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fonts/font0.fntdata" ContentType="application/x-fontdata"/>
  <Override PartName="/ppt/fonts/font1.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mbeddedFontLst>
    <p:embeddedFont>
      <p:font typeface="Inter"/>
      <p:regular r:id="rId17"/>
    </p:embeddedFont>
    <p:embeddedFont>
      <p:font typeface="Noto Sans SC"/>
      <p:regular r:id="rId1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font" Target="fonts/font0.fntdata"/><Relationship Id="rId18" Type="http://schemas.openxmlformats.org/officeDocument/2006/relationships/font" Target="fonts/font1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10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9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A1430"/>
              </a:gs>
              <a:gs pos="100000">
                <a:srgbClr val="0F1B3D"/>
              </a:gs>
            </a:gsLst>
            <a:lin ang="2700000" scaled="1"/>
          </a:gradFill>
        </p:spPr>
      </p:sp>
      <p:grpSp>
        <p:nvGrpSpPr>
          <p:cNvPr id="9" name="Group"/>
          <p:cNvGrpSpPr/>
          <p:nvPr/>
        </p:nvGrpSpPr>
        <p:grpSpPr>
          <a:xfrm>
            <a:off x="-9525" y="-9525"/>
            <a:ext cx="12211050" cy="6877050"/>
            <a:chOff x="-9525" y="-9525"/>
            <a:chExt cx="12211050" cy="6877050"/>
          </a:xfrm>
          <a:alpha val="50000"/>
        </p:grpSpPr>
        <p:sp>
          <p:nvSpPr>
            <p:cNvPr id="3" name="Line"/>
            <p:cNvSpPr/>
            <p:nvPr/>
          </p:nvSpPr>
          <p:spPr>
            <a:xfrm>
              <a:off x="-9525" y="1704975"/>
              <a:ext cx="12211050" cy="28575"/>
            </a:xfrm>
            <a:custGeom>
              <a:avLst/>
              <a:gdLst/>
              <a:ahLst/>
              <a:cxnLst/>
              <a:rect l="0" t="0" r="100000" b="100000"/>
              <a:pathLst>
                <a:path w="12211050" h="28575">
                  <a:moveTo>
                    <a:pt x="9525" y="9525"/>
                  </a:moveTo>
                  <a:lnTo>
                    <a:pt x="12201525" y="9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  <p:sp>
          <p:nvSpPr>
            <p:cNvPr id="4" name="Line"/>
            <p:cNvSpPr/>
            <p:nvPr/>
          </p:nvSpPr>
          <p:spPr>
            <a:xfrm>
              <a:off x="-9525" y="3419475"/>
              <a:ext cx="12211050" cy="28575"/>
            </a:xfrm>
            <a:custGeom>
              <a:avLst/>
              <a:gdLst/>
              <a:ahLst/>
              <a:cxnLst/>
              <a:rect l="0" t="0" r="100000" b="100000"/>
              <a:pathLst>
                <a:path w="12211050" h="28575">
                  <a:moveTo>
                    <a:pt x="9525" y="9525"/>
                  </a:moveTo>
                  <a:lnTo>
                    <a:pt x="12201525" y="9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  <p:sp>
          <p:nvSpPr>
            <p:cNvPr id="5" name="Line"/>
            <p:cNvSpPr/>
            <p:nvPr/>
          </p:nvSpPr>
          <p:spPr>
            <a:xfrm>
              <a:off x="-9525" y="5133975"/>
              <a:ext cx="12211050" cy="28575"/>
            </a:xfrm>
            <a:custGeom>
              <a:avLst/>
              <a:gdLst/>
              <a:ahLst/>
              <a:cxnLst/>
              <a:rect l="0" t="0" r="100000" b="100000"/>
              <a:pathLst>
                <a:path w="12211050" h="28575">
                  <a:moveTo>
                    <a:pt x="9525" y="9525"/>
                  </a:moveTo>
                  <a:lnTo>
                    <a:pt x="12201525" y="9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  <p:sp>
          <p:nvSpPr>
            <p:cNvPr id="6" name="Line"/>
            <p:cNvSpPr/>
            <p:nvPr/>
          </p:nvSpPr>
          <p:spPr>
            <a:xfrm>
              <a:off x="3038475" y="-9525"/>
              <a:ext cx="28575" cy="6877050"/>
            </a:xfrm>
            <a:custGeom>
              <a:avLst/>
              <a:gdLst/>
              <a:ahLst/>
              <a:cxnLst/>
              <a:rect l="0" t="0" r="100000" b="100000"/>
              <a:pathLst>
                <a:path w="28575" h="6877050">
                  <a:moveTo>
                    <a:pt x="9525" y="9525"/>
                  </a:moveTo>
                  <a:lnTo>
                    <a:pt x="9525" y="6867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  <p:sp>
          <p:nvSpPr>
            <p:cNvPr id="7" name="Line"/>
            <p:cNvSpPr/>
            <p:nvPr/>
          </p:nvSpPr>
          <p:spPr>
            <a:xfrm>
              <a:off x="6086475" y="-9525"/>
              <a:ext cx="28575" cy="6877050"/>
            </a:xfrm>
            <a:custGeom>
              <a:avLst/>
              <a:gdLst/>
              <a:ahLst/>
              <a:cxnLst/>
              <a:rect l="0" t="0" r="100000" b="100000"/>
              <a:pathLst>
                <a:path w="28575" h="6877050">
                  <a:moveTo>
                    <a:pt x="9525" y="9525"/>
                  </a:moveTo>
                  <a:lnTo>
                    <a:pt x="9525" y="6867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  <p:sp>
          <p:nvSpPr>
            <p:cNvPr id="8" name="Line"/>
            <p:cNvSpPr/>
            <p:nvPr/>
          </p:nvSpPr>
          <p:spPr>
            <a:xfrm>
              <a:off x="9134475" y="-9525"/>
              <a:ext cx="28575" cy="6877050"/>
            </a:xfrm>
            <a:custGeom>
              <a:avLst/>
              <a:gdLst/>
              <a:ahLst/>
              <a:cxnLst/>
              <a:rect l="0" t="0" r="100000" b="100000"/>
              <a:pathLst>
                <a:path w="28575" h="6877050">
                  <a:moveTo>
                    <a:pt x="9525" y="9525"/>
                  </a:moveTo>
                  <a:lnTo>
                    <a:pt x="9525" y="6867525"/>
                  </a:lnTo>
                </a:path>
              </a:pathLst>
            </a:custGeom>
            <a:ln w="9525">
              <a:solidFill>
                <a:srgbClr val="1A2A55">
                  <a:alpha val="50000"/>
                </a:srgbClr>
              </a:solidFill>
            </a:ln>
          </p:spPr>
        </p:sp>
      </p:grpSp>
      <p:grpSp>
        <p:nvGrpSpPr>
          <p:cNvPr id="14" name="Group"/>
          <p:cNvGrpSpPr/>
          <p:nvPr/>
        </p:nvGrpSpPr>
        <p:grpSpPr>
          <a:xfrm>
            <a:off x="762000" y="609600"/>
            <a:ext cx="10668000" cy="432435"/>
            <a:chOff x="762000" y="609600"/>
            <a:chExt cx="10668000" cy="432435"/>
          </a:xfrm>
        </p:grpSpPr>
        <p:sp>
          <p:nvSpPr>
            <p:cNvPr id="10" name="Rect"/>
            <p:cNvSpPr/>
            <p:nvPr/>
          </p:nvSpPr>
          <p:spPr>
            <a:xfrm>
              <a:off x="762000" y="609600"/>
              <a:ext cx="266700" cy="266700"/>
            </a:xfrm>
            <a:prstGeom prst="roundRect">
              <a:avLst>
                <a:gd name="adj" fmla="val 21428"/>
              </a:avLst>
            </a:prstGeom>
            <a:solidFill>
              <a:srgbClr val="1E5EFF"/>
            </a:solidFill>
          </p:spPr>
        </p:sp>
        <p:sp>
          <p:nvSpPr>
            <p:cNvPr id="11" name="Text"/>
            <p:cNvSpPr txBox="1"/>
            <p:nvPr/>
          </p:nvSpPr>
          <p:spPr>
            <a:xfrm>
              <a:off x="1143000" y="628650"/>
              <a:ext cx="1339977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FFFFFF"/>
                  </a:solidFill>
                  <a:latin typeface="Inter"/>
                  <a:ea typeface="Noto Sans SC"/>
                </a:rPr>
                <a:t>FreightMind</a:t>
              </a:r>
            </a:p>
          </p:txBody>
        </p:sp>
        <p:sp>
          <p:nvSpPr>
            <p:cNvPr id="12" name="Rect"/>
            <p:cNvSpPr/>
            <p:nvPr/>
          </p:nvSpPr>
          <p:spPr>
            <a:xfrm>
              <a:off x="10287000" y="628650"/>
              <a:ext cx="1143000" cy="266700"/>
            </a:xfrm>
            <a:prstGeom prst="roundRect">
              <a:avLst>
                <a:gd name="adj" fmla="val 50000"/>
              </a:avLst>
            </a:prstGeom>
            <a:solidFill>
              <a:srgbClr val="1E5EFF"/>
            </a:solidFill>
          </p:spPr>
        </p:sp>
        <p:sp>
          <p:nvSpPr>
            <p:cNvPr id="13" name="Text"/>
            <p:cNvSpPr txBox="1"/>
            <p:nvPr/>
          </p:nvSpPr>
          <p:spPr>
            <a:xfrm>
              <a:off x="10493693" y="685800"/>
              <a:ext cx="72961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1" i="0">
                  <a:solidFill>
                    <a:srgbClr val="FFFFFF"/>
                  </a:solidFill>
                  <a:latin typeface="Inter"/>
                  <a:ea typeface="Noto Sans SC"/>
                </a:rPr>
                <a:t>SEED · 2025</a:t>
              </a:r>
            </a:p>
          </p:txBody>
        </p:sp>
      </p:grpSp>
      <p:grpSp>
        <p:nvGrpSpPr>
          <p:cNvPr id="30" name="Group"/>
          <p:cNvGrpSpPr/>
          <p:nvPr/>
        </p:nvGrpSpPr>
        <p:grpSpPr>
          <a:xfrm>
            <a:off x="8286750" y="2000250"/>
            <a:ext cx="2857500" cy="2857500"/>
            <a:chOff x="8286750" y="2000250"/>
            <a:chExt cx="2857500" cy="2857500"/>
          </a:xfrm>
          <a:alpha val="85000"/>
        </p:grpSpPr>
        <p:grpSp>
          <p:nvGrpSpPr>
            <p:cNvPr id="23" name="Group"/>
            <p:cNvGrpSpPr/>
            <p:nvPr/>
          </p:nvGrpSpPr>
          <p:grpSpPr>
            <a:xfrm>
              <a:off x="8562023" y="2466023"/>
              <a:ext cx="2306955" cy="2021205"/>
              <a:chOff x="8562023" y="2466023"/>
              <a:chExt cx="2306955" cy="2021205"/>
            </a:xfrm>
            <a:alpha val="85000"/>
          </p:grpSpPr>
          <p:sp>
            <p:nvSpPr>
              <p:cNvPr id="15" name="Line"/>
              <p:cNvSpPr/>
              <p:nvPr/>
            </p:nvSpPr>
            <p:spPr>
              <a:xfrm>
                <a:off x="8562023" y="2466023"/>
                <a:ext cx="1163955" cy="78295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1163955" h="782955">
                    <a:moveTo>
                      <a:pt x="10478" y="10478"/>
                    </a:moveTo>
                    <a:lnTo>
                      <a:pt x="1153478" y="7724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16" name="Line"/>
              <p:cNvSpPr/>
              <p:nvPr/>
            </p:nvSpPr>
            <p:spPr>
              <a:xfrm>
                <a:off x="9705023" y="2751773"/>
                <a:ext cx="1163955" cy="49720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1163955" h="497205">
                    <a:moveTo>
                      <a:pt x="10478" y="486728"/>
                    </a:moveTo>
                    <a:lnTo>
                      <a:pt x="1153478" y="104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17" name="Line"/>
              <p:cNvSpPr/>
              <p:nvPr/>
            </p:nvSpPr>
            <p:spPr>
              <a:xfrm>
                <a:off x="10467023" y="2751773"/>
                <a:ext cx="401955" cy="135445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401955" h="1354455">
                    <a:moveTo>
                      <a:pt x="391477" y="10478"/>
                    </a:moveTo>
                    <a:lnTo>
                      <a:pt x="10477" y="13439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18" name="Line"/>
              <p:cNvSpPr/>
              <p:nvPr/>
            </p:nvSpPr>
            <p:spPr>
              <a:xfrm>
                <a:off x="9133523" y="4085273"/>
                <a:ext cx="1354455" cy="40195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1354455" h="401955">
                    <a:moveTo>
                      <a:pt x="1343978" y="10478"/>
                    </a:moveTo>
                    <a:lnTo>
                      <a:pt x="10478" y="3914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19" name="Line"/>
              <p:cNvSpPr/>
              <p:nvPr/>
            </p:nvSpPr>
            <p:spPr>
              <a:xfrm>
                <a:off x="8562023" y="2466023"/>
                <a:ext cx="592455" cy="202120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592455" h="2021205">
                    <a:moveTo>
                      <a:pt x="581978" y="2010728"/>
                    </a:moveTo>
                    <a:lnTo>
                      <a:pt x="10478" y="104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20" name="Line"/>
              <p:cNvSpPr/>
              <p:nvPr/>
            </p:nvSpPr>
            <p:spPr>
              <a:xfrm>
                <a:off x="9705023" y="3228023"/>
                <a:ext cx="782955" cy="87820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782955" h="878205">
                    <a:moveTo>
                      <a:pt x="10478" y="10478"/>
                    </a:moveTo>
                    <a:lnTo>
                      <a:pt x="772478" y="86772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21" name="Line"/>
              <p:cNvSpPr/>
              <p:nvPr/>
            </p:nvSpPr>
            <p:spPr>
              <a:xfrm>
                <a:off x="8562023" y="2466023"/>
                <a:ext cx="2306955" cy="30670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2306955" h="306705">
                    <a:moveTo>
                      <a:pt x="10478" y="10478"/>
                    </a:moveTo>
                    <a:lnTo>
                      <a:pt x="2296478" y="29622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  <p:sp>
            <p:nvSpPr>
              <p:cNvPr id="22" name="Line"/>
              <p:cNvSpPr/>
              <p:nvPr/>
            </p:nvSpPr>
            <p:spPr>
              <a:xfrm>
                <a:off x="9133523" y="2751773"/>
                <a:ext cx="1735455" cy="1735455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1735455" h="1735455">
                    <a:moveTo>
                      <a:pt x="10478" y="1724978"/>
                    </a:moveTo>
                    <a:lnTo>
                      <a:pt x="1724978" y="10478"/>
                    </a:lnTo>
                  </a:path>
                </a:pathLst>
              </a:custGeom>
              <a:ln w="11430">
                <a:solidFill>
                  <a:srgbClr val="1E5EFF">
                    <a:alpha val="85000"/>
                  </a:srgbClr>
                </a:solidFill>
              </a:ln>
            </p:spPr>
          </p:sp>
        </p:grpSp>
        <p:grpSp>
          <p:nvGrpSpPr>
            <p:cNvPr id="28" name="Group"/>
            <p:cNvGrpSpPr/>
            <p:nvPr/>
          </p:nvGrpSpPr>
          <p:grpSpPr>
            <a:xfrm>
              <a:off x="8524875" y="2428875"/>
              <a:ext cx="2381250" cy="2095500"/>
              <a:chOff x="8524875" y="2428875"/>
              <a:chExt cx="2381250" cy="2095500"/>
            </a:xfrm>
            <a:alpha val="85000"/>
          </p:grpSpPr>
          <p:sp>
            <p:nvSpPr>
              <p:cNvPr id="23" name="Circle"/>
              <p:cNvSpPr/>
              <p:nvPr/>
            </p:nvSpPr>
            <p:spPr>
              <a:xfrm>
                <a:off x="8524875" y="2428875"/>
                <a:ext cx="95250" cy="95250"/>
              </a:xfrm>
              <a:prstGeom prst="ellipse">
                <a:avLst/>
              </a:prstGeom>
              <a:solidFill>
                <a:srgbClr val="1E5EFF">
                  <a:alpha val="85000"/>
                </a:srgbClr>
              </a:solidFill>
            </p:spPr>
          </p:sp>
          <p:sp>
            <p:nvSpPr>
              <p:cNvPr id="24" name="Circle"/>
              <p:cNvSpPr/>
              <p:nvPr/>
            </p:nvSpPr>
            <p:spPr>
              <a:xfrm>
                <a:off x="9648825" y="3171825"/>
                <a:ext cx="133350" cy="133350"/>
              </a:xfrm>
              <a:prstGeom prst="ellipse">
                <a:avLst/>
              </a:prstGeom>
              <a:solidFill>
                <a:srgbClr val="F5B301">
                  <a:alpha val="85000"/>
                </a:srgbClr>
              </a:solidFill>
            </p:spPr>
          </p:sp>
          <p:sp>
            <p:nvSpPr>
              <p:cNvPr id="25" name="Circle"/>
              <p:cNvSpPr/>
              <p:nvPr/>
            </p:nvSpPr>
            <p:spPr>
              <a:xfrm>
                <a:off x="10810875" y="2714625"/>
                <a:ext cx="95250" cy="95250"/>
              </a:xfrm>
              <a:prstGeom prst="ellipse">
                <a:avLst/>
              </a:prstGeom>
              <a:solidFill>
                <a:srgbClr val="1E5EFF">
                  <a:alpha val="85000"/>
                </a:srgbClr>
              </a:solidFill>
            </p:spPr>
          </p:sp>
          <p:sp>
            <p:nvSpPr>
              <p:cNvPr id="26" name="Circle"/>
              <p:cNvSpPr/>
              <p:nvPr/>
            </p:nvSpPr>
            <p:spPr>
              <a:xfrm>
                <a:off x="10420350" y="4038600"/>
                <a:ext cx="114300" cy="114300"/>
              </a:xfrm>
              <a:prstGeom prst="ellipse">
                <a:avLst/>
              </a:prstGeom>
              <a:solidFill>
                <a:srgbClr val="FFFFFF">
                  <a:alpha val="85000"/>
                </a:srgbClr>
              </a:solidFill>
            </p:spPr>
          </p:sp>
          <p:sp>
            <p:nvSpPr>
              <p:cNvPr id="27" name="Circle"/>
              <p:cNvSpPr/>
              <p:nvPr/>
            </p:nvSpPr>
            <p:spPr>
              <a:xfrm>
                <a:off x="9096375" y="4429125"/>
                <a:ext cx="95250" cy="95250"/>
              </a:xfrm>
              <a:prstGeom prst="ellipse">
                <a:avLst/>
              </a:prstGeom>
              <a:solidFill>
                <a:srgbClr val="1E5EFF">
                  <a:alpha val="85000"/>
                </a:srgbClr>
              </a:solidFill>
            </p:spPr>
          </p:sp>
        </p:grpSp>
        <p:sp>
          <p:nvSpPr>
            <p:cNvPr id="28" name="Circle"/>
            <p:cNvSpPr/>
            <p:nvPr/>
          </p:nvSpPr>
          <p:spPr>
            <a:xfrm>
              <a:off x="8286750" y="2000250"/>
              <a:ext cx="2857500" cy="2857500"/>
            </a:xfrm>
            <a:prstGeom prst="ellipse">
              <a:avLst/>
            </a:prstGeom>
            <a:ln w="9525">
              <a:solidFill>
                <a:srgbClr val="1E5EFF">
                  <a:alpha val="29750"/>
                </a:srgbClr>
              </a:solidFill>
            </a:ln>
          </p:spPr>
        </p:sp>
        <p:sp>
          <p:nvSpPr>
            <p:cNvPr id="29" name="Circle"/>
            <p:cNvSpPr/>
            <p:nvPr/>
          </p:nvSpPr>
          <p:spPr>
            <a:xfrm>
              <a:off x="8763000" y="2476500"/>
              <a:ext cx="1905000" cy="1905000"/>
            </a:xfrm>
            <a:prstGeom prst="ellipse">
              <a:avLst/>
            </a:prstGeom>
            <a:ln w="9525">
              <a:solidFill>
                <a:srgbClr val="1E5EFF">
                  <a:alpha val="21250"/>
                </a:srgbClr>
              </a:solidFill>
            </a:ln>
          </p:spPr>
        </p:sp>
      </p:grpSp>
      <p:grpSp>
        <p:nvGrpSpPr>
          <p:cNvPr id="35" name="Group"/>
          <p:cNvGrpSpPr/>
          <p:nvPr/>
        </p:nvGrpSpPr>
        <p:grpSpPr>
          <a:xfrm>
            <a:off x="762000" y="2324100"/>
            <a:ext cx="6733794" cy="1851660"/>
            <a:chOff x="762000" y="2324100"/>
            <a:chExt cx="6733794" cy="1851660"/>
          </a:xfrm>
        </p:grpSpPr>
        <p:sp>
          <p:nvSpPr>
            <p:cNvPr id="31" name="Text"/>
            <p:cNvSpPr txBox="1"/>
            <p:nvPr/>
          </p:nvSpPr>
          <p:spPr>
            <a:xfrm>
              <a:off x="762000" y="2324100"/>
              <a:ext cx="6733794" cy="13792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200" b="1" i="0" spc="-200">
                  <a:solidFill>
                    <a:srgbClr val="FFFFFF"/>
                  </a:solidFill>
                  <a:latin typeface="Inter"/>
                  <a:ea typeface="Noto Sans SC"/>
                </a:rPr>
                <a:t>FreightMind</a:t>
              </a:r>
            </a:p>
          </p:txBody>
        </p:sp>
        <p:sp>
          <p:nvSpPr>
            <p:cNvPr id="32" name="Rect"/>
            <p:cNvSpPr/>
            <p:nvPr/>
          </p:nvSpPr>
          <p:spPr>
            <a:xfrm>
              <a:off x="762000" y="3448050"/>
              <a:ext cx="6096000" cy="3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1E5EFF"/>
                </a:gs>
                <a:gs pos="100000">
                  <a:srgbClr val="1E5EFF">
                    <a:alpha val="0"/>
                  </a:srgbClr>
                </a:gs>
              </a:gsLst>
              <a:lin ang="0" scaled="1"/>
            </a:gradFill>
          </p:spPr>
        </p:sp>
        <p:sp>
          <p:nvSpPr>
            <p:cNvPr id="33" name="Rect"/>
            <p:cNvSpPr/>
            <p:nvPr/>
          </p:nvSpPr>
          <p:spPr>
            <a:xfrm>
              <a:off x="762000" y="3448050"/>
              <a:ext cx="1714500" cy="38100"/>
            </a:xfrm>
            <a:prstGeom prst="roundRect">
              <a:avLst>
                <a:gd name="adj" fmla="val 50000"/>
              </a:avLst>
            </a:prstGeom>
            <a:solidFill>
              <a:srgbClr val="1E5EFF"/>
            </a:solidFill>
          </p:spPr>
        </p:sp>
        <p:sp>
          <p:nvSpPr>
            <p:cNvPr id="34" name="Text"/>
            <p:cNvSpPr txBox="1"/>
            <p:nvPr/>
          </p:nvSpPr>
          <p:spPr>
            <a:xfrm>
              <a:off x="762000" y="3638550"/>
              <a:ext cx="5727954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2100" b="0" i="0">
                  <a:solidFill>
                    <a:srgbClr val="8FA3C8"/>
                  </a:solidFill>
                  <a:latin typeface="Inter"/>
                  <a:ea typeface="Noto Sans SC"/>
                </a:rPr>
                <a:t>AI-Powered Logistics, Reimagined</a:t>
              </a:r>
            </a:p>
          </p:txBody>
        </p:sp>
      </p:grpSp>
      <p:grpSp>
        <p:nvGrpSpPr>
          <p:cNvPr id="38" name="Group"/>
          <p:cNvGrpSpPr/>
          <p:nvPr/>
        </p:nvGrpSpPr>
        <p:grpSpPr>
          <a:xfrm>
            <a:off x="762000" y="5581650"/>
            <a:ext cx="5866257" cy="699135"/>
            <a:chOff x="762000" y="5581650"/>
            <a:chExt cx="5866257" cy="699135"/>
          </a:xfrm>
        </p:grpSpPr>
        <p:sp>
          <p:nvSpPr>
            <p:cNvPr id="36" name="Text"/>
            <p:cNvSpPr txBox="1"/>
            <p:nvPr/>
          </p:nvSpPr>
          <p:spPr>
            <a:xfrm>
              <a:off x="762000" y="5581650"/>
              <a:ext cx="1943481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1" i="0" spc="300">
                  <a:solidFill>
                    <a:srgbClr val="1E5EFF"/>
                  </a:solidFill>
                  <a:latin typeface="Inter"/>
                  <a:ea typeface="Noto Sans SC"/>
                </a:rPr>
                <a:t>SEED ROUND PITCH DECK</a:t>
              </a:r>
            </a:p>
          </p:txBody>
        </p:sp>
        <p:sp>
          <p:nvSpPr>
            <p:cNvPr id="37" name="Text"/>
            <p:cNvSpPr txBox="1"/>
            <p:nvPr/>
          </p:nvSpPr>
          <p:spPr>
            <a:xfrm>
              <a:off x="762000" y="5867400"/>
              <a:ext cx="5866257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0" i="0">
                  <a:solidFill>
                    <a:srgbClr val="FFFFFF"/>
                  </a:solidFill>
                  <a:latin typeface="Inter"/>
                  <a:ea typeface="Noto Sans SC"/>
                </a:rPr>
                <a:t>Smarter freight decisions, powered by intelligence.</a:t>
              </a:r>
            </a:p>
          </p:txBody>
        </p:sp>
      </p:grpSp>
      <p:grpSp>
        <p:nvGrpSpPr>
          <p:cNvPr id="41" name="Group"/>
          <p:cNvGrpSpPr/>
          <p:nvPr/>
        </p:nvGrpSpPr>
        <p:grpSpPr>
          <a:xfrm>
            <a:off x="10748963" y="6219825"/>
            <a:ext cx="695325" cy="339090"/>
            <a:chOff x="10748963" y="6219825"/>
            <a:chExt cx="695325" cy="339090"/>
          </a:xfrm>
        </p:grpSpPr>
        <p:sp>
          <p:nvSpPr>
            <p:cNvPr id="39" name="Line"/>
            <p:cNvSpPr/>
            <p:nvPr/>
          </p:nvSpPr>
          <p:spPr>
            <a:xfrm>
              <a:off x="10748963" y="6272213"/>
              <a:ext cx="695325" cy="38100"/>
            </a:xfrm>
            <a:custGeom>
              <a:avLst/>
              <a:gdLst/>
              <a:ahLst/>
              <a:cxnLst/>
              <a:rect l="0" t="0" r="100000" b="100000"/>
              <a:pathLst>
                <a:path w="695325" h="38100">
                  <a:moveTo>
                    <a:pt x="14288" y="14288"/>
                  </a:moveTo>
                  <a:lnTo>
                    <a:pt x="681038" y="14288"/>
                  </a:lnTo>
                </a:path>
              </a:pathLst>
            </a:custGeom>
            <a:ln w="19050">
              <a:solidFill>
                <a:srgbClr val="1E5EFF"/>
              </a:solidFill>
            </a:ln>
          </p:spPr>
        </p:sp>
        <p:sp>
          <p:nvSpPr>
            <p:cNvPr id="40" name="Text"/>
            <p:cNvSpPr txBox="1"/>
            <p:nvPr/>
          </p:nvSpPr>
          <p:spPr>
            <a:xfrm>
              <a:off x="10951845" y="6219825"/>
              <a:ext cx="47815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900" b="0" i="0">
                  <a:solidFill>
                    <a:srgbClr val="8FA3C8"/>
                  </a:solidFill>
                  <a:latin typeface="Inter"/>
                  <a:ea typeface="Noto Sans SC"/>
                </a:rPr>
                <a:t>01 / 10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EF3FF"/>
              </a:gs>
            </a:gsLst>
            <a:lin ang="5400000" scaled="1"/>
          </a:gradFill>
        </p:spPr>
      </p:sp>
      <p:sp>
        <p:nvSpPr>
          <p:cNvPr id="3" name="Rect"/>
          <p:cNvSpPr/>
          <p:nvPr/>
        </p:nvSpPr>
        <p:spPr>
          <a:xfrm>
            <a:off x="571500" y="304800"/>
            <a:ext cx="57150" cy="342900"/>
          </a:xfrm>
          <a:prstGeom prst="rect">
            <a:avLst/>
          </a:prstGeom>
          <a:solidFill>
            <a:srgbClr val="1E5EFF"/>
          </a:solidFill>
        </p:spPr>
      </p:sp>
      <p:sp>
        <p:nvSpPr>
          <p:cNvPr id="4" name="Text"/>
          <p:cNvSpPr txBox="1"/>
          <p:nvPr/>
        </p:nvSpPr>
        <p:spPr>
          <a:xfrm>
            <a:off x="762000" y="266700"/>
            <a:ext cx="8544306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1" i="0">
                <a:solidFill>
                  <a:srgbClr val="0A2A8F"/>
                </a:solidFill>
                <a:latin typeface="Inter"/>
                <a:ea typeface="Noto Sans SC"/>
              </a:rPr>
              <a:t>Competition: We Win Where Legacy TMS Stops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62000" y="723900"/>
            <a:ext cx="673379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6B7280"/>
                </a:solidFill>
                <a:latin typeface="Inter"/>
                <a:ea typeface="Noto Sans SC"/>
              </a:rPr>
              <a:t>Capability breadth vs. intelligence depth — where each player sits</a:t>
            </a:r>
          </a:p>
        </p:txBody>
      </p:sp>
      <p:grpSp>
        <p:nvGrpSpPr>
          <p:cNvPr id="13" name="Group"/>
          <p:cNvGrpSpPr/>
          <p:nvPr/>
        </p:nvGrpSpPr>
        <p:grpSpPr>
          <a:xfrm>
            <a:off x="571500" y="1123950"/>
            <a:ext cx="11197971" cy="437198"/>
            <a:chOff x="571500" y="1123950"/>
            <a:chExt cx="11197971" cy="437198"/>
          </a:xfrm>
        </p:grpSpPr>
        <p:sp>
          <p:nvSpPr>
            <p:cNvPr id="6" name="Rect"/>
            <p:cNvSpPr/>
            <p:nvPr/>
          </p:nvSpPr>
          <p:spPr>
            <a:xfrm>
              <a:off x="571500" y="1123950"/>
              <a:ext cx="11049000" cy="342900"/>
            </a:xfrm>
            <a:prstGeom prst="roundRect">
              <a:avLst>
                <a:gd name="adj" fmla="val 16666"/>
              </a:avLst>
            </a:prstGeom>
            <a:solidFill>
              <a:srgbClr val="FFFFFF"/>
            </a:solidFill>
            <a:ln w="9525">
              <a:solidFill>
                <a:srgbClr val="E5EAF5"/>
              </a:solidFill>
            </a:ln>
          </p:spPr>
        </p:sp>
        <p:sp>
          <p:nvSpPr>
            <p:cNvPr id="7" name="Circle"/>
            <p:cNvSpPr/>
            <p:nvPr/>
          </p:nvSpPr>
          <p:spPr>
            <a:xfrm>
              <a:off x="752475" y="1247775"/>
              <a:ext cx="95250" cy="95250"/>
            </a:xfrm>
            <a:prstGeom prst="ellipse">
              <a:avLst/>
            </a:prstGeom>
            <a:solidFill>
              <a:srgbClr val="1E5EFF"/>
            </a:solidFill>
          </p:spPr>
        </p:sp>
        <p:sp>
          <p:nvSpPr>
            <p:cNvPr id="8" name="Text"/>
            <p:cNvSpPr txBox="1"/>
            <p:nvPr/>
          </p:nvSpPr>
          <p:spPr>
            <a:xfrm>
              <a:off x="933450" y="1209675"/>
              <a:ext cx="667322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A2A8F"/>
                  </a:solidFill>
                  <a:latin typeface="Inter"/>
                  <a:ea typeface="Noto Sans SC"/>
                </a:rPr>
                <a:t>Y-axis:</a:t>
              </a:r>
            </a:p>
          </p:txBody>
        </p:sp>
        <p:sp>
          <p:nvSpPr>
            <p:cNvPr id="9" name="Text"/>
            <p:cNvSpPr txBox="1"/>
            <p:nvPr/>
          </p:nvSpPr>
          <p:spPr>
            <a:xfrm>
              <a:off x="1409700" y="1209675"/>
              <a:ext cx="4916995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1F2937"/>
                  </a:solidFill>
                  <a:latin typeface="Inter"/>
                  <a:ea typeface="Noto Sans SC"/>
                </a:rPr>
                <a:t>Intelligence depth — Rule-based to AI / continuous learning</a:t>
              </a:r>
            </a:p>
          </p:txBody>
        </p:sp>
        <p:sp>
          <p:nvSpPr>
            <p:cNvPr id="10" name="Circle"/>
            <p:cNvSpPr/>
            <p:nvPr/>
          </p:nvSpPr>
          <p:spPr>
            <a:xfrm>
              <a:off x="6276975" y="1247775"/>
              <a:ext cx="95250" cy="95250"/>
            </a:xfrm>
            <a:prstGeom prst="ellipse">
              <a:avLst/>
            </a:prstGeom>
            <a:solidFill>
              <a:srgbClr val="1E5EFF"/>
            </a:solidFill>
          </p:spPr>
        </p:sp>
        <p:sp>
          <p:nvSpPr>
            <p:cNvPr id="11" name="Text"/>
            <p:cNvSpPr txBox="1"/>
            <p:nvPr/>
          </p:nvSpPr>
          <p:spPr>
            <a:xfrm>
              <a:off x="6457950" y="1209675"/>
              <a:ext cx="667322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A2A8F"/>
                  </a:solidFill>
                  <a:latin typeface="Inter"/>
                  <a:ea typeface="Noto Sans SC"/>
                </a:rPr>
                <a:t>X-axis: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6934200" y="1209675"/>
              <a:ext cx="4835271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1F2937"/>
                  </a:solidFill>
                  <a:latin typeface="Inter"/>
                  <a:ea typeface="Noto Sans SC"/>
                </a:rPr>
                <a:t>Capability breadth — Single-feature to Full-stack platform</a:t>
              </a:r>
            </a:p>
          </p:txBody>
        </p:sp>
      </p:grpSp>
      <p:sp>
        <p:nvSpPr>
          <p:cNvPr id="14" name="Rect"/>
          <p:cNvSpPr/>
          <p:nvPr/>
        </p:nvSpPr>
        <p:spPr>
          <a:xfrm>
            <a:off x="2476500" y="1809750"/>
            <a:ext cx="7239000" cy="4381500"/>
          </a:xfrm>
          <a:prstGeom prst="roundRect">
            <a:avLst>
              <a:gd name="adj" fmla="val 2173"/>
            </a:avLst>
          </a:prstGeom>
          <a:solidFill>
            <a:srgbClr val="FFFFFF"/>
          </a:solidFill>
          <a:ln w="14288">
            <a:solidFill>
              <a:srgbClr val="E5EAF5"/>
            </a:solidFill>
          </a:ln>
        </p:spPr>
      </p:sp>
      <p:sp>
        <p:nvSpPr>
          <p:cNvPr id="15" name="Rect"/>
          <p:cNvSpPr/>
          <p:nvPr/>
        </p:nvSpPr>
        <p:spPr>
          <a:xfrm>
            <a:off x="2476500" y="1809750"/>
            <a:ext cx="3619500" cy="2190750"/>
          </a:xfrm>
          <a:prstGeom prst="rect">
            <a:avLst/>
          </a:prstGeom>
          <a:solidFill>
            <a:srgbClr val="EEF3FF"/>
          </a:solidFill>
        </p:spPr>
      </p:sp>
      <p:sp>
        <p:nvSpPr>
          <p:cNvPr id="16" name="Rect"/>
          <p:cNvSpPr/>
          <p:nvPr/>
        </p:nvSpPr>
        <p:spPr>
          <a:xfrm>
            <a:off x="6096000" y="4000500"/>
            <a:ext cx="3619500" cy="2190750"/>
          </a:xfrm>
          <a:prstGeom prst="rect">
            <a:avLst/>
          </a:prstGeom>
          <a:solidFill>
            <a:srgbClr val="EEF3FF"/>
          </a:solidFill>
        </p:spPr>
      </p:sp>
      <p:sp>
        <p:nvSpPr>
          <p:cNvPr id="17" name="Rect"/>
          <p:cNvSpPr/>
          <p:nvPr/>
        </p:nvSpPr>
        <p:spPr>
          <a:xfrm>
            <a:off x="6096000" y="1809750"/>
            <a:ext cx="3619500" cy="2190750"/>
          </a:xfrm>
          <a:prstGeom prst="rect">
            <a:avLst/>
          </a:prstGeom>
          <a:solidFill>
            <a:srgbClr val="E1E9FF"/>
          </a:solidFill>
          <a:ln w="23813">
            <a:solidFill>
              <a:srgbClr val="1E5EFF"/>
            </a:solidFill>
          </a:ln>
        </p:spPr>
      </p:sp>
      <p:sp>
        <p:nvSpPr>
          <p:cNvPr id="18" name="Line"/>
          <p:cNvSpPr/>
          <p:nvPr/>
        </p:nvSpPr>
        <p:spPr>
          <a:xfrm>
            <a:off x="6084094" y="1797844"/>
            <a:ext cx="33338" cy="4405313"/>
          </a:xfrm>
          <a:custGeom>
            <a:avLst/>
            <a:gdLst/>
            <a:ahLst/>
            <a:cxnLst/>
            <a:rect l="0" t="0" r="100000" b="100000"/>
            <a:pathLst>
              <a:path w="33338" h="4405313">
                <a:moveTo>
                  <a:pt x="11906" y="11906"/>
                </a:moveTo>
                <a:lnTo>
                  <a:pt x="11906" y="4393406"/>
                </a:lnTo>
              </a:path>
            </a:pathLst>
          </a:custGeom>
          <a:ln w="14288">
            <a:solidFill>
              <a:srgbClr val="9CA3AF"/>
            </a:solidFill>
            <a:custDash>
              <a:ds d="38100"/>
              <a:ds d="38100"/>
            </a:custDash>
          </a:ln>
        </p:spPr>
      </p:sp>
      <p:sp>
        <p:nvSpPr>
          <p:cNvPr id="19" name="Line"/>
          <p:cNvSpPr/>
          <p:nvPr/>
        </p:nvSpPr>
        <p:spPr>
          <a:xfrm>
            <a:off x="2464594" y="3988594"/>
            <a:ext cx="7262813" cy="33338"/>
          </a:xfrm>
          <a:custGeom>
            <a:avLst/>
            <a:gdLst/>
            <a:ahLst/>
            <a:cxnLst/>
            <a:rect l="0" t="0" r="100000" b="100000"/>
            <a:pathLst>
              <a:path w="7262813" h="33338">
                <a:moveTo>
                  <a:pt x="11906" y="11906"/>
                </a:moveTo>
                <a:lnTo>
                  <a:pt x="7250906" y="11906"/>
                </a:lnTo>
              </a:path>
            </a:pathLst>
          </a:custGeom>
          <a:ln w="14288">
            <a:solidFill>
              <a:srgbClr val="9CA3AF"/>
            </a:solidFill>
            <a:custDash>
              <a:ds d="38100"/>
              <a:ds d="38100"/>
            </a:custDash>
          </a:ln>
        </p:spPr>
      </p:sp>
      <p:sp>
        <p:nvSpPr>
          <p:cNvPr id="20" name="Path"/>
          <p:cNvSpPr/>
          <p:nvPr/>
        </p:nvSpPr>
        <p:spPr>
          <a:xfrm>
            <a:off x="6038850" y="1714500"/>
            <a:ext cx="114300" cy="95250"/>
          </a:xfrm>
          <a:custGeom>
            <a:avLst/>
            <a:gdLst/>
            <a:ahLst/>
            <a:cxnLst/>
            <a:rect l="0" t="0" r="100000" b="100000"/>
            <a:pathLst>
              <a:path w="114300" h="95250">
                <a:moveTo>
                  <a:pt x="57150" y="0"/>
                </a:moveTo>
                <a:lnTo>
                  <a:pt x="0" y="95250"/>
                </a:lnTo>
                <a:lnTo>
                  <a:pt x="114300" y="95250"/>
                </a:lnTo>
                <a:close/>
              </a:path>
            </a:pathLst>
          </a:custGeom>
          <a:solidFill>
            <a:srgbClr val="0A2A8F"/>
          </a:solidFill>
        </p:spPr>
      </p:sp>
      <p:sp>
        <p:nvSpPr>
          <p:cNvPr id="21" name="Path"/>
          <p:cNvSpPr/>
          <p:nvPr/>
        </p:nvSpPr>
        <p:spPr>
          <a:xfrm>
            <a:off x="9715500" y="3943350"/>
            <a:ext cx="95250" cy="114300"/>
          </a:xfrm>
          <a:custGeom>
            <a:avLst/>
            <a:gdLst/>
            <a:ahLst/>
            <a:cxnLst/>
            <a:rect l="0" t="0" r="100000" b="100000"/>
            <a:pathLst>
              <a:path w="95250" h="114300">
                <a:moveTo>
                  <a:pt x="95250" y="57150"/>
                </a:move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0A2A8F"/>
          </a:solidFill>
        </p:spPr>
      </p:sp>
      <p:sp>
        <p:nvSpPr>
          <p:cNvPr id="22" name="Path"/>
          <p:cNvSpPr/>
          <p:nvPr/>
        </p:nvSpPr>
        <p:spPr>
          <a:xfrm>
            <a:off x="6038850" y="6191250"/>
            <a:ext cx="114300" cy="95250"/>
          </a:xfrm>
          <a:custGeom>
            <a:avLst/>
            <a:gdLst/>
            <a:ahLst/>
            <a:cxnLst/>
            <a:rect l="0" t="0" r="100000" b="100000"/>
            <a:pathLst>
              <a:path w="114300" h="95250">
                <a:moveTo>
                  <a:pt x="57150" y="95250"/>
                </a:moveTo>
                <a:lnTo>
                  <a:pt x="0" y="0"/>
                </a:lnTo>
                <a:lnTo>
                  <a:pt x="114300" y="0"/>
                </a:lnTo>
                <a:close/>
              </a:path>
            </a:pathLst>
          </a:custGeom>
          <a:solidFill>
            <a:srgbClr val="6B7280"/>
          </a:solidFill>
        </p:spPr>
      </p:sp>
      <p:sp>
        <p:nvSpPr>
          <p:cNvPr id="23" name="Path"/>
          <p:cNvSpPr/>
          <p:nvPr/>
        </p:nvSpPr>
        <p:spPr>
          <a:xfrm>
            <a:off x="2381250" y="3943350"/>
            <a:ext cx="95250" cy="114300"/>
          </a:xfrm>
          <a:custGeom>
            <a:avLst/>
            <a:gdLst/>
            <a:ahLst/>
            <a:cxnLst/>
            <a:rect l="0" t="0" r="100000" b="100000"/>
            <a:pathLst>
              <a:path w="95250" h="114300">
                <a:moveTo>
                  <a:pt x="0" y="57150"/>
                </a:moveTo>
                <a:lnTo>
                  <a:pt x="95250" y="0"/>
                </a:lnTo>
                <a:lnTo>
                  <a:pt x="95250" y="114300"/>
                </a:lnTo>
                <a:close/>
              </a:path>
            </a:pathLst>
          </a:custGeom>
          <a:solidFill>
            <a:srgbClr val="6B7280"/>
          </a:solidFill>
        </p:spPr>
      </p:sp>
      <p:sp>
        <p:nvSpPr>
          <p:cNvPr id="24" name="Text"/>
          <p:cNvSpPr txBox="1"/>
          <p:nvPr/>
        </p:nvSpPr>
        <p:spPr>
          <a:xfrm>
            <a:off x="1915478" y="3914775"/>
            <a:ext cx="446723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75" b="1" i="0">
                <a:solidFill>
                  <a:srgbClr val="0A2A8F"/>
                </a:solidFill>
                <a:latin typeface="Inter"/>
                <a:ea typeface="Noto Sans SC"/>
              </a:rPr>
              <a:t>Narrow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9829800" y="3914775"/>
            <a:ext cx="91249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>
                <a:solidFill>
                  <a:srgbClr val="0A2A8F"/>
                </a:solidFill>
                <a:latin typeface="Inter"/>
                <a:ea typeface="Noto Sans SC"/>
              </a:rPr>
              <a:t>Full-Stack</a:t>
            </a:r>
          </a:p>
        </p:txBody>
      </p:sp>
      <p:grpSp>
        <p:nvGrpSpPr>
          <p:cNvPr id="27" name="Group"/>
          <p:cNvGrpSpPr/>
          <p:nvPr/>
        </p:nvGrpSpPr>
        <p:grpSpPr>
          <a:xfrm rot="-5400000">
            <a:off x="1493520" y="3824763"/>
            <a:ext cx="1536383" cy="351473"/>
            <a:chOff x="1441609" y="3876675"/>
            <a:chExt cx="1536383" cy="351473"/>
          </a:xfrm>
        </p:grpSpPr>
        <p:sp>
          <p:nvSpPr>
            <p:cNvPr id="26" name="Text"/>
            <p:cNvSpPr txBox="1"/>
            <p:nvPr/>
          </p:nvSpPr>
          <p:spPr>
            <a:xfrm>
              <a:off x="1441609" y="3876675"/>
              <a:ext cx="1536383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1" i="0">
                  <a:solidFill>
                    <a:srgbClr val="0A2A8F"/>
                  </a:solidFill>
                  <a:latin typeface="Inter"/>
                  <a:ea typeface="Noto Sans SC"/>
                </a:rPr>
                <a:t>Higher AI Intelligence</a:t>
              </a:r>
            </a:p>
          </p:txBody>
        </p:sp>
      </p:grpSp>
      <p:sp>
        <p:nvSpPr>
          <p:cNvPr id="28" name="Text"/>
          <p:cNvSpPr txBox="1"/>
          <p:nvPr/>
        </p:nvSpPr>
        <p:spPr>
          <a:xfrm>
            <a:off x="2628900" y="1905000"/>
            <a:ext cx="106337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6B7280"/>
                </a:solidFill>
                <a:latin typeface="Inter"/>
                <a:ea typeface="Noto Sans SC"/>
              </a:rPr>
              <a:t>Niche tools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2628900" y="2095500"/>
            <a:ext cx="16040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9CA3AF"/>
                </a:solidFill>
                <a:latin typeface="Inter"/>
                <a:ea typeface="Noto Sans SC"/>
              </a:rPr>
              <a:t>limited optimization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8571548" y="1905000"/>
            <a:ext cx="99155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E5EFF"/>
                </a:solidFill>
                <a:latin typeface="Inter"/>
                <a:ea typeface="Noto Sans SC"/>
              </a:rPr>
              <a:t>Full-Stack AI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8519160" y="2095500"/>
            <a:ext cx="10439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1E5EFF"/>
                </a:solidFill>
                <a:latin typeface="Inter"/>
                <a:ea typeface="Noto Sans SC"/>
              </a:rPr>
              <a:t>winning quadrant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2628900" y="5848350"/>
            <a:ext cx="97536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6B7280"/>
                </a:solidFill>
                <a:latin typeface="Inter"/>
                <a:ea typeface="Noto Sans SC"/>
              </a:rPr>
              <a:t>Legacy TMS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2628900" y="6038850"/>
            <a:ext cx="130225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9CA3AF"/>
                </a:solidFill>
                <a:latin typeface="Inter"/>
                <a:ea typeface="Noto Sans SC"/>
              </a:rPr>
              <a:t>rule-based, slow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8791575" y="5848350"/>
            <a:ext cx="77152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6B7280"/>
                </a:solidFill>
                <a:latin typeface="Inter"/>
                <a:ea typeface="Noto Sans SC"/>
              </a:rPr>
              <a:t>Modern TMS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8519160" y="6038850"/>
            <a:ext cx="10439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9CA3AF"/>
                </a:solidFill>
                <a:latin typeface="Inter"/>
                <a:ea typeface="Noto Sans SC"/>
              </a:rPr>
              <a:t>broad but static</a:t>
            </a:r>
          </a:p>
        </p:txBody>
      </p:sp>
      <p:sp>
        <p:nvSpPr>
          <p:cNvPr id="36" name="Circle"/>
          <p:cNvSpPr/>
          <p:nvPr/>
        </p:nvSpPr>
        <p:spPr>
          <a:xfrm>
            <a:off x="3705225" y="5038725"/>
            <a:ext cx="209550" cy="209550"/>
          </a:xfrm>
          <a:prstGeom prst="ellipse">
            <a:avLst/>
          </a:prstGeom>
          <a:solidFill>
            <a:srgbClr val="6B7280"/>
          </a:solidFill>
          <a:ln w="28575">
            <a:solidFill>
              <a:srgbClr val="FFFFFF"/>
            </a:solidFill>
          </a:ln>
        </p:spPr>
      </p:sp>
      <p:sp>
        <p:nvSpPr>
          <p:cNvPr id="37" name="Text"/>
          <p:cNvSpPr txBox="1"/>
          <p:nvPr/>
        </p:nvSpPr>
        <p:spPr>
          <a:xfrm>
            <a:off x="3424238" y="4762500"/>
            <a:ext cx="77152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Legacy TMS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3128248" y="5343525"/>
            <a:ext cx="136350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rule-based, no learning</a:t>
            </a:r>
          </a:p>
        </p:txBody>
      </p:sp>
      <p:sp>
        <p:nvSpPr>
          <p:cNvPr id="39" name="Circle"/>
          <p:cNvSpPr/>
          <p:nvPr/>
        </p:nvSpPr>
        <p:spPr>
          <a:xfrm>
            <a:off x="7324725" y="5229225"/>
            <a:ext cx="209550" cy="209550"/>
          </a:xfrm>
          <a:prstGeom prst="ellipse">
            <a:avLst/>
          </a:prstGeom>
          <a:solidFill>
            <a:srgbClr val="6B7280"/>
          </a:solidFill>
          <a:ln w="28575">
            <a:solidFill>
              <a:srgbClr val="FFFFFF"/>
            </a:solidFill>
          </a:ln>
        </p:spPr>
      </p:sp>
      <p:sp>
        <p:nvSpPr>
          <p:cNvPr id="40" name="Text"/>
          <p:cNvSpPr txBox="1"/>
          <p:nvPr/>
        </p:nvSpPr>
        <p:spPr>
          <a:xfrm>
            <a:off x="6787039" y="4953000"/>
            <a:ext cx="128492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Spot-Market Tools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6747748" y="5534025"/>
            <a:ext cx="136350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single feature, no opt.</a:t>
            </a:r>
          </a:p>
        </p:txBody>
      </p:sp>
      <p:sp>
        <p:nvSpPr>
          <p:cNvPr id="42" name="Circle"/>
          <p:cNvSpPr/>
          <p:nvPr/>
        </p:nvSpPr>
        <p:spPr>
          <a:xfrm>
            <a:off x="7686675" y="2924175"/>
            <a:ext cx="247650" cy="247650"/>
          </a:xfrm>
          <a:prstGeom prst="ellipse">
            <a:avLst/>
          </a:prstGeom>
          <a:solidFill>
            <a:srgbClr val="1E5EFF"/>
          </a:solidFill>
          <a:ln w="28575">
            <a:solidFill>
              <a:srgbClr val="FFFFFF"/>
            </a:solidFill>
          </a:ln>
        </p:spPr>
      </p:sp>
      <p:sp>
        <p:nvSpPr>
          <p:cNvPr id="43" name="Circle"/>
          <p:cNvSpPr/>
          <p:nvPr/>
        </p:nvSpPr>
        <p:spPr>
          <a:xfrm>
            <a:off x="7620000" y="2857500"/>
            <a:ext cx="381000" cy="381000"/>
          </a:xfrm>
          <a:prstGeom prst="ellipse">
            <a:avLst/>
          </a:prstGeom>
          <a:ln w="14288">
            <a:solidFill>
              <a:srgbClr val="1E5EFF">
                <a:alpha val="35000"/>
              </a:srgbClr>
            </a:solidFill>
          </a:ln>
        </p:spPr>
      </p:sp>
      <p:sp>
        <p:nvSpPr>
          <p:cNvPr id="44" name="Text"/>
          <p:cNvSpPr txBox="1"/>
          <p:nvPr/>
        </p:nvSpPr>
        <p:spPr>
          <a:xfrm>
            <a:off x="7359253" y="2638425"/>
            <a:ext cx="902494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125" b="1" i="0">
                <a:solidFill>
                  <a:srgbClr val="0A2A8F"/>
                </a:solidFill>
                <a:latin typeface="Inter"/>
                <a:ea typeface="Noto Sans SC"/>
              </a:rPr>
              <a:t>FreightMind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6900863" y="3276600"/>
            <a:ext cx="1819275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>
                <a:solidFill>
                  <a:srgbClr val="1E5EFF"/>
                </a:solidFill>
                <a:latin typeface="Inter"/>
                <a:ea typeface="Noto Sans SC"/>
              </a:rPr>
              <a:t>full-stack AI, continuous learning</a:t>
            </a:r>
          </a:p>
        </p:txBody>
      </p:sp>
      <p:grpSp>
        <p:nvGrpSpPr>
          <p:cNvPr id="48" name="Group"/>
          <p:cNvGrpSpPr/>
          <p:nvPr/>
        </p:nvGrpSpPr>
        <p:grpSpPr>
          <a:xfrm>
            <a:off x="5334000" y="5638800"/>
            <a:ext cx="1524000" cy="396240"/>
            <a:chOff x="5334000" y="5638800"/>
            <a:chExt cx="1524000" cy="396240"/>
          </a:xfrm>
        </p:grpSpPr>
        <p:sp>
          <p:nvSpPr>
            <p:cNvPr id="46" name="Rect"/>
            <p:cNvSpPr/>
            <p:nvPr/>
          </p:nvSpPr>
          <p:spPr>
            <a:xfrm>
              <a:off x="5334000" y="5638800"/>
              <a:ext cx="1524000" cy="247650"/>
            </a:xfrm>
            <a:prstGeom prst="roundRect">
              <a:avLst>
                <a:gd name="adj" fmla="val 50000"/>
              </a:avLst>
            </a:prstGeom>
            <a:solidFill>
              <a:srgbClr val="F5B301"/>
            </a:solidFill>
          </p:spPr>
        </p:sp>
        <p:sp>
          <p:nvSpPr>
            <p:cNvPr id="47" name="Text"/>
            <p:cNvSpPr txBox="1"/>
            <p:nvPr/>
          </p:nvSpPr>
          <p:spPr>
            <a:xfrm>
              <a:off x="5905500" y="5695950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1" i="0">
                  <a:solidFill>
                    <a:srgbClr val="1F2937"/>
                  </a:solidFill>
                  <a:latin typeface="Inter"/>
                  <a:ea typeface="Noto Sans SC"/>
                </a:rPr>
                <a:t>MOAT</a:t>
              </a:r>
            </a:p>
          </p:txBody>
        </p:sp>
      </p:grpSp>
      <p:sp>
        <p:nvSpPr>
          <p:cNvPr id="49" name="Text"/>
          <p:cNvSpPr txBox="1"/>
          <p:nvPr/>
        </p:nvSpPr>
        <p:spPr>
          <a:xfrm>
            <a:off x="4308872" y="6257925"/>
            <a:ext cx="3574256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125" b="1" i="0">
                <a:solidFill>
                  <a:srgbClr val="0A2A8F"/>
                </a:solidFill>
                <a:latin typeface="Inter"/>
                <a:ea typeface="Noto Sans SC"/>
              </a:rPr>
              <a:t>Our moat grows with every shipment processed.</a:t>
            </a:r>
          </a:p>
        </p:txBody>
      </p:sp>
      <p:sp>
        <p:nvSpPr>
          <p:cNvPr id="50" name="Rect"/>
          <p:cNvSpPr/>
          <p:nvPr/>
        </p:nvSpPr>
        <p:spPr>
          <a:xfrm>
            <a:off x="571500" y="6553200"/>
            <a:ext cx="1333500" cy="20955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51" name="Text"/>
          <p:cNvSpPr txBox="1"/>
          <p:nvPr/>
        </p:nvSpPr>
        <p:spPr>
          <a:xfrm>
            <a:off x="585311" y="6591300"/>
            <a:ext cx="130587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0A2A8F"/>
                </a:solidFill>
                <a:latin typeface="Inter"/>
                <a:ea typeface="Noto Sans SC"/>
              </a:rPr>
              <a:t>SLIDE 10 · COMPETITION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533400"/>
            <a:ext cx="876300" cy="24765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4" name="Text"/>
          <p:cNvSpPr txBox="1"/>
          <p:nvPr/>
        </p:nvSpPr>
        <p:spPr>
          <a:xfrm>
            <a:off x="992505" y="581025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 spc="200">
                <a:solidFill>
                  <a:srgbClr val="1E5EFF"/>
                </a:solidFill>
                <a:latin typeface="Inter"/>
                <a:ea typeface="Noto Sans SC"/>
              </a:rPr>
              <a:t>AGENDA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62000" y="762000"/>
            <a:ext cx="41186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0A2A8F"/>
                </a:solidFill>
                <a:latin typeface="Inter"/>
                <a:ea typeface="Noto Sans SC"/>
              </a:rPr>
              <a:t>What We'll Cover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1285875"/>
            <a:ext cx="424434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6B7280"/>
                </a:solidFill>
                <a:latin typeface="Inter"/>
                <a:ea typeface="Noto Sans SC"/>
              </a:rPr>
              <a:t>A 10-step path through the FreightMind story</a:t>
            </a:r>
          </a:p>
        </p:txBody>
      </p:sp>
      <p:sp>
        <p:nvSpPr>
          <p:cNvPr id="7" name="Rect"/>
          <p:cNvSpPr/>
          <p:nvPr/>
        </p:nvSpPr>
        <p:spPr>
          <a:xfrm>
            <a:off x="1828800" y="1809750"/>
            <a:ext cx="1066800" cy="22860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8" name="Text"/>
          <p:cNvSpPr txBox="1"/>
          <p:nvPr/>
        </p:nvSpPr>
        <p:spPr>
          <a:xfrm>
            <a:off x="2170271" y="1866900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1E5EFF"/>
                </a:solidFill>
                <a:latin typeface="Inter"/>
                <a:ea typeface="Noto Sans SC"/>
              </a:rPr>
              <a:t>VISION</a:t>
            </a:r>
          </a:p>
        </p:txBody>
      </p:sp>
      <p:sp>
        <p:nvSpPr>
          <p:cNvPr id="9" name="Rect"/>
          <p:cNvSpPr/>
          <p:nvPr/>
        </p:nvSpPr>
        <p:spPr>
          <a:xfrm>
            <a:off x="3962400" y="1809750"/>
            <a:ext cx="1066800" cy="22860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10" name="Text"/>
          <p:cNvSpPr txBox="1"/>
          <p:nvPr/>
        </p:nvSpPr>
        <p:spPr>
          <a:xfrm>
            <a:off x="4246245" y="1866900"/>
            <a:ext cx="49911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1E5EFF"/>
                </a:solidFill>
                <a:latin typeface="Inter"/>
                <a:ea typeface="Noto Sans SC"/>
              </a:rPr>
              <a:t>SOLUTION</a:t>
            </a:r>
          </a:p>
        </p:txBody>
      </p:sp>
      <p:sp>
        <p:nvSpPr>
          <p:cNvPr id="11" name="Rect"/>
          <p:cNvSpPr/>
          <p:nvPr/>
        </p:nvSpPr>
        <p:spPr>
          <a:xfrm>
            <a:off x="6096000" y="1809750"/>
            <a:ext cx="1066800" cy="22860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12" name="Text"/>
          <p:cNvSpPr txBox="1"/>
          <p:nvPr/>
        </p:nvSpPr>
        <p:spPr>
          <a:xfrm>
            <a:off x="6437471" y="1866900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1E5EFF"/>
                </a:solidFill>
                <a:latin typeface="Inter"/>
                <a:ea typeface="Noto Sans SC"/>
              </a:rPr>
              <a:t>MARKET</a:t>
            </a:r>
          </a:p>
        </p:txBody>
      </p:sp>
      <p:sp>
        <p:nvSpPr>
          <p:cNvPr id="13" name="Rect"/>
          <p:cNvSpPr/>
          <p:nvPr/>
        </p:nvSpPr>
        <p:spPr>
          <a:xfrm>
            <a:off x="8229600" y="1809750"/>
            <a:ext cx="2133600" cy="22860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14" name="Text"/>
          <p:cNvSpPr txBox="1"/>
          <p:nvPr/>
        </p:nvSpPr>
        <p:spPr>
          <a:xfrm>
            <a:off x="8585835" y="1866900"/>
            <a:ext cx="142113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1E5EFF"/>
                </a:solidFill>
                <a:latin typeface="Inter"/>
                <a:ea typeface="Noto Sans SC"/>
              </a:rPr>
              <a:t>COMPETITION · TEAM · ASK</a:t>
            </a:r>
          </a:p>
        </p:txBody>
      </p:sp>
      <p:sp>
        <p:nvSpPr>
          <p:cNvPr id="15" name="Line"/>
          <p:cNvSpPr/>
          <p:nvPr/>
        </p:nvSpPr>
        <p:spPr>
          <a:xfrm>
            <a:off x="2352675" y="2028825"/>
            <a:ext cx="28575" cy="838200"/>
          </a:xfrm>
          <a:custGeom>
            <a:avLst/>
            <a:gdLst/>
            <a:ahLst/>
            <a:cxnLst/>
            <a:rect l="0" t="0" r="100000" b="100000"/>
            <a:pathLst>
              <a:path w="28575" h="838200">
                <a:moveTo>
                  <a:pt x="9525" y="9525"/>
                </a:moveTo>
                <a:lnTo>
                  <a:pt x="9525" y="828675"/>
                </a:lnTo>
              </a:path>
            </a:pathLst>
          </a:custGeom>
          <a:ln w="9525">
            <a:solidFill>
              <a:srgbClr val="1E5EFF">
                <a:alpha val="45000"/>
              </a:srgbClr>
            </a:solidFill>
            <a:custDash>
              <a:ds d="19050"/>
              <a:ds d="28575"/>
            </a:custDash>
          </a:ln>
        </p:spPr>
      </p:sp>
      <p:sp>
        <p:nvSpPr>
          <p:cNvPr id="16" name="Line"/>
          <p:cNvSpPr/>
          <p:nvPr/>
        </p:nvSpPr>
        <p:spPr>
          <a:xfrm>
            <a:off x="4486275" y="2028825"/>
            <a:ext cx="28575" cy="838200"/>
          </a:xfrm>
          <a:custGeom>
            <a:avLst/>
            <a:gdLst/>
            <a:ahLst/>
            <a:cxnLst/>
            <a:rect l="0" t="0" r="100000" b="100000"/>
            <a:pathLst>
              <a:path w="28575" h="838200">
                <a:moveTo>
                  <a:pt x="9525" y="9525"/>
                </a:moveTo>
                <a:lnTo>
                  <a:pt x="9525" y="828675"/>
                </a:lnTo>
              </a:path>
            </a:pathLst>
          </a:custGeom>
          <a:ln w="9525">
            <a:solidFill>
              <a:srgbClr val="1E5EFF">
                <a:alpha val="45000"/>
              </a:srgbClr>
            </a:solidFill>
            <a:custDash>
              <a:ds d="19050"/>
              <a:ds d="28575"/>
            </a:custDash>
          </a:ln>
        </p:spPr>
      </p:sp>
      <p:sp>
        <p:nvSpPr>
          <p:cNvPr id="17" name="Line"/>
          <p:cNvSpPr/>
          <p:nvPr/>
        </p:nvSpPr>
        <p:spPr>
          <a:xfrm>
            <a:off x="6619875" y="2028825"/>
            <a:ext cx="28575" cy="838200"/>
          </a:xfrm>
          <a:custGeom>
            <a:avLst/>
            <a:gdLst/>
            <a:ahLst/>
            <a:cxnLst/>
            <a:rect l="0" t="0" r="100000" b="100000"/>
            <a:pathLst>
              <a:path w="28575" h="838200">
                <a:moveTo>
                  <a:pt x="9525" y="9525"/>
                </a:moveTo>
                <a:lnTo>
                  <a:pt x="9525" y="828675"/>
                </a:lnTo>
              </a:path>
            </a:pathLst>
          </a:custGeom>
          <a:ln w="9525">
            <a:solidFill>
              <a:srgbClr val="1E5EFF">
                <a:alpha val="45000"/>
              </a:srgbClr>
            </a:solidFill>
            <a:custDash>
              <a:ds d="19050"/>
              <a:ds d="28575"/>
            </a:custDash>
          </a:ln>
        </p:spPr>
      </p:sp>
      <p:sp>
        <p:nvSpPr>
          <p:cNvPr id="18" name="Line"/>
          <p:cNvSpPr/>
          <p:nvPr/>
        </p:nvSpPr>
        <p:spPr>
          <a:xfrm>
            <a:off x="9286875" y="2028825"/>
            <a:ext cx="28575" cy="838200"/>
          </a:xfrm>
          <a:custGeom>
            <a:avLst/>
            <a:gdLst/>
            <a:ahLst/>
            <a:cxnLst/>
            <a:rect l="0" t="0" r="100000" b="100000"/>
            <a:pathLst>
              <a:path w="28575" h="838200">
                <a:moveTo>
                  <a:pt x="9525" y="9525"/>
                </a:moveTo>
                <a:lnTo>
                  <a:pt x="9525" y="828675"/>
                </a:lnTo>
              </a:path>
            </a:pathLst>
          </a:custGeom>
          <a:ln w="9525">
            <a:solidFill>
              <a:srgbClr val="1E5EFF">
                <a:alpha val="45000"/>
              </a:srgbClr>
            </a:solidFill>
            <a:custDash>
              <a:ds d="19050"/>
              <a:ds d="28575"/>
            </a:custDash>
          </a:ln>
        </p:spPr>
      </p:sp>
      <p:sp>
        <p:nvSpPr>
          <p:cNvPr id="19" name="Rect"/>
          <p:cNvSpPr/>
          <p:nvPr/>
        </p:nvSpPr>
        <p:spPr>
          <a:xfrm>
            <a:off x="762000" y="3028950"/>
            <a:ext cx="10668000" cy="38100"/>
          </a:xfrm>
          <a:prstGeom prst="roundRect">
            <a:avLst>
              <a:gd name="adj" fmla="val 50000"/>
            </a:avLst>
          </a:prstGeom>
          <a:solidFill>
            <a:srgbClr val="0A2A8F"/>
          </a:solidFill>
        </p:spPr>
      </p:sp>
      <p:sp>
        <p:nvSpPr>
          <p:cNvPr id="20" name="Rect"/>
          <p:cNvSpPr/>
          <p:nvPr/>
        </p:nvSpPr>
        <p:spPr>
          <a:xfrm>
            <a:off x="762000" y="3028950"/>
            <a:ext cx="1066800" cy="3810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21" name="Circle"/>
          <p:cNvSpPr/>
          <p:nvPr/>
        </p:nvSpPr>
        <p:spPr>
          <a:xfrm>
            <a:off x="590550" y="2876550"/>
            <a:ext cx="342900" cy="3429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5B301"/>
            </a:solidFill>
          </a:ln>
        </p:spPr>
      </p:sp>
      <p:sp>
        <p:nvSpPr>
          <p:cNvPr id="22" name="Circle"/>
          <p:cNvSpPr/>
          <p:nvPr/>
        </p:nvSpPr>
        <p:spPr>
          <a:xfrm>
            <a:off x="676275" y="2962275"/>
            <a:ext cx="171450" cy="171450"/>
          </a:xfrm>
          <a:prstGeom prst="ellipse">
            <a:avLst/>
          </a:prstGeom>
          <a:solidFill>
            <a:srgbClr val="F5B301"/>
          </a:solidFill>
        </p:spPr>
      </p:sp>
      <p:sp>
        <p:nvSpPr>
          <p:cNvPr id="23" name="Circle"/>
          <p:cNvSpPr/>
          <p:nvPr/>
        </p:nvSpPr>
        <p:spPr>
          <a:xfrm>
            <a:off x="16954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4" name="Circle"/>
          <p:cNvSpPr/>
          <p:nvPr/>
        </p:nvSpPr>
        <p:spPr>
          <a:xfrm>
            <a:off x="27622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5" name="Circle"/>
          <p:cNvSpPr/>
          <p:nvPr/>
        </p:nvSpPr>
        <p:spPr>
          <a:xfrm>
            <a:off x="38290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6" name="Circle"/>
          <p:cNvSpPr/>
          <p:nvPr/>
        </p:nvSpPr>
        <p:spPr>
          <a:xfrm>
            <a:off x="48958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7" name="Circle"/>
          <p:cNvSpPr/>
          <p:nvPr/>
        </p:nvSpPr>
        <p:spPr>
          <a:xfrm>
            <a:off x="59626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8" name="Circle"/>
          <p:cNvSpPr/>
          <p:nvPr/>
        </p:nvSpPr>
        <p:spPr>
          <a:xfrm>
            <a:off x="70294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9" name="Circle"/>
          <p:cNvSpPr/>
          <p:nvPr/>
        </p:nvSpPr>
        <p:spPr>
          <a:xfrm>
            <a:off x="80962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0" name="Circle"/>
          <p:cNvSpPr/>
          <p:nvPr/>
        </p:nvSpPr>
        <p:spPr>
          <a:xfrm>
            <a:off x="91630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1" name="Circle"/>
          <p:cNvSpPr/>
          <p:nvPr/>
        </p:nvSpPr>
        <p:spPr>
          <a:xfrm>
            <a:off x="10229850" y="291465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2" name="Text"/>
          <p:cNvSpPr txBox="1"/>
          <p:nvPr/>
        </p:nvSpPr>
        <p:spPr>
          <a:xfrm>
            <a:off x="571500" y="2971800"/>
            <a:ext cx="3810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FFFFFF"/>
                </a:solidFill>
                <a:latin typeface="Inter"/>
                <a:ea typeface="Noto Sans SC"/>
              </a:rPr>
              <a:t>1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16383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2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27051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3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37719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4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48387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5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59055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6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69723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7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80391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8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9105900" y="29813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Inter"/>
                <a:ea typeface="Noto Sans SC"/>
              </a:rPr>
              <a:t>9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10172700" y="2990850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FFFFFF"/>
                </a:solidFill>
                <a:latin typeface="Inter"/>
                <a:ea typeface="Noto Sans SC"/>
              </a:rPr>
              <a:t>10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570071" y="3495675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0A2A8F"/>
                </a:solidFill>
                <a:latin typeface="Inter"/>
                <a:ea typeface="Noto Sans SC"/>
              </a:rPr>
              <a:t>Vision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1608058" y="3495675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Problem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2646045" y="3495675"/>
            <a:ext cx="49911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Solution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3770471" y="3495675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How it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3771900" y="3638550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works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4837271" y="3495675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Market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5846445" y="3495675"/>
            <a:ext cx="49911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Traction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6884432" y="3495675"/>
            <a:ext cx="55673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Biz model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7893606" y="3495675"/>
            <a:ext cx="67198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Competition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9105900" y="34956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Team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10142458" y="3495675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The ask</a:t>
            </a:r>
          </a:p>
        </p:txBody>
      </p:sp>
      <p:sp>
        <p:nvSpPr>
          <p:cNvPr id="53" name="Rect"/>
          <p:cNvSpPr/>
          <p:nvPr/>
        </p:nvSpPr>
        <p:spPr>
          <a:xfrm>
            <a:off x="381000" y="2362200"/>
            <a:ext cx="762000" cy="2095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54" name="Text"/>
          <p:cNvSpPr txBox="1"/>
          <p:nvPr/>
        </p:nvSpPr>
        <p:spPr>
          <a:xfrm>
            <a:off x="428625" y="2409825"/>
            <a:ext cx="66675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1" i="0" spc="100">
                <a:solidFill>
                  <a:srgbClr val="0A2A8F"/>
                </a:solidFill>
                <a:latin typeface="Inter"/>
                <a:ea typeface="Noto Sans SC"/>
              </a:rPr>
              <a:t>YOU ARE HERE</a:t>
            </a:r>
          </a:p>
        </p:txBody>
      </p:sp>
      <p:sp>
        <p:nvSpPr>
          <p:cNvPr id="55" name="Path"/>
          <p:cNvSpPr/>
          <p:nvPr/>
        </p:nvSpPr>
        <p:spPr>
          <a:xfrm>
            <a:off x="723900" y="2571750"/>
            <a:ext cx="76200" cy="76200"/>
          </a:xfrm>
          <a:custGeom>
            <a:avLst/>
            <a:gdLst/>
            <a:ahLst/>
            <a:cxnLst/>
            <a:rect l="0" t="0" r="100000" b="100000"/>
            <a:pathLst>
              <a:path w="76200" h="76200">
                <a:moveTo>
                  <a:pt x="0" y="0"/>
                </a:moveTo>
                <a:lnTo>
                  <a:pt x="76200" y="0"/>
                </a:lnTo>
                <a:lnTo>
                  <a:pt x="38100" y="76200"/>
                </a:lnTo>
                <a:close/>
              </a:path>
            </a:pathLst>
          </a:custGeom>
          <a:solidFill>
            <a:srgbClr val="F5B301"/>
          </a:solidFill>
        </p:spPr>
      </p:sp>
      <p:sp>
        <p:nvSpPr>
          <p:cNvPr id="56" name="Rect"/>
          <p:cNvSpPr/>
          <p:nvPr/>
        </p:nvSpPr>
        <p:spPr>
          <a:xfrm>
            <a:off x="762000" y="5334000"/>
            <a:ext cx="10668000" cy="914400"/>
          </a:xfrm>
          <a:prstGeom prst="roundRect">
            <a:avLst>
              <a:gd name="adj" fmla="val 10416"/>
            </a:avLst>
          </a:prstGeom>
          <a:solidFill>
            <a:srgbClr val="EEF3FF"/>
          </a:solidFill>
        </p:spPr>
      </p:sp>
      <p:sp>
        <p:nvSpPr>
          <p:cNvPr id="57" name="Rect"/>
          <p:cNvSpPr/>
          <p:nvPr/>
        </p:nvSpPr>
        <p:spPr>
          <a:xfrm>
            <a:off x="762000" y="5334000"/>
            <a:ext cx="57150" cy="914400"/>
          </a:xfrm>
          <a:prstGeom prst="rect">
            <a:avLst/>
          </a:prstGeom>
          <a:solidFill>
            <a:srgbClr val="1E5EFF"/>
          </a:solidFill>
        </p:spPr>
      </p:sp>
      <p:sp>
        <p:nvSpPr>
          <p:cNvPr id="58" name="Text"/>
          <p:cNvSpPr txBox="1"/>
          <p:nvPr/>
        </p:nvSpPr>
        <p:spPr>
          <a:xfrm>
            <a:off x="1047750" y="5495925"/>
            <a:ext cx="281101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A2A8F"/>
                </a:solidFill>
                <a:latin typeface="Inter"/>
                <a:ea typeface="Noto Sans SC"/>
              </a:rPr>
              <a:t>Four themes, ten slides.</a:t>
            </a:r>
          </a:p>
        </p:txBody>
      </p:sp>
      <p:sp>
        <p:nvSpPr>
          <p:cNvPr id="59" name="Text"/>
          <p:cNvSpPr txBox="1"/>
          <p:nvPr/>
        </p:nvSpPr>
        <p:spPr>
          <a:xfrm>
            <a:off x="1047750" y="5819775"/>
            <a:ext cx="1215275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We'll move from why freight is broken, to how FreightMind fixes it, to the scale of the opportunity — and end with what we're asking for.</a:t>
            </a:r>
          </a:p>
        </p:txBody>
      </p:sp>
      <p:sp>
        <p:nvSpPr>
          <p:cNvPr id="60" name="Text"/>
          <p:cNvSpPr txBox="1"/>
          <p:nvPr/>
        </p:nvSpPr>
        <p:spPr>
          <a:xfrm>
            <a:off x="10988516" y="6562725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533400"/>
            <a:ext cx="1314450" cy="2857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4" name="Text"/>
          <p:cNvSpPr txBox="1"/>
          <p:nvPr/>
        </p:nvSpPr>
        <p:spPr>
          <a:xfrm>
            <a:off x="1059656" y="600075"/>
            <a:ext cx="719138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0A2A8F"/>
                </a:solidFill>
                <a:latin typeface="Inter"/>
                <a:ea typeface="Noto Sans SC"/>
              </a:rPr>
              <a:t>OUR VISION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62000" y="971550"/>
            <a:ext cx="6205728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A2A8F"/>
                </a:solidFill>
                <a:latin typeface="Inter"/>
                <a:ea typeface="Noto Sans SC"/>
              </a:rPr>
              <a:t>A Self-Driving Supply Chain</a:t>
            </a:r>
          </a:p>
        </p:txBody>
      </p:sp>
      <p:sp>
        <p:nvSpPr>
          <p:cNvPr id="6" name="Line"/>
          <p:cNvSpPr/>
          <p:nvPr/>
        </p:nvSpPr>
        <p:spPr>
          <a:xfrm>
            <a:off x="742950" y="1562100"/>
            <a:ext cx="800100" cy="47625"/>
          </a:xfrm>
          <a:custGeom>
            <a:avLst/>
            <a:gdLst/>
            <a:ahLst/>
            <a:cxnLst/>
            <a:rect l="0" t="0" r="100000" b="100000"/>
            <a:pathLst>
              <a:path w="800100" h="47625">
                <a:moveTo>
                  <a:pt x="19050" y="19050"/>
                </a:moveTo>
                <a:lnTo>
                  <a:pt x="781050" y="19050"/>
                </a:lnTo>
              </a:path>
            </a:pathLst>
          </a:custGeom>
          <a:ln w="28575">
            <a:solidFill>
              <a:srgbClr val="1E5EFF"/>
            </a:solidFill>
          </a:ln>
        </p:spPr>
      </p:sp>
      <p:sp>
        <p:nvSpPr>
          <p:cNvPr id="7" name="Text"/>
          <p:cNvSpPr txBox="1"/>
          <p:nvPr/>
        </p:nvSpPr>
        <p:spPr>
          <a:xfrm>
            <a:off x="762000" y="1714500"/>
            <a:ext cx="12190476" cy="8343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900" b="1" i="0">
                <a:solidFill>
                  <a:srgbClr val="1E5EFF"/>
                </a:solidFill>
                <a:latin typeface="Inter"/>
                <a:ea typeface="Noto Sans SC"/>
              </a:rPr>
              <a:t>Freight decisions as fast as a click.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762000" y="2400300"/>
            <a:ext cx="894664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6B7280"/>
                </a:solidFill>
                <a:latin typeface="Inter"/>
                <a:ea typeface="Noto Sans SC"/>
              </a:rPr>
              <a:t>The intelligence layer for a $4T industry still running on phone calls and spreadsheets.</a:t>
            </a:r>
          </a:p>
        </p:txBody>
      </p:sp>
      <p:sp>
        <p:nvSpPr>
          <p:cNvPr id="9" name="Rect"/>
          <p:cNvSpPr/>
          <p:nvPr/>
        </p:nvSpPr>
        <p:spPr>
          <a:xfrm>
            <a:off x="762000" y="3048000"/>
            <a:ext cx="3238500" cy="3238500"/>
          </a:xfrm>
          <a:prstGeom prst="roundRect">
            <a:avLst>
              <a:gd name="adj" fmla="val 2941"/>
            </a:avLst>
          </a:prstGeom>
          <a:solidFill>
            <a:srgbClr val="EEF3FF"/>
          </a:solidFill>
        </p:spPr>
      </p:sp>
      <p:sp>
        <p:nvSpPr>
          <p:cNvPr id="10" name="Rect"/>
          <p:cNvSpPr/>
          <p:nvPr/>
        </p:nvSpPr>
        <p:spPr>
          <a:xfrm>
            <a:off x="762000" y="3048000"/>
            <a:ext cx="32385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11" name="Circle"/>
          <p:cNvSpPr/>
          <p:nvPr/>
        </p:nvSpPr>
        <p:spPr>
          <a:xfrm>
            <a:off x="933450" y="3333750"/>
            <a:ext cx="419100" cy="4191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12" name="Text"/>
          <p:cNvSpPr txBox="1"/>
          <p:nvPr/>
        </p:nvSpPr>
        <p:spPr>
          <a:xfrm>
            <a:off x="952500" y="34290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⚡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1524000" y="3476625"/>
            <a:ext cx="83077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>
                <a:solidFill>
                  <a:srgbClr val="6B7280"/>
                </a:solidFill>
                <a:latin typeface="Inter"/>
                <a:ea typeface="Noto Sans SC"/>
              </a:rPr>
              <a:t>PILLAR 01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952500" y="3905250"/>
            <a:ext cx="223266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0A2A8F"/>
                </a:solidFill>
                <a:latin typeface="Inter"/>
                <a:ea typeface="Noto Sans SC"/>
              </a:rPr>
              <a:t>Instant Decisions</a:t>
            </a:r>
          </a:p>
        </p:txBody>
      </p:sp>
      <p:sp>
        <p:nvSpPr>
          <p:cNvPr id="15" name="Line"/>
          <p:cNvSpPr/>
          <p:nvPr/>
        </p:nvSpPr>
        <p:spPr>
          <a:xfrm>
            <a:off x="938213" y="4233863"/>
            <a:ext cx="409575" cy="38100"/>
          </a:xfrm>
          <a:custGeom>
            <a:avLst/>
            <a:gdLst/>
            <a:ahLst/>
            <a:cxnLst/>
            <a:rect l="0" t="0" r="100000" b="100000"/>
            <a:pathLst>
              <a:path w="409575" h="38100">
                <a:moveTo>
                  <a:pt x="14288" y="14288"/>
                </a:moveTo>
                <a:lnTo>
                  <a:pt x="395288" y="14288"/>
                </a:lnTo>
              </a:path>
            </a:pathLst>
          </a:custGeom>
          <a:ln w="19050">
            <a:solidFill>
              <a:srgbClr val="F5B301"/>
            </a:solidFill>
          </a:ln>
        </p:spPr>
      </p:sp>
      <p:sp>
        <p:nvSpPr>
          <p:cNvPr id="16" name="Text"/>
          <p:cNvSpPr txBox="1"/>
          <p:nvPr/>
        </p:nvSpPr>
        <p:spPr>
          <a:xfrm>
            <a:off x="952500" y="4448175"/>
            <a:ext cx="2829877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Every quote, route, and match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952500" y="4676775"/>
            <a:ext cx="254698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resolved in milliseconds —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952500" y="4905375"/>
            <a:ext cx="216979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like a consumer click.</a:t>
            </a:r>
          </a:p>
        </p:txBody>
      </p:sp>
      <p:sp>
        <p:nvSpPr>
          <p:cNvPr id="19" name="Rect"/>
          <p:cNvSpPr/>
          <p:nvPr/>
        </p:nvSpPr>
        <p:spPr>
          <a:xfrm>
            <a:off x="4476750" y="3048000"/>
            <a:ext cx="3238500" cy="3238500"/>
          </a:xfrm>
          <a:prstGeom prst="roundRect">
            <a:avLst>
              <a:gd name="adj" fmla="val 2941"/>
            </a:avLst>
          </a:prstGeom>
          <a:solidFill>
            <a:srgbClr val="EEF3FF"/>
          </a:solidFill>
        </p:spPr>
      </p:sp>
      <p:sp>
        <p:nvSpPr>
          <p:cNvPr id="20" name="Rect"/>
          <p:cNvSpPr/>
          <p:nvPr/>
        </p:nvSpPr>
        <p:spPr>
          <a:xfrm>
            <a:off x="4476750" y="3048000"/>
            <a:ext cx="32385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21" name="Circle"/>
          <p:cNvSpPr/>
          <p:nvPr/>
        </p:nvSpPr>
        <p:spPr>
          <a:xfrm>
            <a:off x="4648200" y="3333750"/>
            <a:ext cx="419100" cy="4191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2" name="Text"/>
          <p:cNvSpPr txBox="1"/>
          <p:nvPr/>
        </p:nvSpPr>
        <p:spPr>
          <a:xfrm>
            <a:off x="4667250" y="34290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◎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5238750" y="3476625"/>
            <a:ext cx="83077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>
                <a:solidFill>
                  <a:srgbClr val="6B7280"/>
                </a:solidFill>
                <a:latin typeface="Inter"/>
                <a:ea typeface="Noto Sans SC"/>
              </a:rPr>
              <a:t>PILLAR 02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4667250" y="3905250"/>
            <a:ext cx="13525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0A2A8F"/>
                </a:solidFill>
                <a:latin typeface="Inter"/>
                <a:ea typeface="Noto Sans SC"/>
              </a:rPr>
              <a:t>Zero Waste</a:t>
            </a:r>
          </a:p>
        </p:txBody>
      </p:sp>
      <p:sp>
        <p:nvSpPr>
          <p:cNvPr id="25" name="Line"/>
          <p:cNvSpPr/>
          <p:nvPr/>
        </p:nvSpPr>
        <p:spPr>
          <a:xfrm>
            <a:off x="4652963" y="4233863"/>
            <a:ext cx="409575" cy="38100"/>
          </a:xfrm>
          <a:custGeom>
            <a:avLst/>
            <a:gdLst/>
            <a:ahLst/>
            <a:cxnLst/>
            <a:rect l="0" t="0" r="100000" b="100000"/>
            <a:pathLst>
              <a:path w="409575" h="38100">
                <a:moveTo>
                  <a:pt x="14288" y="14288"/>
                </a:moveTo>
                <a:lnTo>
                  <a:pt x="395288" y="14288"/>
                </a:lnTo>
              </a:path>
            </a:pathLst>
          </a:custGeom>
          <a:ln w="19050">
            <a:solidFill>
              <a:srgbClr val="F5B301"/>
            </a:solidFill>
          </a:ln>
        </p:spPr>
      </p:sp>
      <p:sp>
        <p:nvSpPr>
          <p:cNvPr id="26" name="Text"/>
          <p:cNvSpPr txBox="1"/>
          <p:nvPr/>
        </p:nvSpPr>
        <p:spPr>
          <a:xfrm>
            <a:off x="4667250" y="4448175"/>
            <a:ext cx="245268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No empty miles. No manual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4667250" y="4676775"/>
            <a:ext cx="2829877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quoting. No black-box pricing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4667250" y="4905375"/>
            <a:ext cx="207549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hidden from shippers.</a:t>
            </a:r>
          </a:p>
        </p:txBody>
      </p:sp>
      <p:sp>
        <p:nvSpPr>
          <p:cNvPr id="29" name="Rect"/>
          <p:cNvSpPr/>
          <p:nvPr/>
        </p:nvSpPr>
        <p:spPr>
          <a:xfrm>
            <a:off x="8191500" y="3048000"/>
            <a:ext cx="3238500" cy="3238500"/>
          </a:xfrm>
          <a:prstGeom prst="roundRect">
            <a:avLst>
              <a:gd name="adj" fmla="val 2941"/>
            </a:avLst>
          </a:prstGeom>
          <a:solidFill>
            <a:srgbClr val="EEF3FF"/>
          </a:solidFill>
        </p:spPr>
      </p:sp>
      <p:sp>
        <p:nvSpPr>
          <p:cNvPr id="30" name="Rect"/>
          <p:cNvSpPr/>
          <p:nvPr/>
        </p:nvSpPr>
        <p:spPr>
          <a:xfrm>
            <a:off x="8191500" y="3048000"/>
            <a:ext cx="32385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31" name="Circle"/>
          <p:cNvSpPr/>
          <p:nvPr/>
        </p:nvSpPr>
        <p:spPr>
          <a:xfrm>
            <a:off x="8362950" y="3333750"/>
            <a:ext cx="419100" cy="4191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2" name="Text"/>
          <p:cNvSpPr txBox="1"/>
          <p:nvPr/>
        </p:nvSpPr>
        <p:spPr>
          <a:xfrm>
            <a:off x="8382000" y="34290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∞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8953500" y="3476625"/>
            <a:ext cx="83077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>
                <a:solidFill>
                  <a:srgbClr val="6B7280"/>
                </a:solidFill>
                <a:latin typeface="Inter"/>
                <a:ea typeface="Noto Sans SC"/>
              </a:rPr>
              <a:t>PILLAR 03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8382000" y="3905250"/>
            <a:ext cx="248412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0A2A8F"/>
                </a:solidFill>
                <a:latin typeface="Inter"/>
                <a:ea typeface="Noto Sans SC"/>
              </a:rPr>
              <a:t>Global Intelligence</a:t>
            </a:r>
          </a:p>
        </p:txBody>
      </p:sp>
      <p:sp>
        <p:nvSpPr>
          <p:cNvPr id="35" name="Line"/>
          <p:cNvSpPr/>
          <p:nvPr/>
        </p:nvSpPr>
        <p:spPr>
          <a:xfrm>
            <a:off x="8367713" y="4233863"/>
            <a:ext cx="409575" cy="38100"/>
          </a:xfrm>
          <a:custGeom>
            <a:avLst/>
            <a:gdLst/>
            <a:ahLst/>
            <a:cxnLst/>
            <a:rect l="0" t="0" r="100000" b="100000"/>
            <a:pathLst>
              <a:path w="409575" h="38100">
                <a:moveTo>
                  <a:pt x="14288" y="14288"/>
                </a:moveTo>
                <a:lnTo>
                  <a:pt x="395288" y="14288"/>
                </a:lnTo>
              </a:path>
            </a:pathLst>
          </a:custGeom>
          <a:ln w="19050">
            <a:solidFill>
              <a:srgbClr val="F5B301"/>
            </a:solidFill>
          </a:ln>
        </p:spPr>
      </p:sp>
      <p:sp>
        <p:nvSpPr>
          <p:cNvPr id="36" name="Text"/>
          <p:cNvSpPr txBox="1"/>
          <p:nvPr/>
        </p:nvSpPr>
        <p:spPr>
          <a:xfrm>
            <a:off x="8382000" y="4448175"/>
            <a:ext cx="273558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A shared learning layer that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8382000" y="4676775"/>
            <a:ext cx="273558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compounds across every lane,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8382000" y="4905375"/>
            <a:ext cx="216979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carrier, and shipment.</a:t>
            </a:r>
          </a:p>
        </p:txBody>
      </p:sp>
      <p:sp>
        <p:nvSpPr>
          <p:cNvPr id="39" name="Rect"/>
          <p:cNvSpPr/>
          <p:nvPr/>
        </p:nvSpPr>
        <p:spPr>
          <a:xfrm>
            <a:off x="762000" y="6553200"/>
            <a:ext cx="57150" cy="190500"/>
          </a:xfrm>
          <a:prstGeom prst="rect">
            <a:avLst/>
          </a:prstGeom>
          <a:solidFill>
            <a:srgbClr val="1E5EFF"/>
          </a:solidFill>
        </p:spPr>
      </p:sp>
      <p:sp>
        <p:nvSpPr>
          <p:cNvPr id="40" name="Text"/>
          <p:cNvSpPr txBox="1"/>
          <p:nvPr/>
        </p:nvSpPr>
        <p:spPr>
          <a:xfrm>
            <a:off x="914400" y="6591300"/>
            <a:ext cx="220751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6B7280"/>
                </a:solidFill>
                <a:latin typeface="Inter"/>
                <a:ea typeface="Noto Sans SC"/>
              </a:rPr>
              <a:t>FREIGHTMIND · SEED DECK · 03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10511790" y="6591300"/>
            <a:ext cx="9182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freightmind.ai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571500" y="381000"/>
            <a:ext cx="57150" cy="476250"/>
          </a:xfrm>
          <a:prstGeom prst="rect">
            <a:avLst/>
          </a:prstGeom>
          <a:solidFill>
            <a:srgbClr val="DC2626"/>
          </a:solidFill>
        </p:spPr>
      </p:sp>
      <p:sp>
        <p:nvSpPr>
          <p:cNvPr id="4" name="Text"/>
          <p:cNvSpPr txBox="1"/>
          <p:nvPr/>
        </p:nvSpPr>
        <p:spPr>
          <a:xfrm>
            <a:off x="781050" y="342900"/>
            <a:ext cx="3515106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1" i="0">
                <a:solidFill>
                  <a:srgbClr val="0A2A8F"/>
                </a:solidFill>
                <a:latin typeface="Inter"/>
                <a:ea typeface="Noto Sans SC"/>
              </a:rPr>
              <a:t>Freight Is Broken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81050" y="762000"/>
            <a:ext cx="7450455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6B7280"/>
                </a:solidFill>
                <a:latin typeface="Inter"/>
                <a:ea typeface="Noto Sans SC"/>
              </a:rPr>
              <a:t>$1T spent on guesswork — four reasons the industry bleeds margin.</a:t>
            </a:r>
          </a:p>
        </p:txBody>
      </p:sp>
      <p:sp>
        <p:nvSpPr>
          <p:cNvPr id="6" name="Line"/>
          <p:cNvSpPr/>
          <p:nvPr/>
        </p:nvSpPr>
        <p:spPr>
          <a:xfrm>
            <a:off x="561975" y="1133475"/>
            <a:ext cx="11068050" cy="28575"/>
          </a:xfrm>
          <a:custGeom>
            <a:avLst/>
            <a:gdLst/>
            <a:ahLst/>
            <a:cxnLst/>
            <a:rect l="0" t="0" r="100000" b="100000"/>
            <a:pathLst>
              <a:path w="11068050" h="28575">
                <a:moveTo>
                  <a:pt x="9525" y="9525"/>
                </a:moveTo>
                <a:lnTo>
                  <a:pt x="11058525" y="9525"/>
                </a:lnTo>
              </a:path>
            </a:pathLst>
          </a:custGeom>
          <a:ln w="9525">
            <a:solidFill>
              <a:srgbClr val="E5E7EB"/>
            </a:solidFill>
          </a:ln>
        </p:spPr>
      </p:sp>
      <p:grpSp>
        <p:nvGrpSpPr>
          <p:cNvPr id="16" name="Group"/>
          <p:cNvGrpSpPr/>
          <p:nvPr/>
        </p:nvGrpSpPr>
        <p:grpSpPr>
          <a:xfrm>
            <a:off x="571500" y="1333500"/>
            <a:ext cx="5334000" cy="2095500"/>
            <a:chOff x="571500" y="1333500"/>
            <a:chExt cx="5334000" cy="2095500"/>
          </a:xfrm>
        </p:grpSpPr>
        <p:sp>
          <p:nvSpPr>
            <p:cNvPr id="7" name="Rect"/>
            <p:cNvSpPr/>
            <p:nvPr/>
          </p:nvSpPr>
          <p:spPr>
            <a:xfrm>
              <a:off x="571500" y="1333500"/>
              <a:ext cx="5334000" cy="2095500"/>
            </a:xfrm>
            <a:prstGeom prst="roundRect">
              <a:avLst>
                <a:gd name="adj" fmla="val 4545"/>
              </a:avLst>
            </a:prstGeom>
            <a:solidFill>
              <a:srgbClr val="F4F6FB"/>
            </a:solidFill>
            <a:ln w="9525">
              <a:solidFill>
                <a:srgbClr val="E5E7EB"/>
              </a:solidFill>
            </a:ln>
          </p:spPr>
        </p:sp>
        <p:sp>
          <p:nvSpPr>
            <p:cNvPr id="8" name="Circle"/>
            <p:cNvSpPr/>
            <p:nvPr/>
          </p:nvSpPr>
          <p:spPr>
            <a:xfrm>
              <a:off x="838200" y="1676400"/>
              <a:ext cx="457200" cy="457200"/>
            </a:xfrm>
            <a:prstGeom prst="ellipse">
              <a:avLst/>
            </a:prstGeom>
            <a:solidFill>
              <a:srgbClr val="DC2626"/>
            </a:solidFill>
          </p:spPr>
        </p:sp>
        <p:sp>
          <p:nvSpPr>
            <p:cNvPr id="9" name="Text"/>
            <p:cNvSpPr txBox="1"/>
            <p:nvPr/>
          </p:nvSpPr>
          <p:spPr>
            <a:xfrm>
              <a:off x="876300" y="1819275"/>
              <a:ext cx="3810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FFFFFF"/>
                  </a:solidFill>
                  <a:latin typeface="Inter"/>
                  <a:ea typeface="Noto Sans SC"/>
                </a:rPr>
                <a:t>01</a:t>
              </a:r>
            </a:p>
          </p:txBody>
        </p:sp>
        <p:sp>
          <p:nvSpPr>
            <p:cNvPr id="10" name="Text"/>
            <p:cNvSpPr txBox="1"/>
            <p:nvPr/>
          </p:nvSpPr>
          <p:spPr>
            <a:xfrm>
              <a:off x="1485900" y="1685925"/>
              <a:ext cx="3037332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F2937"/>
                  </a:solidFill>
                  <a:latin typeface="Inter"/>
                  <a:ea typeface="Noto Sans SC"/>
                </a:rPr>
                <a:t>Opaque, fragmented pricing</a:t>
              </a:r>
            </a:p>
          </p:txBody>
        </p:sp>
        <p:sp>
          <p:nvSpPr>
            <p:cNvPr id="11" name="Text"/>
            <p:cNvSpPr txBox="1"/>
            <p:nvPr/>
          </p:nvSpPr>
          <p:spPr>
            <a:xfrm>
              <a:off x="1485900" y="1971675"/>
              <a:ext cx="367855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Shippers overpay on every load because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1485900" y="2162175"/>
              <a:ext cx="405574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rates live in silos across brokers, modes,</a:t>
              </a:r>
            </a:p>
          </p:txBody>
        </p:sp>
        <p:sp>
          <p:nvSpPr>
            <p:cNvPr id="13" name="Text"/>
            <p:cNvSpPr txBox="1"/>
            <p:nvPr/>
          </p:nvSpPr>
          <p:spPr>
            <a:xfrm>
              <a:off x="1485900" y="2352675"/>
              <a:ext cx="339566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and regions with no live benchmark.</a:t>
              </a:r>
            </a:p>
          </p:txBody>
        </p:sp>
        <p:sp>
          <p:nvSpPr>
            <p:cNvPr id="14" name="Rect"/>
            <p:cNvSpPr/>
            <p:nvPr/>
          </p:nvSpPr>
          <p:spPr>
            <a:xfrm>
              <a:off x="800100" y="2809875"/>
              <a:ext cx="381000" cy="28575"/>
            </a:xfrm>
            <a:prstGeom prst="rect">
              <a:avLst/>
            </a:prstGeom>
            <a:solidFill>
              <a:srgbClr val="DC2626"/>
            </a:solidFill>
          </p:spPr>
        </p:sp>
        <p:sp>
          <p:nvSpPr>
            <p:cNvPr id="15" name="Text"/>
            <p:cNvSpPr txBox="1"/>
            <p:nvPr/>
          </p:nvSpPr>
          <p:spPr>
            <a:xfrm>
              <a:off x="800100" y="2981325"/>
              <a:ext cx="167944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6B7280"/>
                  </a:solidFill>
                  <a:latin typeface="Inter"/>
                  <a:ea typeface="Noto Sans SC"/>
                </a:rPr>
                <a:t>PILLAR · TRANSPARENCY</a:t>
              </a:r>
            </a:p>
          </p:txBody>
        </p:sp>
      </p:grpSp>
      <p:grpSp>
        <p:nvGrpSpPr>
          <p:cNvPr id="26" name="Group"/>
          <p:cNvGrpSpPr/>
          <p:nvPr/>
        </p:nvGrpSpPr>
        <p:grpSpPr>
          <a:xfrm>
            <a:off x="6286500" y="1333500"/>
            <a:ext cx="5334000" cy="2095500"/>
            <a:chOff x="6286500" y="1333500"/>
            <a:chExt cx="5334000" cy="2095500"/>
          </a:xfrm>
        </p:grpSpPr>
        <p:sp>
          <p:nvSpPr>
            <p:cNvPr id="17" name="Rect"/>
            <p:cNvSpPr/>
            <p:nvPr/>
          </p:nvSpPr>
          <p:spPr>
            <a:xfrm>
              <a:off x="6286500" y="1333500"/>
              <a:ext cx="5334000" cy="2095500"/>
            </a:xfrm>
            <a:prstGeom prst="roundRect">
              <a:avLst>
                <a:gd name="adj" fmla="val 4545"/>
              </a:avLst>
            </a:prstGeom>
            <a:solidFill>
              <a:srgbClr val="F4F6FB"/>
            </a:solidFill>
            <a:ln w="9525">
              <a:solidFill>
                <a:srgbClr val="E5E7EB"/>
              </a:solidFill>
            </a:ln>
          </p:spPr>
        </p:sp>
        <p:sp>
          <p:nvSpPr>
            <p:cNvPr id="18" name="Circle"/>
            <p:cNvSpPr/>
            <p:nvPr/>
          </p:nvSpPr>
          <p:spPr>
            <a:xfrm>
              <a:off x="6553200" y="1676400"/>
              <a:ext cx="457200" cy="457200"/>
            </a:xfrm>
            <a:prstGeom prst="ellipse">
              <a:avLst/>
            </a:prstGeom>
            <a:solidFill>
              <a:srgbClr val="DC2626"/>
            </a:solidFill>
          </p:spPr>
        </p:sp>
        <p:sp>
          <p:nvSpPr>
            <p:cNvPr id="19" name="Text"/>
            <p:cNvSpPr txBox="1"/>
            <p:nvPr/>
          </p:nvSpPr>
          <p:spPr>
            <a:xfrm>
              <a:off x="6591300" y="1819275"/>
              <a:ext cx="3810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FFFFFF"/>
                  </a:solidFill>
                  <a:latin typeface="Inter"/>
                  <a:ea typeface="Noto Sans SC"/>
                </a:rPr>
                <a:t>02</a:t>
              </a:r>
            </a:p>
          </p:txBody>
        </p:sp>
        <p:sp>
          <p:nvSpPr>
            <p:cNvPr id="20" name="Text"/>
            <p:cNvSpPr txBox="1"/>
            <p:nvPr/>
          </p:nvSpPr>
          <p:spPr>
            <a:xfrm>
              <a:off x="7200900" y="1685925"/>
              <a:ext cx="3037332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F2937"/>
                  </a:solidFill>
                  <a:latin typeface="Inter"/>
                  <a:ea typeface="Noto Sans SC"/>
                </a:rPr>
                <a:t>Empty miles drain carriers</a:t>
              </a:r>
            </a:p>
          </p:txBody>
        </p:sp>
        <p:sp>
          <p:nvSpPr>
            <p:cNvPr id="21" name="Text"/>
            <p:cNvSpPr txBox="1"/>
            <p:nvPr/>
          </p:nvSpPr>
          <p:spPr>
            <a:xfrm>
              <a:off x="7200900" y="1971675"/>
              <a:ext cx="3584258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Trucks roll 35%+ empty on average — a</a:t>
              </a:r>
            </a:p>
          </p:txBody>
        </p:sp>
        <p:sp>
          <p:nvSpPr>
            <p:cNvPr id="22" name="Text"/>
            <p:cNvSpPr txBox="1"/>
            <p:nvPr/>
          </p:nvSpPr>
          <p:spPr>
            <a:xfrm>
              <a:off x="7200900" y="2162175"/>
              <a:ext cx="38671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structural waste burned into the network</a:t>
              </a:r>
            </a:p>
          </p:txBody>
        </p:sp>
        <p:sp>
          <p:nvSpPr>
            <p:cNvPr id="23" name="Text"/>
            <p:cNvSpPr txBox="1"/>
            <p:nvPr/>
          </p:nvSpPr>
          <p:spPr>
            <a:xfrm>
              <a:off x="7200900" y="2352675"/>
              <a:ext cx="367855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by one-way bookings and deadhead runs.</a:t>
              </a:r>
            </a:p>
          </p:txBody>
        </p:sp>
        <p:sp>
          <p:nvSpPr>
            <p:cNvPr id="24" name="Rect"/>
            <p:cNvSpPr/>
            <p:nvPr/>
          </p:nvSpPr>
          <p:spPr>
            <a:xfrm>
              <a:off x="6515100" y="2809875"/>
              <a:ext cx="381000" cy="28575"/>
            </a:xfrm>
            <a:prstGeom prst="rect">
              <a:avLst/>
            </a:prstGeom>
            <a:solidFill>
              <a:srgbClr val="DC2626"/>
            </a:solidFill>
          </p:spPr>
        </p:sp>
        <p:sp>
          <p:nvSpPr>
            <p:cNvPr id="25" name="Text"/>
            <p:cNvSpPr txBox="1"/>
            <p:nvPr/>
          </p:nvSpPr>
          <p:spPr>
            <a:xfrm>
              <a:off x="6515100" y="2981325"/>
              <a:ext cx="160401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6B7280"/>
                  </a:solidFill>
                  <a:latin typeface="Inter"/>
                  <a:ea typeface="Noto Sans SC"/>
                </a:rPr>
                <a:t>PILLAR · UTILIZATION</a:t>
              </a:r>
            </a:p>
          </p:txBody>
        </p:sp>
      </p:grpSp>
      <p:grpSp>
        <p:nvGrpSpPr>
          <p:cNvPr id="36" name="Group"/>
          <p:cNvGrpSpPr/>
          <p:nvPr/>
        </p:nvGrpSpPr>
        <p:grpSpPr>
          <a:xfrm>
            <a:off x="571500" y="3810000"/>
            <a:ext cx="5334000" cy="2095500"/>
            <a:chOff x="571500" y="3810000"/>
            <a:chExt cx="5334000" cy="2095500"/>
          </a:xfrm>
        </p:grpSpPr>
        <p:sp>
          <p:nvSpPr>
            <p:cNvPr id="27" name="Rect"/>
            <p:cNvSpPr/>
            <p:nvPr/>
          </p:nvSpPr>
          <p:spPr>
            <a:xfrm>
              <a:off x="571500" y="3810000"/>
              <a:ext cx="5334000" cy="2095500"/>
            </a:xfrm>
            <a:prstGeom prst="roundRect">
              <a:avLst>
                <a:gd name="adj" fmla="val 4545"/>
              </a:avLst>
            </a:prstGeom>
            <a:solidFill>
              <a:srgbClr val="F4F6FB"/>
            </a:solidFill>
            <a:ln w="9525">
              <a:solidFill>
                <a:srgbClr val="E5E7EB"/>
              </a:solidFill>
            </a:ln>
          </p:spPr>
        </p:sp>
        <p:sp>
          <p:nvSpPr>
            <p:cNvPr id="28" name="Circle"/>
            <p:cNvSpPr/>
            <p:nvPr/>
          </p:nvSpPr>
          <p:spPr>
            <a:xfrm>
              <a:off x="838200" y="4152900"/>
              <a:ext cx="457200" cy="457200"/>
            </a:xfrm>
            <a:prstGeom prst="ellipse">
              <a:avLst/>
            </a:prstGeom>
            <a:solidFill>
              <a:srgbClr val="DC2626"/>
            </a:solidFill>
          </p:spPr>
        </p:sp>
        <p:sp>
          <p:nvSpPr>
            <p:cNvPr id="29" name="Text"/>
            <p:cNvSpPr txBox="1"/>
            <p:nvPr/>
          </p:nvSpPr>
          <p:spPr>
            <a:xfrm>
              <a:off x="876300" y="4295775"/>
              <a:ext cx="3810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FFFFFF"/>
                  </a:solidFill>
                  <a:latin typeface="Inter"/>
                  <a:ea typeface="Noto Sans SC"/>
                </a:rPr>
                <a:t>03</a:t>
              </a:r>
            </a:p>
          </p:txBody>
        </p:sp>
        <p:sp>
          <p:nvSpPr>
            <p:cNvPr id="30" name="Text"/>
            <p:cNvSpPr txBox="1"/>
            <p:nvPr/>
          </p:nvSpPr>
          <p:spPr>
            <a:xfrm>
              <a:off x="1485900" y="4162425"/>
              <a:ext cx="3829431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F2937"/>
                  </a:solidFill>
                  <a:latin typeface="Inter"/>
                  <a:ea typeface="Noto Sans SC"/>
                </a:rPr>
                <a:t>Decisions by phone, email, sheets</a:t>
              </a:r>
            </a:p>
          </p:txBody>
        </p:sp>
        <p:sp>
          <p:nvSpPr>
            <p:cNvPr id="31" name="Text"/>
            <p:cNvSpPr txBox="1"/>
            <p:nvPr/>
          </p:nvSpPr>
          <p:spPr>
            <a:xfrm>
              <a:off x="1485900" y="4448175"/>
              <a:ext cx="405574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Bookings, exceptions and settlements still</a:t>
              </a:r>
            </a:p>
          </p:txBody>
        </p:sp>
        <p:sp>
          <p:nvSpPr>
            <p:cNvPr id="32" name="Text"/>
            <p:cNvSpPr txBox="1"/>
            <p:nvPr/>
          </p:nvSpPr>
          <p:spPr>
            <a:xfrm>
              <a:off x="1485900" y="4638675"/>
              <a:ext cx="348996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move through manual channels — slow,</a:t>
              </a:r>
            </a:p>
          </p:txBody>
        </p:sp>
        <p:sp>
          <p:nvSpPr>
            <p:cNvPr id="33" name="Text"/>
            <p:cNvSpPr txBox="1"/>
            <p:nvPr/>
          </p:nvSpPr>
          <p:spPr>
            <a:xfrm>
              <a:off x="1485900" y="4829175"/>
              <a:ext cx="348996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error-prone, impossible to optimize.</a:t>
              </a:r>
            </a:p>
          </p:txBody>
        </p:sp>
        <p:sp>
          <p:nvSpPr>
            <p:cNvPr id="34" name="Rect"/>
            <p:cNvSpPr/>
            <p:nvPr/>
          </p:nvSpPr>
          <p:spPr>
            <a:xfrm>
              <a:off x="800100" y="5286375"/>
              <a:ext cx="381000" cy="28575"/>
            </a:xfrm>
            <a:prstGeom prst="rect">
              <a:avLst/>
            </a:prstGeom>
            <a:solidFill>
              <a:srgbClr val="DC2626"/>
            </a:solidFill>
          </p:spPr>
        </p:sp>
        <p:sp>
          <p:nvSpPr>
            <p:cNvPr id="35" name="Text"/>
            <p:cNvSpPr txBox="1"/>
            <p:nvPr/>
          </p:nvSpPr>
          <p:spPr>
            <a:xfrm>
              <a:off x="800100" y="5457825"/>
              <a:ext cx="1377696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6B7280"/>
                  </a:solidFill>
                  <a:latin typeface="Inter"/>
                  <a:ea typeface="Noto Sans SC"/>
                </a:rPr>
                <a:t>PILLAR · WORKFLOW</a:t>
              </a:r>
            </a:p>
          </p:txBody>
        </p:sp>
      </p:grpSp>
      <p:grpSp>
        <p:nvGrpSpPr>
          <p:cNvPr id="46" name="Group"/>
          <p:cNvGrpSpPr/>
          <p:nvPr/>
        </p:nvGrpSpPr>
        <p:grpSpPr>
          <a:xfrm>
            <a:off x="6286500" y="3810000"/>
            <a:ext cx="5334000" cy="2095500"/>
            <a:chOff x="6286500" y="3810000"/>
            <a:chExt cx="5334000" cy="2095500"/>
          </a:xfrm>
        </p:grpSpPr>
        <p:sp>
          <p:nvSpPr>
            <p:cNvPr id="37" name="Rect"/>
            <p:cNvSpPr/>
            <p:nvPr/>
          </p:nvSpPr>
          <p:spPr>
            <a:xfrm>
              <a:off x="6286500" y="3810000"/>
              <a:ext cx="5334000" cy="2095500"/>
            </a:xfrm>
            <a:prstGeom prst="roundRect">
              <a:avLst>
                <a:gd name="adj" fmla="val 4545"/>
              </a:avLst>
            </a:prstGeom>
            <a:solidFill>
              <a:srgbClr val="F4F6FB"/>
            </a:solidFill>
            <a:ln w="9525">
              <a:solidFill>
                <a:srgbClr val="E5E7EB"/>
              </a:solidFill>
            </a:ln>
          </p:spPr>
        </p:sp>
        <p:sp>
          <p:nvSpPr>
            <p:cNvPr id="38" name="Circle"/>
            <p:cNvSpPr/>
            <p:nvPr/>
          </p:nvSpPr>
          <p:spPr>
            <a:xfrm>
              <a:off x="6553200" y="4152900"/>
              <a:ext cx="457200" cy="457200"/>
            </a:xfrm>
            <a:prstGeom prst="ellipse">
              <a:avLst/>
            </a:prstGeom>
            <a:solidFill>
              <a:srgbClr val="DC2626"/>
            </a:solidFill>
          </p:spPr>
        </p:sp>
        <p:sp>
          <p:nvSpPr>
            <p:cNvPr id="39" name="Text"/>
            <p:cNvSpPr txBox="1"/>
            <p:nvPr/>
          </p:nvSpPr>
          <p:spPr>
            <a:xfrm>
              <a:off x="6591300" y="4295775"/>
              <a:ext cx="3810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FFFFFF"/>
                  </a:solidFill>
                  <a:latin typeface="Inter"/>
                  <a:ea typeface="Noto Sans SC"/>
                </a:rPr>
                <a:t>04</a:t>
              </a:r>
            </a:p>
          </p:txBody>
        </p:sp>
        <p:sp>
          <p:nvSpPr>
            <p:cNvPr id="40" name="Text"/>
            <p:cNvSpPr txBox="1"/>
            <p:nvPr/>
          </p:nvSpPr>
          <p:spPr>
            <a:xfrm>
              <a:off x="7200900" y="4162425"/>
              <a:ext cx="2697861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F2937"/>
                  </a:solidFill>
                  <a:latin typeface="Inter"/>
                  <a:ea typeface="Noto Sans SC"/>
                </a:rPr>
                <a:t>Legacy TMS cannot adapt</a:t>
              </a:r>
            </a:p>
          </p:txBody>
        </p:sp>
        <p:sp>
          <p:nvSpPr>
            <p:cNvPr id="41" name="Text"/>
            <p:cNvSpPr txBox="1"/>
            <p:nvPr/>
          </p:nvSpPr>
          <p:spPr>
            <a:xfrm>
              <a:off x="7200900" y="4448175"/>
              <a:ext cx="405574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Rule-based TMS tools were built for static</a:t>
              </a:r>
            </a:p>
          </p:txBody>
        </p:sp>
        <p:sp>
          <p:nvSpPr>
            <p:cNvPr id="42" name="Text"/>
            <p:cNvSpPr txBox="1"/>
            <p:nvPr/>
          </p:nvSpPr>
          <p:spPr>
            <a:xfrm>
              <a:off x="7200900" y="4638675"/>
              <a:ext cx="367855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lanes and steady demand — they have no</a:t>
              </a:r>
            </a:p>
          </p:txBody>
        </p:sp>
        <p:sp>
          <p:nvSpPr>
            <p:cNvPr id="43" name="Text"/>
            <p:cNvSpPr txBox="1"/>
            <p:nvPr/>
          </p:nvSpPr>
          <p:spPr>
            <a:xfrm>
              <a:off x="7200900" y="4829175"/>
              <a:ext cx="3772852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6B7280"/>
                  </a:solidFill>
                  <a:latin typeface="Inter"/>
                  <a:ea typeface="Noto Sans SC"/>
                </a:rPr>
                <a:t>intelligence for real-time re-planning.</a:t>
              </a:r>
            </a:p>
          </p:txBody>
        </p:sp>
        <p:sp>
          <p:nvSpPr>
            <p:cNvPr id="44" name="Rect"/>
            <p:cNvSpPr/>
            <p:nvPr/>
          </p:nvSpPr>
          <p:spPr>
            <a:xfrm>
              <a:off x="6515100" y="5286375"/>
              <a:ext cx="381000" cy="28575"/>
            </a:xfrm>
            <a:prstGeom prst="rect">
              <a:avLst/>
            </a:prstGeom>
            <a:solidFill>
              <a:srgbClr val="DC2626"/>
            </a:solidFill>
          </p:spPr>
        </p:sp>
        <p:sp>
          <p:nvSpPr>
            <p:cNvPr id="45" name="Text"/>
            <p:cNvSpPr txBox="1"/>
            <p:nvPr/>
          </p:nvSpPr>
          <p:spPr>
            <a:xfrm>
              <a:off x="6515100" y="5457825"/>
              <a:ext cx="167944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6B7280"/>
                  </a:solidFill>
                  <a:latin typeface="Inter"/>
                  <a:ea typeface="Noto Sans SC"/>
                </a:rPr>
                <a:t>PILLAR · INTELLIGENCE</a:t>
              </a:r>
            </a:p>
          </p:txBody>
        </p:sp>
      </p:grpSp>
      <p:sp>
        <p:nvSpPr>
          <p:cNvPr id="47" name="Text"/>
          <p:cNvSpPr txBox="1"/>
          <p:nvPr/>
        </p:nvSpPr>
        <p:spPr>
          <a:xfrm>
            <a:off x="571500" y="6343650"/>
            <a:ext cx="296189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FreightMind · Seed Deck · Slide 4 / 10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10513695" y="6343650"/>
            <a:ext cx="110680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1" i="0">
                <a:solidFill>
                  <a:srgbClr val="1E5EFF"/>
                </a:solidFill>
                <a:latin typeface="Inter"/>
                <a:ea typeface="Noto Sans SC"/>
              </a:rPr>
              <a:t>The $1T problem →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609600" y="571500"/>
            <a:ext cx="57150" cy="685800"/>
          </a:xfrm>
          <a:prstGeom prst="rect">
            <a:avLst/>
          </a:prstGeom>
          <a:solidFill>
            <a:srgbClr val="1E5EFF"/>
          </a:solidFill>
        </p:spPr>
      </p:sp>
      <p:sp>
        <p:nvSpPr>
          <p:cNvPr id="4" name="Rect"/>
          <p:cNvSpPr/>
          <p:nvPr/>
        </p:nvSpPr>
        <p:spPr>
          <a:xfrm>
            <a:off x="800100" y="647700"/>
            <a:ext cx="876300" cy="209550"/>
          </a:xfrm>
          <a:prstGeom prst="roundRect">
            <a:avLst>
              <a:gd name="adj" fmla="val 50000"/>
            </a:avLst>
          </a:prstGeom>
          <a:solidFill>
            <a:srgbClr val="EEF3FF"/>
          </a:solidFill>
        </p:spPr>
      </p:sp>
      <p:sp>
        <p:nvSpPr>
          <p:cNvPr id="5" name="Text"/>
          <p:cNvSpPr txBox="1"/>
          <p:nvPr/>
        </p:nvSpPr>
        <p:spPr>
          <a:xfrm>
            <a:off x="999173" y="68580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1E5EFF"/>
                </a:solidFill>
                <a:latin typeface="Inter"/>
                <a:ea typeface="Noto Sans SC"/>
              </a:rPr>
              <a:t>PRODUCT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800100" y="723900"/>
            <a:ext cx="638175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0A2A8F"/>
                </a:solidFill>
                <a:latin typeface="Inter"/>
                <a:ea typeface="Noto Sans SC"/>
              </a:rPr>
              <a:t>FreightMind: The AI Brain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800100" y="1143000"/>
            <a:ext cx="28613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0A2A8F"/>
                </a:solidFill>
                <a:latin typeface="Inter"/>
                <a:ea typeface="Noto Sans SC"/>
              </a:rPr>
              <a:t>for Freight</a:t>
            </a:r>
          </a:p>
        </p:txBody>
      </p:sp>
      <p:grpSp>
        <p:nvGrpSpPr>
          <p:cNvPr id="10" name="Group"/>
          <p:cNvGrpSpPr/>
          <p:nvPr/>
        </p:nvGrpSpPr>
        <p:grpSpPr>
          <a:xfrm>
            <a:off x="838200" y="2638425"/>
            <a:ext cx="6119622" cy="388620"/>
            <a:chOff x="838200" y="2638425"/>
            <a:chExt cx="6119622" cy="388620"/>
          </a:xfrm>
        </p:grpSpPr>
        <p:sp>
          <p:nvSpPr>
            <p:cNvPr id="8" name="Circle"/>
            <p:cNvSpPr/>
            <p:nvPr/>
          </p:nvSpPr>
          <p:spPr>
            <a:xfrm>
              <a:off x="838200" y="2705100"/>
              <a:ext cx="76200" cy="76200"/>
            </a:xfrm>
            <a:prstGeom prst="ellipse">
              <a:avLst/>
            </a:prstGeom>
            <a:solidFill>
              <a:srgbClr val="1E5EFF"/>
            </a:solidFill>
          </p:spPr>
        </p:sp>
        <p:sp>
          <p:nvSpPr>
            <p:cNvPr id="9" name="Text"/>
            <p:cNvSpPr txBox="1"/>
            <p:nvPr/>
          </p:nvSpPr>
          <p:spPr>
            <a:xfrm>
              <a:off x="1028700" y="2638425"/>
              <a:ext cx="5929122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F2937"/>
                  </a:solidFill>
                  <a:latin typeface="Inter"/>
                  <a:ea typeface="Noto Sans SC"/>
                </a:rPr>
                <a:t>One platform that optimizes pricing, routing, and matching</a:t>
              </a:r>
            </a:p>
          </p:txBody>
        </p:sp>
      </p:grpSp>
      <p:grpSp>
        <p:nvGrpSpPr>
          <p:cNvPr id="13" name="Group"/>
          <p:cNvGrpSpPr/>
          <p:nvPr/>
        </p:nvGrpSpPr>
        <p:grpSpPr>
          <a:xfrm>
            <a:off x="838200" y="3114675"/>
            <a:ext cx="5918454" cy="388620"/>
            <a:chOff x="838200" y="3114675"/>
            <a:chExt cx="5918454" cy="388620"/>
          </a:xfrm>
        </p:grpSpPr>
        <p:sp>
          <p:nvSpPr>
            <p:cNvPr id="11" name="Circle"/>
            <p:cNvSpPr/>
            <p:nvPr/>
          </p:nvSpPr>
          <p:spPr>
            <a:xfrm>
              <a:off x="838200" y="3181350"/>
              <a:ext cx="76200" cy="76200"/>
            </a:xfrm>
            <a:prstGeom prst="ellipse">
              <a:avLst/>
            </a:prstGeom>
            <a:solidFill>
              <a:srgbClr val="1E5EFF"/>
            </a:solidFill>
          </p:spPr>
        </p:sp>
        <p:sp>
          <p:nvSpPr>
            <p:cNvPr id="12" name="Text"/>
            <p:cNvSpPr txBox="1"/>
            <p:nvPr/>
          </p:nvSpPr>
          <p:spPr>
            <a:xfrm>
              <a:off x="1028700" y="3114675"/>
              <a:ext cx="572795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F2937"/>
                  </a:solidFill>
                  <a:latin typeface="Inter"/>
                  <a:ea typeface="Noto Sans SC"/>
                </a:rPr>
                <a:t>Learns from every shipment to improve outcomes over time</a:t>
              </a:r>
            </a:p>
          </p:txBody>
        </p:sp>
      </p:grpSp>
      <p:grpSp>
        <p:nvGrpSpPr>
          <p:cNvPr id="16" name="Group"/>
          <p:cNvGrpSpPr/>
          <p:nvPr/>
        </p:nvGrpSpPr>
        <p:grpSpPr>
          <a:xfrm>
            <a:off x="838200" y="3590925"/>
            <a:ext cx="5214366" cy="388620"/>
            <a:chOff x="838200" y="3590925"/>
            <a:chExt cx="5214366" cy="388620"/>
          </a:xfrm>
        </p:grpSpPr>
        <p:sp>
          <p:nvSpPr>
            <p:cNvPr id="14" name="Circle"/>
            <p:cNvSpPr/>
            <p:nvPr/>
          </p:nvSpPr>
          <p:spPr>
            <a:xfrm>
              <a:off x="838200" y="3657600"/>
              <a:ext cx="76200" cy="76200"/>
            </a:xfrm>
            <a:prstGeom prst="ellipse">
              <a:avLst/>
            </a:prstGeom>
            <a:solidFill>
              <a:srgbClr val="1E5EFF"/>
            </a:solidFill>
          </p:spPr>
        </p:sp>
        <p:sp>
          <p:nvSpPr>
            <p:cNvPr id="15" name="Text"/>
            <p:cNvSpPr txBox="1"/>
            <p:nvPr/>
          </p:nvSpPr>
          <p:spPr>
            <a:xfrm>
              <a:off x="1028700" y="3590925"/>
              <a:ext cx="5023866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F2937"/>
                  </a:solidFill>
                  <a:latin typeface="Inter"/>
                  <a:ea typeface="Noto Sans SC"/>
                </a:rPr>
                <a:t>Built for shippers, carriers, and 3PLs on day one</a:t>
              </a:r>
            </a:p>
          </p:txBody>
        </p:sp>
      </p:grpSp>
      <p:sp>
        <p:nvSpPr>
          <p:cNvPr id="17" name="Line"/>
          <p:cNvSpPr/>
          <p:nvPr/>
        </p:nvSpPr>
        <p:spPr>
          <a:xfrm>
            <a:off x="597694" y="4274344"/>
            <a:ext cx="4367213" cy="33338"/>
          </a:xfrm>
          <a:custGeom>
            <a:avLst/>
            <a:gdLst/>
            <a:ahLst/>
            <a:cxnLst/>
            <a:rect l="0" t="0" r="100000" b="100000"/>
            <a:pathLst>
              <a:path w="4367213" h="33338">
                <a:moveTo>
                  <a:pt x="11906" y="11906"/>
                </a:moveTo>
                <a:lnTo>
                  <a:pt x="4355306" y="11906"/>
                </a:lnTo>
              </a:path>
            </a:pathLst>
          </a:custGeom>
          <a:ln w="14288">
            <a:solidFill>
              <a:srgbClr val="EEF3FF"/>
            </a:solidFill>
          </a:ln>
        </p:spPr>
      </p:sp>
      <p:sp>
        <p:nvSpPr>
          <p:cNvPr id="18" name="Text"/>
          <p:cNvSpPr txBox="1"/>
          <p:nvPr/>
        </p:nvSpPr>
        <p:spPr>
          <a:xfrm>
            <a:off x="609600" y="4429125"/>
            <a:ext cx="4426648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 spc="200">
                <a:solidFill>
                  <a:srgbClr val="6B7280"/>
                </a:solidFill>
                <a:latin typeface="Inter"/>
                <a:ea typeface="Noto Sans SC"/>
              </a:rPr>
              <a:t>SELF-LEARNING  ·  MULTI-STAKEHOLDER  ·  DAY-ONE READY</a:t>
            </a:r>
          </a:p>
        </p:txBody>
      </p:sp>
      <p:sp>
        <p:nvSpPr>
          <p:cNvPr id="19" name="Rect"/>
          <p:cNvSpPr/>
          <p:nvPr/>
        </p:nvSpPr>
        <p:spPr>
          <a:xfrm>
            <a:off x="9029700" y="2190750"/>
            <a:ext cx="2286000" cy="2476500"/>
          </a:xfrm>
          <a:prstGeom prst="roundRect">
            <a:avLst>
              <a:gd name="adj" fmla="val 4166"/>
            </a:avLst>
          </a:prstGeom>
          <a:solidFill>
            <a:srgbClr val="0A2A8F"/>
          </a:solidFill>
        </p:spPr>
      </p:sp>
      <p:sp>
        <p:nvSpPr>
          <p:cNvPr id="20" name="Rect"/>
          <p:cNvSpPr/>
          <p:nvPr/>
        </p:nvSpPr>
        <p:spPr>
          <a:xfrm>
            <a:off x="9029700" y="2190750"/>
            <a:ext cx="22860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21" name="Text"/>
          <p:cNvSpPr txBox="1"/>
          <p:nvPr/>
        </p:nvSpPr>
        <p:spPr>
          <a:xfrm>
            <a:off x="9635014" y="2457450"/>
            <a:ext cx="1075373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FreightMind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9650730" y="2724150"/>
            <a:ext cx="10439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EEF3FF"/>
                </a:solidFill>
                <a:latin typeface="Inter"/>
                <a:ea typeface="Noto Sans SC"/>
              </a:rPr>
              <a:t>AI Core Platform</a:t>
            </a:r>
          </a:p>
        </p:txBody>
      </p:sp>
      <p:sp>
        <p:nvSpPr>
          <p:cNvPr id="23" name="Circle"/>
          <p:cNvSpPr/>
          <p:nvPr/>
        </p:nvSpPr>
        <p:spPr>
          <a:xfrm>
            <a:off x="9582150" y="3028950"/>
            <a:ext cx="1181100" cy="1181100"/>
          </a:xfrm>
          <a:prstGeom prst="ellipse">
            <a:avLst/>
          </a:prstGeom>
          <a:ln w="19050">
            <a:solidFill>
              <a:srgbClr val="1E5EFF"/>
            </a:solidFill>
          </a:ln>
        </p:spPr>
      </p:sp>
      <p:sp>
        <p:nvSpPr>
          <p:cNvPr id="24" name="Circle"/>
          <p:cNvSpPr/>
          <p:nvPr/>
        </p:nvSpPr>
        <p:spPr>
          <a:xfrm>
            <a:off x="9772650" y="3219450"/>
            <a:ext cx="800100" cy="800100"/>
          </a:xfrm>
          <a:prstGeom prst="ellipse">
            <a:avLst/>
          </a:prstGeom>
          <a:ln w="19050">
            <a:solidFill>
              <a:srgbClr val="5C8BFF"/>
            </a:solidFill>
          </a:ln>
        </p:spPr>
      </p:sp>
      <p:sp>
        <p:nvSpPr>
          <p:cNvPr id="25" name="Circle"/>
          <p:cNvSpPr/>
          <p:nvPr/>
        </p:nvSpPr>
        <p:spPr>
          <a:xfrm>
            <a:off x="9963150" y="3409950"/>
            <a:ext cx="419100" cy="4191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6" name="Circle"/>
          <p:cNvSpPr/>
          <p:nvPr/>
        </p:nvSpPr>
        <p:spPr>
          <a:xfrm>
            <a:off x="10096500" y="3543300"/>
            <a:ext cx="152400" cy="152400"/>
          </a:xfrm>
          <a:prstGeom prst="ellipse">
            <a:avLst/>
          </a:prstGeom>
          <a:solidFill>
            <a:srgbClr val="F5B301"/>
          </a:solidFill>
        </p:spPr>
      </p:sp>
      <p:sp>
        <p:nvSpPr>
          <p:cNvPr id="27" name="Circle"/>
          <p:cNvSpPr/>
          <p:nvPr/>
        </p:nvSpPr>
        <p:spPr>
          <a:xfrm>
            <a:off x="9296400" y="2743200"/>
            <a:ext cx="1752600" cy="1752600"/>
          </a:xfrm>
          <a:prstGeom prst="ellipse">
            <a:avLst/>
          </a:prstGeom>
          <a:ln w="14288">
            <a:solidFill>
              <a:srgbClr val="EEF3FF"/>
            </a:solidFill>
            <a:custDash>
              <a:ds d="28575"/>
              <a:ds d="47625"/>
            </a:custDash>
          </a:ln>
        </p:spPr>
      </p:sp>
      <p:sp>
        <p:nvSpPr>
          <p:cNvPr id="28" name="Line"/>
          <p:cNvSpPr/>
          <p:nvPr/>
        </p:nvSpPr>
        <p:spPr>
          <a:xfrm>
            <a:off x="10158413" y="1909763"/>
            <a:ext cx="38100" cy="1038225"/>
          </a:xfrm>
          <a:custGeom>
            <a:avLst/>
            <a:gdLst/>
            <a:ahLst/>
            <a:cxnLst/>
            <a:rect l="0" t="0" r="100000" b="100000"/>
            <a:pathLst>
              <a:path w="38100" h="1038225">
                <a:moveTo>
                  <a:pt x="14288" y="1023938"/>
                </a:moveTo>
                <a:lnTo>
                  <a:pt x="14288" y="1428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29" name="Line"/>
          <p:cNvSpPr/>
          <p:nvPr/>
        </p:nvSpPr>
        <p:spPr>
          <a:xfrm>
            <a:off x="9205913" y="4005263"/>
            <a:ext cx="552450" cy="1152525"/>
          </a:xfrm>
          <a:custGeom>
            <a:avLst/>
            <a:gdLst/>
            <a:ahLst/>
            <a:cxnLst/>
            <a:rect l="0" t="0" r="100000" b="100000"/>
            <a:pathLst>
              <a:path w="552450" h="1152525">
                <a:moveTo>
                  <a:pt x="538163" y="14288"/>
                </a:moveTo>
                <a:lnTo>
                  <a:pt x="14288" y="113823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30" name="Line"/>
          <p:cNvSpPr/>
          <p:nvPr/>
        </p:nvSpPr>
        <p:spPr>
          <a:xfrm>
            <a:off x="10587038" y="4005263"/>
            <a:ext cx="552450" cy="1152525"/>
          </a:xfrm>
          <a:custGeom>
            <a:avLst/>
            <a:gdLst/>
            <a:ahLst/>
            <a:cxnLst/>
            <a:rect l="0" t="0" r="100000" b="100000"/>
            <a:pathLst>
              <a:path w="552450" h="1152525">
                <a:moveTo>
                  <a:pt x="14288" y="14288"/>
                </a:moveTo>
                <a:lnTo>
                  <a:pt x="538163" y="113823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31" name="Circle"/>
          <p:cNvSpPr/>
          <p:nvPr/>
        </p:nvSpPr>
        <p:spPr>
          <a:xfrm>
            <a:off x="10134600" y="1866900"/>
            <a:ext cx="76200" cy="762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2" name="Circle"/>
          <p:cNvSpPr/>
          <p:nvPr/>
        </p:nvSpPr>
        <p:spPr>
          <a:xfrm>
            <a:off x="9163050" y="5124450"/>
            <a:ext cx="76200" cy="762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3" name="Circle"/>
          <p:cNvSpPr/>
          <p:nvPr/>
        </p:nvSpPr>
        <p:spPr>
          <a:xfrm>
            <a:off x="11106150" y="5124450"/>
            <a:ext cx="76200" cy="762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4" name="Rect"/>
          <p:cNvSpPr/>
          <p:nvPr/>
        </p:nvSpPr>
        <p:spPr>
          <a:xfrm>
            <a:off x="9334500" y="1504950"/>
            <a:ext cx="1676400" cy="4191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35" name="Circle"/>
          <p:cNvSpPr/>
          <p:nvPr/>
        </p:nvSpPr>
        <p:spPr>
          <a:xfrm>
            <a:off x="9505950" y="1638300"/>
            <a:ext cx="152400" cy="1524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6" name="Text"/>
          <p:cNvSpPr txBox="1"/>
          <p:nvPr/>
        </p:nvSpPr>
        <p:spPr>
          <a:xfrm>
            <a:off x="9734550" y="160020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750" b="1" i="0">
                <a:solidFill>
                  <a:srgbClr val="1E5EFF"/>
                </a:solidFill>
                <a:latin typeface="Inter"/>
                <a:ea typeface="Noto Sans SC"/>
              </a:rPr>
              <a:t>$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9641681" y="1628775"/>
            <a:ext cx="113823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Dynamic Pricing</a:t>
            </a:r>
          </a:p>
        </p:txBody>
      </p:sp>
      <p:sp>
        <p:nvSpPr>
          <p:cNvPr id="38" name="Rect"/>
          <p:cNvSpPr/>
          <p:nvPr/>
        </p:nvSpPr>
        <p:spPr>
          <a:xfrm>
            <a:off x="8191500" y="5143500"/>
            <a:ext cx="1676400" cy="4191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39" name="Circle"/>
          <p:cNvSpPr/>
          <p:nvPr/>
        </p:nvSpPr>
        <p:spPr>
          <a:xfrm>
            <a:off x="8362950" y="5276850"/>
            <a:ext cx="152400" cy="1524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40" name="Path"/>
          <p:cNvSpPr/>
          <p:nvPr/>
        </p:nvSpPr>
        <p:spPr>
          <a:xfrm>
            <a:off x="8401050" y="5314950"/>
            <a:ext cx="85725" cy="38100"/>
          </a:xfrm>
          <a:custGeom>
            <a:avLst/>
            <a:gdLst/>
            <a:ahLst/>
            <a:cxnLst/>
            <a:rect l="0" t="0" r="100000" b="100000"/>
            <a:pathLst>
              <a:path w="85725" h="38100">
                <a:moveTo>
                  <a:pt x="0" y="38100"/>
                </a:moveTo>
                <a:lnTo>
                  <a:pt x="28575" y="9525"/>
                </a:lnTo>
                <a:lnTo>
                  <a:pt x="57150" y="38100"/>
                </a:lnTo>
                <a:lnTo>
                  <a:pt x="85725" y="0"/>
                </a:lnTo>
              </a:path>
            </a:pathLst>
          </a:custGeom>
          <a:ln w="14288">
            <a:solidFill>
              <a:srgbClr val="FFFFFF"/>
            </a:solidFill>
          </a:ln>
        </p:spPr>
      </p:sp>
      <p:sp>
        <p:nvSpPr>
          <p:cNvPr id="41" name="Text"/>
          <p:cNvSpPr txBox="1"/>
          <p:nvPr/>
        </p:nvSpPr>
        <p:spPr>
          <a:xfrm>
            <a:off x="8572024" y="5267325"/>
            <a:ext cx="99155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Smart Routing</a:t>
            </a:r>
          </a:p>
        </p:txBody>
      </p:sp>
      <p:sp>
        <p:nvSpPr>
          <p:cNvPr id="42" name="Rect"/>
          <p:cNvSpPr/>
          <p:nvPr/>
        </p:nvSpPr>
        <p:spPr>
          <a:xfrm>
            <a:off x="10477500" y="5143500"/>
            <a:ext cx="1676400" cy="4191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43" name="Circle"/>
          <p:cNvSpPr/>
          <p:nvPr/>
        </p:nvSpPr>
        <p:spPr>
          <a:xfrm>
            <a:off x="10648950" y="5276850"/>
            <a:ext cx="152400" cy="1524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44" name="Path"/>
          <p:cNvSpPr/>
          <p:nvPr/>
        </p:nvSpPr>
        <p:spPr>
          <a:xfrm>
            <a:off x="10687050" y="5324475"/>
            <a:ext cx="85725" cy="28575"/>
          </a:xfrm>
          <a:custGeom>
            <a:avLst/>
            <a:gdLst/>
            <a:ahLst/>
            <a:cxnLst/>
            <a:rect l="0" t="0" r="100000" b="100000"/>
            <a:pathLst>
              <a:path w="85725" h="28575">
                <a:moveTo>
                  <a:pt x="0" y="28575"/>
                </a:moveTo>
                <a:lnTo>
                  <a:pt x="28575" y="0"/>
                </a:lnTo>
                <a:lnTo>
                  <a:pt x="57150" y="28575"/>
                </a:lnTo>
                <a:lnTo>
                  <a:pt x="85725" y="0"/>
                </a:lnTo>
              </a:path>
            </a:pathLst>
          </a:custGeom>
          <a:ln w="14288">
            <a:solidFill>
              <a:srgbClr val="FFFFFF"/>
            </a:solidFill>
          </a:ln>
        </p:spPr>
      </p:sp>
      <p:sp>
        <p:nvSpPr>
          <p:cNvPr id="45" name="Text"/>
          <p:cNvSpPr txBox="1"/>
          <p:nvPr/>
        </p:nvSpPr>
        <p:spPr>
          <a:xfrm>
            <a:off x="10858024" y="5267325"/>
            <a:ext cx="99155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Load Matching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609600" y="6334125"/>
            <a:ext cx="355282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FreightMind  ·  Seed Round Pitch  ·  Slide 5 of 10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838200"/>
          </a:xfrm>
          <a:prstGeom prst="rect">
            <a:avLst/>
          </a:prstGeom>
          <a:gradFill>
            <a:gsLst>
              <a:gs pos="0">
                <a:srgbClr val="1E5EFF"/>
              </a:gs>
              <a:gs pos="100000">
                <a:srgbClr val="0A2A8F"/>
              </a:gs>
            </a:gsLst>
            <a:lin ang="0" scaled="1"/>
          </a:gradFill>
        </p:spPr>
      </p:sp>
      <p:sp>
        <p:nvSpPr>
          <p:cNvPr id="4" name="Rect"/>
          <p:cNvSpPr/>
          <p:nvPr/>
        </p:nvSpPr>
        <p:spPr>
          <a:xfrm>
            <a:off x="609600" y="190500"/>
            <a:ext cx="1104900" cy="2476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5" name="Text"/>
          <p:cNvSpPr txBox="1"/>
          <p:nvPr/>
        </p:nvSpPr>
        <p:spPr>
          <a:xfrm>
            <a:off x="734378" y="238125"/>
            <a:ext cx="85534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0A2A8F"/>
                </a:solidFill>
                <a:latin typeface="Inter"/>
                <a:ea typeface="Noto Sans SC"/>
              </a:rPr>
              <a:t>HOW IT WORKS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609600" y="400050"/>
            <a:ext cx="6318885" cy="56197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250" b="1" i="0">
                <a:solidFill>
                  <a:srgbClr val="FFFFFF"/>
                </a:solidFill>
                <a:latin typeface="Inter"/>
                <a:ea typeface="Noto Sans SC"/>
              </a:rPr>
              <a:t>From Quote to Delivery in Minutes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609600" y="1019175"/>
            <a:ext cx="924210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6B7280"/>
                </a:solidFill>
                <a:latin typeface="Inter"/>
                <a:ea typeface="Noto Sans SC"/>
              </a:rPr>
              <a:t>FreightMind's AI pipeline turns fragmented freight data into the optimal shipment — continuously.</a:t>
            </a:r>
          </a:p>
        </p:txBody>
      </p:sp>
      <p:sp>
        <p:nvSpPr>
          <p:cNvPr id="8" name="Rect"/>
          <p:cNvSpPr/>
          <p:nvPr/>
        </p:nvSpPr>
        <p:spPr>
          <a:xfrm>
            <a:off x="609600" y="1714500"/>
            <a:ext cx="2571750" cy="3238500"/>
          </a:xfrm>
          <a:prstGeom prst="roundRect">
            <a:avLst>
              <a:gd name="adj" fmla="val 3703"/>
            </a:avLst>
          </a:prstGeom>
          <a:solidFill>
            <a:srgbClr val="EEF3FF"/>
          </a:solidFill>
          <a:ln w="9525">
            <a:solidFill>
              <a:srgbClr val="1E5EFF"/>
            </a:solidFill>
          </a:ln>
        </p:spPr>
      </p:sp>
      <p:sp>
        <p:nvSpPr>
          <p:cNvPr id="9" name="Rect"/>
          <p:cNvSpPr/>
          <p:nvPr/>
        </p:nvSpPr>
        <p:spPr>
          <a:xfrm>
            <a:off x="609600" y="1714500"/>
            <a:ext cx="257175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10" name="Circle"/>
          <p:cNvSpPr/>
          <p:nvPr/>
        </p:nvSpPr>
        <p:spPr>
          <a:xfrm>
            <a:off x="762000" y="1962150"/>
            <a:ext cx="381000" cy="3810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11" name="Text"/>
          <p:cNvSpPr txBox="1"/>
          <p:nvPr/>
        </p:nvSpPr>
        <p:spPr>
          <a:xfrm>
            <a:off x="762000" y="203835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1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1295400" y="2105025"/>
            <a:ext cx="66732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 spc="100">
                <a:solidFill>
                  <a:srgbClr val="6B7280"/>
                </a:solidFill>
                <a:latin typeface="Inter"/>
                <a:ea typeface="Noto Sans SC"/>
              </a:rPr>
              <a:t>STEP 01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800100" y="2495550"/>
            <a:ext cx="1000506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1" i="0">
                <a:solidFill>
                  <a:srgbClr val="0A2A8F"/>
                </a:solidFill>
                <a:latin typeface="Inter"/>
                <a:ea typeface="Noto Sans SC"/>
              </a:rPr>
              <a:t>Ingest</a:t>
            </a:r>
          </a:p>
        </p:txBody>
      </p:sp>
      <p:sp>
        <p:nvSpPr>
          <p:cNvPr id="14" name="Line"/>
          <p:cNvSpPr/>
          <p:nvPr/>
        </p:nvSpPr>
        <p:spPr>
          <a:xfrm>
            <a:off x="781050" y="2876550"/>
            <a:ext cx="552450" cy="47625"/>
          </a:xfrm>
          <a:custGeom>
            <a:avLst/>
            <a:gdLst/>
            <a:ahLst/>
            <a:cxnLst/>
            <a:rect l="0" t="0" r="100000" b="100000"/>
            <a:pathLst>
              <a:path w="552450" h="47625">
                <a:moveTo>
                  <a:pt x="19050" y="19050"/>
                </a:moveTo>
                <a:lnTo>
                  <a:pt x="533400" y="19050"/>
                </a:lnTo>
              </a:path>
            </a:pathLst>
          </a:custGeom>
          <a:ln w="28575">
            <a:solidFill>
              <a:srgbClr val="F5B301"/>
            </a:solidFill>
          </a:ln>
        </p:spPr>
      </p:sp>
      <p:sp>
        <p:nvSpPr>
          <p:cNvPr id="15" name="Text"/>
          <p:cNvSpPr txBox="1"/>
          <p:nvPr/>
        </p:nvSpPr>
        <p:spPr>
          <a:xfrm>
            <a:off x="800100" y="3086100"/>
            <a:ext cx="194348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Connect ERP, TMS, and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800100" y="3276600"/>
            <a:ext cx="194348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carrier APIs in under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800100" y="3467100"/>
            <a:ext cx="79933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an hour.</a:t>
            </a:r>
          </a:p>
        </p:txBody>
      </p:sp>
      <p:sp>
        <p:nvSpPr>
          <p:cNvPr id="18" name="Circle"/>
          <p:cNvSpPr/>
          <p:nvPr/>
        </p:nvSpPr>
        <p:spPr>
          <a:xfrm>
            <a:off x="857250" y="4191000"/>
            <a:ext cx="190500" cy="1905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19" name="Circle"/>
          <p:cNvSpPr/>
          <p:nvPr/>
        </p:nvSpPr>
        <p:spPr>
          <a:xfrm>
            <a:off x="1238250" y="4191000"/>
            <a:ext cx="190500" cy="1905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20" name="Circle"/>
          <p:cNvSpPr/>
          <p:nvPr/>
        </p:nvSpPr>
        <p:spPr>
          <a:xfrm>
            <a:off x="1619250" y="4191000"/>
            <a:ext cx="190500" cy="1905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21" name="Circle"/>
          <p:cNvSpPr/>
          <p:nvPr/>
        </p:nvSpPr>
        <p:spPr>
          <a:xfrm>
            <a:off x="2000250" y="4191000"/>
            <a:ext cx="190500" cy="1905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22" name="Line"/>
          <p:cNvSpPr/>
          <p:nvPr/>
        </p:nvSpPr>
        <p:spPr>
          <a:xfrm>
            <a:off x="1035844" y="4274344"/>
            <a:ext cx="214313" cy="33338"/>
          </a:xfrm>
          <a:custGeom>
            <a:avLst/>
            <a:gdLst/>
            <a:ahLst/>
            <a:cxnLst/>
            <a:rect l="0" t="0" r="100000" b="100000"/>
            <a:pathLst>
              <a:path w="214313" h="33338">
                <a:moveTo>
                  <a:pt x="11906" y="11906"/>
                </a:moveTo>
                <a:lnTo>
                  <a:pt x="202406" y="119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23" name="Line"/>
          <p:cNvSpPr/>
          <p:nvPr/>
        </p:nvSpPr>
        <p:spPr>
          <a:xfrm>
            <a:off x="1416844" y="4274344"/>
            <a:ext cx="214313" cy="33338"/>
          </a:xfrm>
          <a:custGeom>
            <a:avLst/>
            <a:gdLst/>
            <a:ahLst/>
            <a:cxnLst/>
            <a:rect l="0" t="0" r="100000" b="100000"/>
            <a:pathLst>
              <a:path w="214313" h="33338">
                <a:moveTo>
                  <a:pt x="11906" y="11906"/>
                </a:moveTo>
                <a:lnTo>
                  <a:pt x="202406" y="119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24" name="Line"/>
          <p:cNvSpPr/>
          <p:nvPr/>
        </p:nvSpPr>
        <p:spPr>
          <a:xfrm>
            <a:off x="1797844" y="4274344"/>
            <a:ext cx="214313" cy="33338"/>
          </a:xfrm>
          <a:custGeom>
            <a:avLst/>
            <a:gdLst/>
            <a:ahLst/>
            <a:cxnLst/>
            <a:rect l="0" t="0" r="100000" b="100000"/>
            <a:pathLst>
              <a:path w="214313" h="33338">
                <a:moveTo>
                  <a:pt x="11906" y="11906"/>
                </a:moveTo>
                <a:lnTo>
                  <a:pt x="202406" y="119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25" name="Text"/>
          <p:cNvSpPr txBox="1"/>
          <p:nvPr/>
        </p:nvSpPr>
        <p:spPr>
          <a:xfrm>
            <a:off x="986314" y="-104775"/>
            <a:ext cx="107537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UNIFIED DATA LAYER</a:t>
            </a:r>
          </a:p>
        </p:txBody>
      </p:sp>
      <p:sp>
        <p:nvSpPr>
          <p:cNvPr id="26" name="Rect"/>
          <p:cNvSpPr/>
          <p:nvPr/>
        </p:nvSpPr>
        <p:spPr>
          <a:xfrm>
            <a:off x="3409950" y="1714500"/>
            <a:ext cx="2571750" cy="3238500"/>
          </a:xfrm>
          <a:prstGeom prst="roundRect">
            <a:avLst>
              <a:gd name="adj" fmla="val 3703"/>
            </a:avLst>
          </a:prstGeom>
          <a:solidFill>
            <a:srgbClr val="EEF3FF"/>
          </a:solidFill>
          <a:ln w="9525">
            <a:solidFill>
              <a:srgbClr val="1E5EFF"/>
            </a:solidFill>
          </a:ln>
        </p:spPr>
      </p:sp>
      <p:sp>
        <p:nvSpPr>
          <p:cNvPr id="27" name="Rect"/>
          <p:cNvSpPr/>
          <p:nvPr/>
        </p:nvSpPr>
        <p:spPr>
          <a:xfrm>
            <a:off x="3409950" y="1714500"/>
            <a:ext cx="257175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28" name="Circle"/>
          <p:cNvSpPr/>
          <p:nvPr/>
        </p:nvSpPr>
        <p:spPr>
          <a:xfrm>
            <a:off x="3562350" y="1962150"/>
            <a:ext cx="381000" cy="3810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9" name="Text"/>
          <p:cNvSpPr txBox="1"/>
          <p:nvPr/>
        </p:nvSpPr>
        <p:spPr>
          <a:xfrm>
            <a:off x="3562350" y="203835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2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4095750" y="2105025"/>
            <a:ext cx="66732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 spc="100">
                <a:solidFill>
                  <a:srgbClr val="6B7280"/>
                </a:solidFill>
                <a:latin typeface="Inter"/>
                <a:ea typeface="Noto Sans SC"/>
              </a:rPr>
              <a:t>STEP 02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3600450" y="2495550"/>
            <a:ext cx="1151382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1" i="0">
                <a:solidFill>
                  <a:srgbClr val="0A2A8F"/>
                </a:solidFill>
                <a:latin typeface="Inter"/>
                <a:ea typeface="Noto Sans SC"/>
              </a:rPr>
              <a:t>Predict</a:t>
            </a:r>
          </a:p>
        </p:txBody>
      </p:sp>
      <p:sp>
        <p:nvSpPr>
          <p:cNvPr id="32" name="Line"/>
          <p:cNvSpPr/>
          <p:nvPr/>
        </p:nvSpPr>
        <p:spPr>
          <a:xfrm>
            <a:off x="3581400" y="2876550"/>
            <a:ext cx="704850" cy="47625"/>
          </a:xfrm>
          <a:custGeom>
            <a:avLst/>
            <a:gdLst/>
            <a:ahLst/>
            <a:cxnLst/>
            <a:rect l="0" t="0" r="100000" b="100000"/>
            <a:pathLst>
              <a:path w="704850" h="47625">
                <a:moveTo>
                  <a:pt x="19050" y="19050"/>
                </a:moveTo>
                <a:lnTo>
                  <a:pt x="685800" y="19050"/>
                </a:lnTo>
              </a:path>
            </a:pathLst>
          </a:custGeom>
          <a:ln w="28575">
            <a:solidFill>
              <a:srgbClr val="F5B301"/>
            </a:solidFill>
          </a:ln>
        </p:spPr>
      </p:sp>
      <p:sp>
        <p:nvSpPr>
          <p:cNvPr id="33" name="Text"/>
          <p:cNvSpPr txBox="1"/>
          <p:nvPr/>
        </p:nvSpPr>
        <p:spPr>
          <a:xfrm>
            <a:off x="3600450" y="3086100"/>
            <a:ext cx="2207514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AI forecasts price, ETA,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3600450" y="3276600"/>
            <a:ext cx="21195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and carrier reliability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3600450" y="3467100"/>
            <a:ext cx="141541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before booking.</a:t>
            </a:r>
          </a:p>
        </p:txBody>
      </p:sp>
      <p:sp>
        <p:nvSpPr>
          <p:cNvPr id="36" name="Path"/>
          <p:cNvSpPr/>
          <p:nvPr/>
        </p:nvSpPr>
        <p:spPr>
          <a:xfrm>
            <a:off x="3600450" y="3771900"/>
            <a:ext cx="2133600" cy="609600"/>
          </a:xfrm>
          <a:custGeom>
            <a:avLst/>
            <a:gdLst/>
            <a:ahLst/>
            <a:cxnLst/>
            <a:rect l="0" t="0" r="100000" b="100000"/>
            <a:pathLst>
              <a:path w="2133600" h="609600">
                <a:moveTo>
                  <a:pt x="0" y="609600"/>
                </a:moveTo>
                <a:lnTo>
                  <a:pt x="304800" y="419100"/>
                </a:lnTo>
                <a:lnTo>
                  <a:pt x="609600" y="495300"/>
                </a:lnTo>
                <a:lnTo>
                  <a:pt x="914400" y="228600"/>
                </a:lnTo>
                <a:lnTo>
                  <a:pt x="1219200" y="342900"/>
                </a:lnTo>
                <a:lnTo>
                  <a:pt x="1524000" y="114300"/>
                </a:lnTo>
                <a:lnTo>
                  <a:pt x="1828800" y="209550"/>
                </a:lnTo>
                <a:lnTo>
                  <a:pt x="2133600" y="0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37" name="Circle"/>
          <p:cNvSpPr/>
          <p:nvPr/>
        </p:nvSpPr>
        <p:spPr>
          <a:xfrm>
            <a:off x="5695950" y="3733800"/>
            <a:ext cx="76200" cy="76200"/>
          </a:xfrm>
          <a:prstGeom prst="ellipse">
            <a:avLst/>
          </a:prstGeom>
          <a:solidFill>
            <a:srgbClr val="F5B301"/>
          </a:solidFill>
        </p:spPr>
      </p:sp>
      <p:sp>
        <p:nvSpPr>
          <p:cNvPr id="38" name="Text"/>
          <p:cNvSpPr txBox="1"/>
          <p:nvPr/>
        </p:nvSpPr>
        <p:spPr>
          <a:xfrm>
            <a:off x="4244816" y="4524375"/>
            <a:ext cx="84486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FORECAST MODEL</a:t>
            </a:r>
          </a:p>
        </p:txBody>
      </p:sp>
      <p:sp>
        <p:nvSpPr>
          <p:cNvPr id="39" name="Rect"/>
          <p:cNvSpPr/>
          <p:nvPr/>
        </p:nvSpPr>
        <p:spPr>
          <a:xfrm>
            <a:off x="6210300" y="1714500"/>
            <a:ext cx="2571750" cy="3238500"/>
          </a:xfrm>
          <a:prstGeom prst="roundRect">
            <a:avLst>
              <a:gd name="adj" fmla="val 3703"/>
            </a:avLst>
          </a:prstGeom>
          <a:solidFill>
            <a:srgbClr val="EEF3FF"/>
          </a:solidFill>
          <a:ln w="9525">
            <a:solidFill>
              <a:srgbClr val="1E5EFF"/>
            </a:solidFill>
          </a:ln>
        </p:spPr>
      </p:sp>
      <p:sp>
        <p:nvSpPr>
          <p:cNvPr id="40" name="Rect"/>
          <p:cNvSpPr/>
          <p:nvPr/>
        </p:nvSpPr>
        <p:spPr>
          <a:xfrm>
            <a:off x="6210300" y="1714500"/>
            <a:ext cx="257175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41" name="Circle"/>
          <p:cNvSpPr/>
          <p:nvPr/>
        </p:nvSpPr>
        <p:spPr>
          <a:xfrm>
            <a:off x="6362700" y="1962150"/>
            <a:ext cx="381000" cy="3810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42" name="Text"/>
          <p:cNvSpPr txBox="1"/>
          <p:nvPr/>
        </p:nvSpPr>
        <p:spPr>
          <a:xfrm>
            <a:off x="6362700" y="203835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3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6896100" y="2105025"/>
            <a:ext cx="66732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 spc="100">
                <a:solidFill>
                  <a:srgbClr val="6B7280"/>
                </a:solidFill>
                <a:latin typeface="Inter"/>
                <a:ea typeface="Noto Sans SC"/>
              </a:rPr>
              <a:t>STEP 03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6400800" y="2495550"/>
            <a:ext cx="849630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1" i="0">
                <a:solidFill>
                  <a:srgbClr val="0A2A8F"/>
                </a:solidFill>
                <a:latin typeface="Inter"/>
                <a:ea typeface="Noto Sans SC"/>
              </a:rPr>
              <a:t>Match</a:t>
            </a:r>
          </a:p>
        </p:txBody>
      </p:sp>
      <p:sp>
        <p:nvSpPr>
          <p:cNvPr id="45" name="Line"/>
          <p:cNvSpPr/>
          <p:nvPr/>
        </p:nvSpPr>
        <p:spPr>
          <a:xfrm>
            <a:off x="6381750" y="2876550"/>
            <a:ext cx="666750" cy="47625"/>
          </a:xfrm>
          <a:custGeom>
            <a:avLst/>
            <a:gdLst/>
            <a:ahLst/>
            <a:cxnLst/>
            <a:rect l="0" t="0" r="100000" b="100000"/>
            <a:pathLst>
              <a:path w="666750" h="47625">
                <a:moveTo>
                  <a:pt x="19050" y="19050"/>
                </a:moveTo>
                <a:lnTo>
                  <a:pt x="647700" y="19050"/>
                </a:lnTo>
              </a:path>
            </a:pathLst>
          </a:custGeom>
          <a:ln w="28575">
            <a:solidFill>
              <a:srgbClr val="F5B301"/>
            </a:solidFill>
          </a:ln>
        </p:spPr>
      </p:sp>
      <p:sp>
        <p:nvSpPr>
          <p:cNvPr id="46" name="Text"/>
          <p:cNvSpPr txBox="1"/>
          <p:nvPr/>
        </p:nvSpPr>
        <p:spPr>
          <a:xfrm>
            <a:off x="6400800" y="3086100"/>
            <a:ext cx="21195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Optimal shipper-carrier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6400800" y="3276600"/>
            <a:ext cx="185547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pairing in real time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6400800" y="3467100"/>
            <a:ext cx="1767459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across the network.</a:t>
            </a:r>
          </a:p>
        </p:txBody>
      </p:sp>
      <p:sp>
        <p:nvSpPr>
          <p:cNvPr id="49" name="Circle"/>
          <p:cNvSpPr/>
          <p:nvPr/>
        </p:nvSpPr>
        <p:spPr>
          <a:xfrm>
            <a:off x="7362825" y="4038600"/>
            <a:ext cx="266700" cy="2667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50" name="Line"/>
          <p:cNvSpPr/>
          <p:nvPr/>
        </p:nvSpPr>
        <p:spPr>
          <a:xfrm>
            <a:off x="6655594" y="4083844"/>
            <a:ext cx="852488" cy="100013"/>
          </a:xfrm>
          <a:custGeom>
            <a:avLst/>
            <a:gdLst/>
            <a:ahLst/>
            <a:cxnLst/>
            <a:rect l="0" t="0" r="100000" b="100000"/>
            <a:pathLst>
              <a:path w="852488" h="100013">
                <a:moveTo>
                  <a:pt x="840581" y="88106"/>
                </a:moveTo>
                <a:lnTo>
                  <a:pt x="11906" y="119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51" name="Line"/>
          <p:cNvSpPr/>
          <p:nvPr/>
        </p:nvSpPr>
        <p:spPr>
          <a:xfrm>
            <a:off x="6655594" y="4160044"/>
            <a:ext cx="852488" cy="290513"/>
          </a:xfrm>
          <a:custGeom>
            <a:avLst/>
            <a:gdLst/>
            <a:ahLst/>
            <a:cxnLst/>
            <a:rect l="0" t="0" r="100000" b="100000"/>
            <a:pathLst>
              <a:path w="852488" h="290513">
                <a:moveTo>
                  <a:pt x="840581" y="11906"/>
                </a:moveTo>
                <a:lnTo>
                  <a:pt x="11906" y="2786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52" name="Line"/>
          <p:cNvSpPr/>
          <p:nvPr/>
        </p:nvSpPr>
        <p:spPr>
          <a:xfrm>
            <a:off x="7484269" y="4083844"/>
            <a:ext cx="852488" cy="100013"/>
          </a:xfrm>
          <a:custGeom>
            <a:avLst/>
            <a:gdLst/>
            <a:ahLst/>
            <a:cxnLst/>
            <a:rect l="0" t="0" r="100000" b="100000"/>
            <a:pathLst>
              <a:path w="852488" h="100013">
                <a:moveTo>
                  <a:pt x="11906" y="88106"/>
                </a:moveTo>
                <a:lnTo>
                  <a:pt x="840581" y="119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53" name="Line"/>
          <p:cNvSpPr/>
          <p:nvPr/>
        </p:nvSpPr>
        <p:spPr>
          <a:xfrm>
            <a:off x="7484269" y="4160044"/>
            <a:ext cx="852488" cy="290513"/>
          </a:xfrm>
          <a:custGeom>
            <a:avLst/>
            <a:gdLst/>
            <a:ahLst/>
            <a:cxnLst/>
            <a:rect l="0" t="0" r="100000" b="100000"/>
            <a:pathLst>
              <a:path w="852488" h="290513">
                <a:moveTo>
                  <a:pt x="11906" y="11906"/>
                </a:moveTo>
                <a:lnTo>
                  <a:pt x="840581" y="278606"/>
                </a:lnTo>
              </a:path>
            </a:pathLst>
          </a:custGeom>
          <a:ln w="14288">
            <a:solidFill>
              <a:srgbClr val="1E5EFF"/>
            </a:solidFill>
          </a:ln>
        </p:spPr>
      </p:sp>
      <p:sp>
        <p:nvSpPr>
          <p:cNvPr id="54" name="Circle"/>
          <p:cNvSpPr/>
          <p:nvPr/>
        </p:nvSpPr>
        <p:spPr>
          <a:xfrm>
            <a:off x="6610350" y="4038600"/>
            <a:ext cx="114300" cy="114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55" name="Circle"/>
          <p:cNvSpPr/>
          <p:nvPr/>
        </p:nvSpPr>
        <p:spPr>
          <a:xfrm>
            <a:off x="6610350" y="4381500"/>
            <a:ext cx="114300" cy="114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56" name="Circle"/>
          <p:cNvSpPr/>
          <p:nvPr/>
        </p:nvSpPr>
        <p:spPr>
          <a:xfrm>
            <a:off x="8267700" y="4038600"/>
            <a:ext cx="114300" cy="114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57" name="Circle"/>
          <p:cNvSpPr/>
          <p:nvPr/>
        </p:nvSpPr>
        <p:spPr>
          <a:xfrm>
            <a:off x="8267700" y="4381500"/>
            <a:ext cx="114300" cy="114300"/>
          </a:xfrm>
          <a:prstGeom prst="ellipse">
            <a:avLst/>
          </a:prstGeom>
          <a:solidFill>
            <a:srgbClr val="F5B301"/>
          </a:solidFill>
        </p:spPr>
      </p:sp>
      <p:sp>
        <p:nvSpPr>
          <p:cNvPr id="58" name="Text"/>
          <p:cNvSpPr txBox="1"/>
          <p:nvPr/>
        </p:nvSpPr>
        <p:spPr>
          <a:xfrm>
            <a:off x="7102554" y="4524375"/>
            <a:ext cx="78724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SMART PAIRING</a:t>
            </a:r>
          </a:p>
        </p:txBody>
      </p:sp>
      <p:sp>
        <p:nvSpPr>
          <p:cNvPr id="59" name="Rect"/>
          <p:cNvSpPr/>
          <p:nvPr/>
        </p:nvSpPr>
        <p:spPr>
          <a:xfrm>
            <a:off x="9010650" y="1714500"/>
            <a:ext cx="2571750" cy="3238500"/>
          </a:xfrm>
          <a:prstGeom prst="roundRect">
            <a:avLst>
              <a:gd name="adj" fmla="val 3703"/>
            </a:avLst>
          </a:prstGeom>
          <a:solidFill>
            <a:srgbClr val="EEF3FF"/>
          </a:solidFill>
          <a:ln w="9525">
            <a:solidFill>
              <a:srgbClr val="1E5EFF"/>
            </a:solidFill>
          </a:ln>
        </p:spPr>
      </p:sp>
      <p:sp>
        <p:nvSpPr>
          <p:cNvPr id="60" name="Rect"/>
          <p:cNvSpPr/>
          <p:nvPr/>
        </p:nvSpPr>
        <p:spPr>
          <a:xfrm>
            <a:off x="9010650" y="1714500"/>
            <a:ext cx="257175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61" name="Circle"/>
          <p:cNvSpPr/>
          <p:nvPr/>
        </p:nvSpPr>
        <p:spPr>
          <a:xfrm>
            <a:off x="9163050" y="1962150"/>
            <a:ext cx="381000" cy="38100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62" name="Text"/>
          <p:cNvSpPr txBox="1"/>
          <p:nvPr/>
        </p:nvSpPr>
        <p:spPr>
          <a:xfrm>
            <a:off x="9163050" y="203835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4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9696450" y="2105025"/>
            <a:ext cx="66732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1" i="0" spc="100">
                <a:solidFill>
                  <a:srgbClr val="6B7280"/>
                </a:solidFill>
                <a:latin typeface="Inter"/>
                <a:ea typeface="Noto Sans SC"/>
              </a:rPr>
              <a:t>STEP 04</a:t>
            </a:r>
          </a:p>
        </p:txBody>
      </p:sp>
      <p:sp>
        <p:nvSpPr>
          <p:cNvPr id="64" name="Text"/>
          <p:cNvSpPr txBox="1"/>
          <p:nvPr/>
        </p:nvSpPr>
        <p:spPr>
          <a:xfrm>
            <a:off x="9201150" y="2495550"/>
            <a:ext cx="849630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1" i="0">
                <a:solidFill>
                  <a:srgbClr val="0A2A8F"/>
                </a:solidFill>
                <a:latin typeface="Inter"/>
                <a:ea typeface="Noto Sans SC"/>
              </a:rPr>
              <a:t>Learn</a:t>
            </a:r>
          </a:p>
        </p:txBody>
      </p:sp>
      <p:sp>
        <p:nvSpPr>
          <p:cNvPr id="65" name="Line"/>
          <p:cNvSpPr/>
          <p:nvPr/>
        </p:nvSpPr>
        <p:spPr>
          <a:xfrm>
            <a:off x="9182100" y="2876550"/>
            <a:ext cx="590550" cy="47625"/>
          </a:xfrm>
          <a:custGeom>
            <a:avLst/>
            <a:gdLst/>
            <a:ahLst/>
            <a:cxnLst/>
            <a:rect l="0" t="0" r="100000" b="100000"/>
            <a:pathLst>
              <a:path w="590550" h="47625">
                <a:moveTo>
                  <a:pt x="19050" y="19050"/>
                </a:moveTo>
                <a:lnTo>
                  <a:pt x="571500" y="19050"/>
                </a:lnTo>
              </a:path>
            </a:pathLst>
          </a:custGeom>
          <a:ln w="28575">
            <a:solidFill>
              <a:srgbClr val="F5B301"/>
            </a:solidFill>
          </a:ln>
        </p:spPr>
      </p:sp>
      <p:sp>
        <p:nvSpPr>
          <p:cNvPr id="66" name="Text"/>
          <p:cNvSpPr txBox="1"/>
          <p:nvPr/>
        </p:nvSpPr>
        <p:spPr>
          <a:xfrm>
            <a:off x="9201150" y="3086100"/>
            <a:ext cx="21195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Every shipment retrains</a:t>
            </a:r>
          </a:p>
        </p:txBody>
      </p:sp>
      <p:sp>
        <p:nvSpPr>
          <p:cNvPr id="67" name="Text"/>
          <p:cNvSpPr txBox="1"/>
          <p:nvPr/>
        </p:nvSpPr>
        <p:spPr>
          <a:xfrm>
            <a:off x="9201150" y="3276600"/>
            <a:ext cx="21195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the model automatically</a:t>
            </a:r>
          </a:p>
        </p:txBody>
      </p:sp>
      <p:sp>
        <p:nvSpPr>
          <p:cNvPr id="68" name="Text"/>
          <p:cNvSpPr txBox="1"/>
          <p:nvPr/>
        </p:nvSpPr>
        <p:spPr>
          <a:xfrm>
            <a:off x="9201150" y="3467100"/>
            <a:ext cx="185547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— sharper every run.</a:t>
            </a:r>
          </a:p>
        </p:txBody>
      </p:sp>
      <p:sp>
        <p:nvSpPr>
          <p:cNvPr id="69" name="Path"/>
          <p:cNvSpPr/>
          <p:nvPr/>
        </p:nvSpPr>
        <p:spPr>
          <a:xfrm>
            <a:off x="9334500" y="3524250"/>
            <a:ext cx="952500" cy="476250"/>
          </a:xfrm>
          <a:custGeom>
            <a:avLst/>
            <a:gdLst/>
            <a:ahLst/>
            <a:cxnLst/>
            <a:rect l="0" t="0" r="100000" b="100000"/>
            <a:pathLst>
              <a:path w="952500" h="476250">
                <a:moveTo>
                  <a:pt x="0" y="476250"/>
                </a:moveTo>
                <a:cubicBezTo>
                  <a:pt x="0" y="214987"/>
                  <a:pt x="214987" y="0"/>
                  <a:pt x="476250" y="0"/>
                </a:cubicBezTo>
                <a:cubicBezTo>
                  <a:pt x="737513" y="0"/>
                  <a:pt x="952500" y="214987"/>
                  <a:pt x="952500" y="476250"/>
                </a:cubicBez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70" name="Path"/>
          <p:cNvSpPr/>
          <p:nvPr/>
        </p:nvSpPr>
        <p:spPr>
          <a:xfrm>
            <a:off x="10210800" y="3924300"/>
            <a:ext cx="76200" cy="152400"/>
          </a:xfrm>
          <a:custGeom>
            <a:avLst/>
            <a:gdLst/>
            <a:ahLst/>
            <a:cxnLst/>
            <a:rect l="0" t="0" r="100000" b="100000"/>
            <a:pathLst>
              <a:path w="76200" h="152400">
                <a:moveTo>
                  <a:pt x="76200" y="76200"/>
                </a:move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1E5EFF"/>
          </a:solidFill>
        </p:spPr>
      </p:sp>
      <p:sp>
        <p:nvSpPr>
          <p:cNvPr id="71" name="Circle"/>
          <p:cNvSpPr/>
          <p:nvPr/>
        </p:nvSpPr>
        <p:spPr>
          <a:xfrm>
            <a:off x="9715500" y="4171950"/>
            <a:ext cx="190500" cy="1905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5EFF"/>
            </a:solidFill>
          </a:ln>
        </p:spPr>
      </p:sp>
      <p:sp>
        <p:nvSpPr>
          <p:cNvPr id="72" name="Text"/>
          <p:cNvSpPr txBox="1"/>
          <p:nvPr/>
        </p:nvSpPr>
        <p:spPr>
          <a:xfrm>
            <a:off x="9620250" y="42100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1" i="0">
                <a:solidFill>
                  <a:srgbClr val="1E5EFF"/>
                </a:solidFill>
                <a:latin typeface="Inter"/>
                <a:ea typeface="Noto Sans SC"/>
              </a:rPr>
              <a:t>AI</a:t>
            </a:r>
          </a:p>
        </p:txBody>
      </p:sp>
      <p:sp>
        <p:nvSpPr>
          <p:cNvPr id="73" name="Text"/>
          <p:cNvSpPr txBox="1"/>
          <p:nvPr/>
        </p:nvSpPr>
        <p:spPr>
          <a:xfrm>
            <a:off x="9244251" y="4524375"/>
            <a:ext cx="113299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6B7280"/>
                </a:solidFill>
                <a:latin typeface="Inter"/>
                <a:ea typeface="Noto Sans SC"/>
              </a:rPr>
              <a:t>CONTINUOUS LEARNING</a:t>
            </a:r>
          </a:p>
        </p:txBody>
      </p:sp>
      <p:sp>
        <p:nvSpPr>
          <p:cNvPr id="74" name="Line"/>
          <p:cNvSpPr/>
          <p:nvPr/>
        </p:nvSpPr>
        <p:spPr>
          <a:xfrm>
            <a:off x="3224213" y="3319463"/>
            <a:ext cx="142875" cy="38100"/>
          </a:xfrm>
          <a:custGeom>
            <a:avLst/>
            <a:gdLst/>
            <a:ahLst/>
            <a:cxnLst/>
            <a:rect l="0" t="0" r="100000" b="100000"/>
            <a:pathLst>
              <a:path w="142875" h="38100">
                <a:moveTo>
                  <a:pt x="14288" y="14288"/>
                </a:moveTo>
                <a:lnTo>
                  <a:pt x="128588" y="1428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75" name="Path"/>
          <p:cNvSpPr/>
          <p:nvPr/>
        </p:nvSpPr>
        <p:spPr>
          <a:xfrm>
            <a:off x="3333750" y="3295650"/>
            <a:ext cx="76200" cy="76200"/>
          </a:xfrm>
          <a:custGeom>
            <a:avLst/>
            <a:gdLst/>
            <a:ahLst/>
            <a:cxnLst/>
            <a:rect l="0" t="0" r="100000" b="100000"/>
            <a:pathLst>
              <a:path w="76200" h="76200">
                <a:moveTo>
                  <a:pt x="76200" y="38100"/>
                </a:move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1E5EFF"/>
          </a:solidFill>
        </p:spPr>
      </p:sp>
      <p:sp>
        <p:nvSpPr>
          <p:cNvPr id="76" name="Line"/>
          <p:cNvSpPr/>
          <p:nvPr/>
        </p:nvSpPr>
        <p:spPr>
          <a:xfrm>
            <a:off x="6024563" y="3319463"/>
            <a:ext cx="142875" cy="38100"/>
          </a:xfrm>
          <a:custGeom>
            <a:avLst/>
            <a:gdLst/>
            <a:ahLst/>
            <a:cxnLst/>
            <a:rect l="0" t="0" r="100000" b="100000"/>
            <a:pathLst>
              <a:path w="142875" h="38100">
                <a:moveTo>
                  <a:pt x="14288" y="14288"/>
                </a:moveTo>
                <a:lnTo>
                  <a:pt x="128588" y="1428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77" name="Path"/>
          <p:cNvSpPr/>
          <p:nvPr/>
        </p:nvSpPr>
        <p:spPr>
          <a:xfrm>
            <a:off x="6134100" y="3295650"/>
            <a:ext cx="76200" cy="76200"/>
          </a:xfrm>
          <a:custGeom>
            <a:avLst/>
            <a:gdLst/>
            <a:ahLst/>
            <a:cxnLst/>
            <a:rect l="0" t="0" r="100000" b="100000"/>
            <a:pathLst>
              <a:path w="76200" h="76200">
                <a:moveTo>
                  <a:pt x="76200" y="38100"/>
                </a:move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1E5EFF"/>
          </a:solidFill>
        </p:spPr>
      </p:sp>
      <p:sp>
        <p:nvSpPr>
          <p:cNvPr id="78" name="Line"/>
          <p:cNvSpPr/>
          <p:nvPr/>
        </p:nvSpPr>
        <p:spPr>
          <a:xfrm>
            <a:off x="8824913" y="3319463"/>
            <a:ext cx="142875" cy="38100"/>
          </a:xfrm>
          <a:custGeom>
            <a:avLst/>
            <a:gdLst/>
            <a:ahLst/>
            <a:cxnLst/>
            <a:rect l="0" t="0" r="100000" b="100000"/>
            <a:pathLst>
              <a:path w="142875" h="38100">
                <a:moveTo>
                  <a:pt x="14288" y="14288"/>
                </a:moveTo>
                <a:lnTo>
                  <a:pt x="128588" y="14288"/>
                </a:lnTo>
              </a:path>
            </a:pathLst>
          </a:custGeom>
          <a:ln w="19050">
            <a:solidFill>
              <a:srgbClr val="1E5EFF"/>
            </a:solidFill>
          </a:ln>
        </p:spPr>
      </p:sp>
      <p:sp>
        <p:nvSpPr>
          <p:cNvPr id="79" name="Path"/>
          <p:cNvSpPr/>
          <p:nvPr/>
        </p:nvSpPr>
        <p:spPr>
          <a:xfrm>
            <a:off x="8934450" y="3295650"/>
            <a:ext cx="76200" cy="76200"/>
          </a:xfrm>
          <a:custGeom>
            <a:avLst/>
            <a:gdLst/>
            <a:ahLst/>
            <a:cxnLst/>
            <a:rect l="0" t="0" r="100000" b="100000"/>
            <a:pathLst>
              <a:path w="76200" h="76200">
                <a:moveTo>
                  <a:pt x="76200" y="38100"/>
                </a:move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1E5EFF"/>
          </a:solidFill>
        </p:spPr>
      </p:sp>
      <p:sp>
        <p:nvSpPr>
          <p:cNvPr id="80" name="Line"/>
          <p:cNvSpPr/>
          <p:nvPr/>
        </p:nvSpPr>
        <p:spPr>
          <a:xfrm>
            <a:off x="595313" y="5700713"/>
            <a:ext cx="11001375" cy="38100"/>
          </a:xfrm>
          <a:custGeom>
            <a:avLst/>
            <a:gdLst/>
            <a:ahLst/>
            <a:cxnLst/>
            <a:rect l="0" t="0" r="100000" b="100000"/>
            <a:pathLst>
              <a:path w="11001375" h="38100">
                <a:moveTo>
                  <a:pt x="14288" y="14288"/>
                </a:moveTo>
                <a:lnTo>
                  <a:pt x="10987088" y="14288"/>
                </a:lnTo>
              </a:path>
            </a:pathLst>
          </a:custGeom>
          <a:ln w="19050">
            <a:solidFill>
              <a:srgbClr val="EEF3FF"/>
            </a:solidFill>
          </a:ln>
        </p:spPr>
      </p:sp>
      <p:sp>
        <p:nvSpPr>
          <p:cNvPr id="81" name="Circle"/>
          <p:cNvSpPr/>
          <p:nvPr/>
        </p:nvSpPr>
        <p:spPr>
          <a:xfrm>
            <a:off x="704850" y="6038850"/>
            <a:ext cx="114300" cy="114300"/>
          </a:xfrm>
          <a:prstGeom prst="ellipse">
            <a:avLst/>
          </a:prstGeom>
          <a:solidFill>
            <a:srgbClr val="F5B301"/>
          </a:solidFill>
        </p:spPr>
      </p:sp>
      <p:sp>
        <p:nvSpPr>
          <p:cNvPr id="82" name="Text"/>
          <p:cNvSpPr txBox="1"/>
          <p:nvPr/>
        </p:nvSpPr>
        <p:spPr>
          <a:xfrm>
            <a:off x="914400" y="6000750"/>
            <a:ext cx="79933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A2A8F"/>
                </a:solidFill>
                <a:latin typeface="Inter"/>
                <a:ea typeface="Noto Sans SC"/>
              </a:rPr>
              <a:t>Outcome:</a:t>
            </a:r>
          </a:p>
        </p:txBody>
      </p:sp>
      <p:sp>
        <p:nvSpPr>
          <p:cNvPr id="83" name="Text"/>
          <p:cNvSpPr txBox="1"/>
          <p:nvPr/>
        </p:nvSpPr>
        <p:spPr>
          <a:xfrm>
            <a:off x="1638300" y="6000750"/>
            <a:ext cx="775220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F2937"/>
                </a:solidFill>
                <a:latin typeface="Inter"/>
                <a:ea typeface="Noto Sans SC"/>
              </a:rPr>
              <a:t>Quotes in seconds, bookings in minutes, and a model that compounds with every shipment.</a:t>
            </a:r>
          </a:p>
        </p:txBody>
      </p:sp>
      <p:sp>
        <p:nvSpPr>
          <p:cNvPr id="84" name="Text"/>
          <p:cNvSpPr txBox="1"/>
          <p:nvPr/>
        </p:nvSpPr>
        <p:spPr>
          <a:xfrm>
            <a:off x="9469755" y="6362700"/>
            <a:ext cx="211264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FreightMind · Seed Deck · 06 / 10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A2A8F"/>
          </a:solidFill>
        </p:spPr>
      </p:sp>
      <p:sp>
        <p:nvSpPr>
          <p:cNvPr id="4" name="Rect"/>
          <p:cNvSpPr/>
          <p:nvPr/>
        </p:nvSpPr>
        <p:spPr>
          <a:xfrm>
            <a:off x="609600" y="304800"/>
            <a:ext cx="1333500" cy="22860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5" name="Text"/>
          <p:cNvSpPr txBox="1"/>
          <p:nvPr/>
        </p:nvSpPr>
        <p:spPr>
          <a:xfrm>
            <a:off x="660083" y="352425"/>
            <a:ext cx="123253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 spc="150">
                <a:solidFill>
                  <a:srgbClr val="FFFFFF"/>
                </a:solidFill>
                <a:latin typeface="Inter"/>
                <a:ea typeface="Noto Sans SC"/>
              </a:rPr>
              <a:t>SECTION 04 · MARKET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609600" y="438150"/>
            <a:ext cx="6532626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1" i="0">
                <a:solidFill>
                  <a:srgbClr val="FFFFFF"/>
                </a:solidFill>
                <a:latin typeface="Inter"/>
                <a:ea typeface="Noto Sans SC"/>
              </a:rPr>
              <a:t>A Massive and Underserved Market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9364980" y="619125"/>
            <a:ext cx="221742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75" b="0" i="0">
                <a:solidFill>
                  <a:srgbClr val="EEF3FF"/>
                </a:solidFill>
                <a:latin typeface="Inter"/>
                <a:ea typeface="Noto Sans SC"/>
              </a:rPr>
              <a:t>FreightMind · Seed Deck · 7 / 10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609600" y="1114425"/>
            <a:ext cx="877062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6B7280"/>
                </a:solidFill>
                <a:latin typeface="Inter"/>
                <a:ea typeface="Noto Sans SC"/>
              </a:rPr>
              <a:t>Three layers of opportunity — from the global freight economy down to our captureable wedge.</a:t>
            </a:r>
          </a:p>
        </p:txBody>
      </p:sp>
      <p:sp>
        <p:nvSpPr>
          <p:cNvPr id="9" name="Rect"/>
          <p:cNvSpPr/>
          <p:nvPr/>
        </p:nvSpPr>
        <p:spPr>
          <a:xfrm>
            <a:off x="609600" y="1524000"/>
            <a:ext cx="3505200" cy="1905000"/>
          </a:xfrm>
          <a:prstGeom prst="roundRect">
            <a:avLst>
              <a:gd name="adj" fmla="val 5000"/>
            </a:avLst>
          </a:prstGeom>
          <a:solidFill>
            <a:srgbClr val="EEF3FF"/>
          </a:solidFill>
          <a:ln w="19050">
            <a:solidFill>
              <a:srgbClr val="1E5EFF"/>
            </a:solidFill>
          </a:ln>
        </p:spPr>
      </p:sp>
      <p:sp>
        <p:nvSpPr>
          <p:cNvPr id="10" name="Rect"/>
          <p:cNvSpPr/>
          <p:nvPr/>
        </p:nvSpPr>
        <p:spPr>
          <a:xfrm>
            <a:off x="609600" y="1524000"/>
            <a:ext cx="35052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11" name="Text"/>
          <p:cNvSpPr txBox="1"/>
          <p:nvPr/>
        </p:nvSpPr>
        <p:spPr>
          <a:xfrm>
            <a:off x="838200" y="1752600"/>
            <a:ext cx="183032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E5EFF"/>
                </a:solidFill>
                <a:latin typeface="Inter"/>
                <a:ea typeface="Noto Sans SC"/>
              </a:rPr>
              <a:t>TAM · TOTAL ADDRESSABLE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1400175" y="1981200"/>
            <a:ext cx="1924050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5400" b="1" i="0">
                <a:solidFill>
                  <a:srgbClr val="0A2A8F"/>
                </a:solidFill>
                <a:latin typeface="Inter"/>
                <a:ea typeface="Noto Sans SC"/>
              </a:rPr>
              <a:t>$1.2T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1132999" y="2876550"/>
            <a:ext cx="2458402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Global freight &amp; logistics market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991553" y="3105150"/>
            <a:ext cx="274129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Every shipment, every mode, every geography</a:t>
            </a:r>
          </a:p>
        </p:txBody>
      </p:sp>
      <p:sp>
        <p:nvSpPr>
          <p:cNvPr id="15" name="Rect"/>
          <p:cNvSpPr/>
          <p:nvPr/>
        </p:nvSpPr>
        <p:spPr>
          <a:xfrm>
            <a:off x="838200" y="3371850"/>
            <a:ext cx="3048000" cy="57150"/>
          </a:xfrm>
          <a:prstGeom prst="roundRect">
            <a:avLst>
              <a:gd name="adj" fmla="val 50000"/>
            </a:avLst>
          </a:prstGeom>
          <a:solidFill>
            <a:srgbClr val="1E5EFF"/>
          </a:solidFill>
        </p:spPr>
      </p:sp>
      <p:sp>
        <p:nvSpPr>
          <p:cNvPr id="16" name="Rect"/>
          <p:cNvSpPr/>
          <p:nvPr/>
        </p:nvSpPr>
        <p:spPr>
          <a:xfrm>
            <a:off x="4343400" y="1524000"/>
            <a:ext cx="3505200" cy="1905000"/>
          </a:xfrm>
          <a:prstGeom prst="roundRect">
            <a:avLst>
              <a:gd name="adj" fmla="val 5000"/>
            </a:avLst>
          </a:prstGeom>
          <a:solidFill>
            <a:srgbClr val="EEF3FF"/>
          </a:solidFill>
          <a:ln w="9525">
            <a:solidFill>
              <a:srgbClr val="1E5EFF"/>
            </a:solidFill>
          </a:ln>
        </p:spPr>
      </p:sp>
      <p:sp>
        <p:nvSpPr>
          <p:cNvPr id="17" name="Rect"/>
          <p:cNvSpPr/>
          <p:nvPr/>
        </p:nvSpPr>
        <p:spPr>
          <a:xfrm>
            <a:off x="4343400" y="1524000"/>
            <a:ext cx="3505200" cy="57150"/>
          </a:xfrm>
          <a:prstGeom prst="roundRect">
            <a:avLst>
              <a:gd name="adj" fmla="val 50000"/>
            </a:avLst>
          </a:prstGeom>
          <a:solidFill>
            <a:srgbClr val="0A2A8F"/>
          </a:solidFill>
        </p:spPr>
      </p:sp>
      <p:sp>
        <p:nvSpPr>
          <p:cNvPr id="18" name="Text"/>
          <p:cNvSpPr txBox="1"/>
          <p:nvPr/>
        </p:nvSpPr>
        <p:spPr>
          <a:xfrm>
            <a:off x="4572000" y="1752600"/>
            <a:ext cx="137769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0A2A8F"/>
                </a:solidFill>
                <a:latin typeface="Inter"/>
                <a:ea typeface="Noto Sans SC"/>
              </a:rPr>
              <a:t>SAM · SERVICEABLE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4945380" y="1981200"/>
            <a:ext cx="2301240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5400" b="1" i="0">
                <a:solidFill>
                  <a:srgbClr val="0A2A8F"/>
                </a:solidFill>
                <a:latin typeface="Inter"/>
                <a:ea typeface="Noto Sans SC"/>
              </a:rPr>
              <a:t>$900B+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5233511" y="2876550"/>
            <a:ext cx="172497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North American trucking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4945380" y="3105150"/>
            <a:ext cx="23012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Asset-based carriers, brokers &amp; 3PLs</a:t>
            </a:r>
          </a:p>
        </p:txBody>
      </p:sp>
      <p:sp>
        <p:nvSpPr>
          <p:cNvPr id="22" name="Rect"/>
          <p:cNvSpPr/>
          <p:nvPr/>
        </p:nvSpPr>
        <p:spPr>
          <a:xfrm>
            <a:off x="4572000" y="3371850"/>
            <a:ext cx="2286000" cy="57150"/>
          </a:xfrm>
          <a:prstGeom prst="roundRect">
            <a:avLst>
              <a:gd name="adj" fmla="val 50000"/>
            </a:avLst>
          </a:prstGeom>
          <a:solidFill>
            <a:srgbClr val="0A2A8F"/>
          </a:solidFill>
        </p:spPr>
      </p:sp>
      <p:sp>
        <p:nvSpPr>
          <p:cNvPr id="23" name="Rect"/>
          <p:cNvSpPr/>
          <p:nvPr/>
        </p:nvSpPr>
        <p:spPr>
          <a:xfrm>
            <a:off x="6858000" y="3371850"/>
            <a:ext cx="762000" cy="571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</p:spPr>
      </p:sp>
      <p:sp>
        <p:nvSpPr>
          <p:cNvPr id="24" name="Rect"/>
          <p:cNvSpPr/>
          <p:nvPr/>
        </p:nvSpPr>
        <p:spPr>
          <a:xfrm>
            <a:off x="8077200" y="1524000"/>
            <a:ext cx="3505200" cy="19050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F5B301"/>
            </a:solidFill>
          </a:ln>
        </p:spPr>
      </p:sp>
      <p:sp>
        <p:nvSpPr>
          <p:cNvPr id="25" name="Rect"/>
          <p:cNvSpPr/>
          <p:nvPr/>
        </p:nvSpPr>
        <p:spPr>
          <a:xfrm>
            <a:off x="8077200" y="1524000"/>
            <a:ext cx="3505200" cy="571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26" name="Text"/>
          <p:cNvSpPr txBox="1"/>
          <p:nvPr/>
        </p:nvSpPr>
        <p:spPr>
          <a:xfrm>
            <a:off x="8305800" y="1752600"/>
            <a:ext cx="122682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27D00"/>
                </a:solidFill>
                <a:latin typeface="Inter"/>
                <a:ea typeface="Noto Sans SC"/>
              </a:rPr>
              <a:t>SOM · OUR WEDGE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9056370" y="1981200"/>
            <a:ext cx="1546860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5400" b="1" i="0">
                <a:solidFill>
                  <a:srgbClr val="0A2A8F"/>
                </a:solidFill>
                <a:latin typeface="Inter"/>
                <a:ea typeface="Noto Sans SC"/>
              </a:rPr>
              <a:t>$45B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8857298" y="2876550"/>
            <a:ext cx="194500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AI-driven freight software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8710613" y="3105150"/>
            <a:ext cx="223837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Fastest-expanding software category</a:t>
            </a:r>
          </a:p>
        </p:txBody>
      </p:sp>
      <p:sp>
        <p:nvSpPr>
          <p:cNvPr id="30" name="Rect"/>
          <p:cNvSpPr/>
          <p:nvPr/>
        </p:nvSpPr>
        <p:spPr>
          <a:xfrm>
            <a:off x="8305800" y="3371850"/>
            <a:ext cx="381000" cy="571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31" name="Rect"/>
          <p:cNvSpPr/>
          <p:nvPr/>
        </p:nvSpPr>
        <p:spPr>
          <a:xfrm>
            <a:off x="8686800" y="3371850"/>
            <a:ext cx="2667000" cy="571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EF3FF"/>
            </a:solidFill>
          </a:ln>
        </p:spPr>
      </p:sp>
      <p:sp>
        <p:nvSpPr>
          <p:cNvPr id="32" name="Rect"/>
          <p:cNvSpPr/>
          <p:nvPr/>
        </p:nvSpPr>
        <p:spPr>
          <a:xfrm>
            <a:off x="609600" y="3771900"/>
            <a:ext cx="5562600" cy="1371600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9525">
            <a:solidFill>
              <a:srgbClr val="E5E7EB"/>
            </a:solidFill>
          </a:ln>
        </p:spPr>
      </p:sp>
      <p:sp>
        <p:nvSpPr>
          <p:cNvPr id="33" name="Circle"/>
          <p:cNvSpPr/>
          <p:nvPr/>
        </p:nvSpPr>
        <p:spPr>
          <a:xfrm>
            <a:off x="838200" y="4114800"/>
            <a:ext cx="381000" cy="381000"/>
          </a:xfrm>
          <a:prstGeom prst="ellipse">
            <a:avLst/>
          </a:prstGeom>
          <a:solidFill>
            <a:srgbClr val="EEF3FF"/>
          </a:solidFill>
        </p:spPr>
      </p:sp>
      <p:sp>
        <p:nvSpPr>
          <p:cNvPr id="34" name="Text"/>
          <p:cNvSpPr txBox="1"/>
          <p:nvPr/>
        </p:nvSpPr>
        <p:spPr>
          <a:xfrm>
            <a:off x="838200" y="41910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1E5EFF"/>
                </a:solidFill>
                <a:latin typeface="Inter"/>
                <a:ea typeface="Noto Sans SC"/>
              </a:rPr>
              <a:t>↑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1371600" y="3886200"/>
            <a:ext cx="1377696" cy="61150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550" b="1" i="0">
                <a:solidFill>
                  <a:srgbClr val="0A2A8F"/>
                </a:solidFill>
                <a:latin typeface="Inter"/>
                <a:ea typeface="Noto Sans SC"/>
              </a:rPr>
              <a:t>12–18%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1371600" y="4343400"/>
            <a:ext cx="3263646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Logistics software spend growth, YoY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1371600" y="4572000"/>
            <a:ext cx="80162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TMS, visibility and AI orchestration budgets compound across enterprise shippers and mid-market carriers.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1371600" y="4810125"/>
            <a:ext cx="189318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1E5EFF"/>
                </a:solidFill>
                <a:latin typeface="Inter"/>
                <a:ea typeface="Noto Sans SC"/>
              </a:rPr>
              <a:t>▲ DOUBLE-DIGIT, EVERY YEAR</a:t>
            </a:r>
          </a:p>
        </p:txBody>
      </p:sp>
      <p:sp>
        <p:nvSpPr>
          <p:cNvPr id="39" name="Rect"/>
          <p:cNvSpPr/>
          <p:nvPr/>
        </p:nvSpPr>
        <p:spPr>
          <a:xfrm>
            <a:off x="6324600" y="3771900"/>
            <a:ext cx="5257800" cy="1371600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9525">
            <a:solidFill>
              <a:srgbClr val="E5E7EB"/>
            </a:solidFill>
          </a:ln>
        </p:spPr>
      </p:sp>
      <p:sp>
        <p:nvSpPr>
          <p:cNvPr id="40" name="Circle"/>
          <p:cNvSpPr/>
          <p:nvPr/>
        </p:nvSpPr>
        <p:spPr>
          <a:xfrm>
            <a:off x="6553200" y="4114800"/>
            <a:ext cx="381000" cy="381000"/>
          </a:xfrm>
          <a:prstGeom prst="ellipse">
            <a:avLst/>
          </a:prstGeom>
          <a:solidFill>
            <a:srgbClr val="FFF6D6"/>
          </a:solidFill>
        </p:spPr>
      </p:sp>
      <p:sp>
        <p:nvSpPr>
          <p:cNvPr id="41" name="Text"/>
          <p:cNvSpPr txBox="1"/>
          <p:nvPr/>
        </p:nvSpPr>
        <p:spPr>
          <a:xfrm>
            <a:off x="6553200" y="41910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5B301"/>
                </a:solidFill>
                <a:latin typeface="Inter"/>
                <a:ea typeface="Noto Sans SC"/>
              </a:rPr>
              <a:t>★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7086600" y="3886200"/>
            <a:ext cx="522732" cy="61150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550" b="1" i="0">
                <a:solidFill>
                  <a:srgbClr val="0A2A8F"/>
                </a:solidFill>
                <a:latin typeface="Inter"/>
                <a:ea typeface="Noto Sans SC"/>
              </a:rPr>
              <a:t>#1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7086600" y="4343400"/>
            <a:ext cx="317563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F2937"/>
                </a:solidFill>
                <a:latin typeface="Inter"/>
                <a:ea typeface="Noto Sans SC"/>
              </a:rPr>
              <a:t>Fastest-expanding software category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7086600" y="4572000"/>
            <a:ext cx="597941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Predictive routing and autonomous dispatch absorb share from legacy TMS spend.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7086600" y="4810125"/>
            <a:ext cx="182403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F5B301"/>
                </a:solidFill>
                <a:latin typeface="Inter"/>
                <a:ea typeface="Noto Sans SC"/>
              </a:rPr>
              <a:t>▲ CATEGORY-LEADING GROWTH</a:t>
            </a:r>
          </a:p>
        </p:txBody>
      </p:sp>
      <p:sp>
        <p:nvSpPr>
          <p:cNvPr id="46" name="Line"/>
          <p:cNvSpPr/>
          <p:nvPr/>
        </p:nvSpPr>
        <p:spPr>
          <a:xfrm>
            <a:off x="-9525" y="-9525"/>
            <a:ext cx="628650" cy="5734050"/>
          </a:xfrm>
          <a:custGeom>
            <a:avLst/>
            <a:gdLst/>
            <a:ahLst/>
            <a:cxnLst/>
            <a:rect l="0" t="0" r="100000" b="100000"/>
            <a:pathLst>
              <a:path w="628650" h="5734050">
                <a:moveTo>
                  <a:pt x="619125" y="5724525"/>
                </a:moveTo>
                <a:lnTo>
                  <a:pt x="9525" y="9525"/>
                </a:lnTo>
              </a:path>
            </a:pathLst>
          </a:custGeom>
          <a:ln w="9525">
            <a:solidFill>
              <a:srgbClr val="E5E7EB"/>
            </a:solidFill>
          </a:ln>
        </p:spPr>
      </p:sp>
      <p:sp>
        <p:nvSpPr>
          <p:cNvPr id="47" name="Text"/>
          <p:cNvSpPr txBox="1"/>
          <p:nvPr/>
        </p:nvSpPr>
        <p:spPr>
          <a:xfrm>
            <a:off x="609600" y="5905500"/>
            <a:ext cx="69875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50">
                <a:solidFill>
                  <a:srgbClr val="6B7280"/>
                </a:solidFill>
                <a:latin typeface="Inter"/>
                <a:ea typeface="Noto Sans SC"/>
              </a:rPr>
              <a:t>SOURCING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609600" y="6134100"/>
            <a:ext cx="1035481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US BTS freight volumes × avg revenue per load (NA trucking); Gartner &amp; McKinsey logistics software spend; IDC AI-in-logistics forecasts.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10978515" y="5905500"/>
            <a:ext cx="60388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1" i="0" spc="150">
                <a:solidFill>
                  <a:srgbClr val="1E5EFF"/>
                </a:solidFill>
                <a:latin typeface="Inter"/>
                <a:ea typeface="Noto Sans SC"/>
              </a:rPr>
              <a:t>WHY NOW ↓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A2A8F"/>
          </a:solidFill>
        </p:spPr>
      </p:sp>
      <p:sp>
        <p:nvSpPr>
          <p:cNvPr id="4" name="Rect"/>
          <p:cNvSpPr/>
          <p:nvPr/>
        </p:nvSpPr>
        <p:spPr>
          <a:xfrm>
            <a:off x="0" y="914400"/>
            <a:ext cx="12192000" cy="38100"/>
          </a:xfrm>
          <a:prstGeom prst="rect">
            <a:avLst/>
          </a:prstGeom>
          <a:solidFill>
            <a:srgbClr val="1E5EFF"/>
          </a:solidFill>
        </p:spPr>
      </p:sp>
      <p:sp>
        <p:nvSpPr>
          <p:cNvPr id="5" name="Text"/>
          <p:cNvSpPr txBox="1"/>
          <p:nvPr/>
        </p:nvSpPr>
        <p:spPr>
          <a:xfrm>
            <a:off x="762000" y="209550"/>
            <a:ext cx="8695182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FFFFFF"/>
                </a:solidFill>
                <a:latin typeface="Inter"/>
                <a:ea typeface="Noto Sans SC"/>
              </a:rPr>
              <a:t>Early Traction: From Pilot to Pipeline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666750"/>
            <a:ext cx="167944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EEF3FF"/>
                </a:solidFill>
                <a:latin typeface="Inter"/>
                <a:ea typeface="Noto Sans SC"/>
              </a:rPr>
              <a:t>Slide 8 · Traction</a:t>
            </a:r>
          </a:p>
        </p:txBody>
      </p:sp>
      <p:sp>
        <p:nvSpPr>
          <p:cNvPr id="7" name="Rect"/>
          <p:cNvSpPr/>
          <p:nvPr/>
        </p:nvSpPr>
        <p:spPr>
          <a:xfrm>
            <a:off x="11239500" y="342900"/>
            <a:ext cx="190500" cy="190500"/>
          </a:xfrm>
          <a:prstGeom prst="roundRect">
            <a:avLst>
              <a:gd name="adj" fmla="val 20000"/>
            </a:avLst>
          </a:prstGeom>
          <a:solidFill>
            <a:srgbClr val="F5B301"/>
          </a:solidFill>
        </p:spPr>
      </p:sp>
      <p:sp>
        <p:nvSpPr>
          <p:cNvPr id="8" name="Text"/>
          <p:cNvSpPr txBox="1"/>
          <p:nvPr/>
        </p:nvSpPr>
        <p:spPr>
          <a:xfrm>
            <a:off x="11144250" y="352425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0A2A8F"/>
                </a:solidFill>
                <a:latin typeface="Inter"/>
                <a:ea typeface="Noto Sans SC"/>
              </a:rPr>
              <a:t>8</a:t>
            </a:r>
          </a:p>
        </p:txBody>
      </p:sp>
      <p:grpSp>
        <p:nvGrpSpPr>
          <p:cNvPr id="15" name="Group"/>
          <p:cNvGrpSpPr/>
          <p:nvPr/>
        </p:nvGrpSpPr>
        <p:grpSpPr>
          <a:xfrm>
            <a:off x="762000" y="1295400"/>
            <a:ext cx="3400425" cy="2094548"/>
            <a:chOff x="762000" y="1295400"/>
            <a:chExt cx="3400425" cy="2094548"/>
          </a:xfrm>
        </p:grpSpPr>
        <p:sp>
          <p:nvSpPr>
            <p:cNvPr id="9" name="Rect"/>
            <p:cNvSpPr/>
            <p:nvPr/>
          </p:nvSpPr>
          <p:spPr>
            <a:xfrm>
              <a:off x="762000" y="1333500"/>
              <a:ext cx="3400425" cy="1905000"/>
            </a:xfrm>
            <a:prstGeom prst="roundRect">
              <a:avLst>
                <a:gd name="adj" fmla="val 5000"/>
              </a:avLst>
            </a:prstGeom>
            <a:solidFill>
              <a:srgbClr val="1E5EFF"/>
            </a:solidFill>
          </p:spPr>
        </p:sp>
        <p:sp>
          <p:nvSpPr>
            <p:cNvPr id="10" name="Text"/>
            <p:cNvSpPr txBox="1"/>
            <p:nvPr/>
          </p:nvSpPr>
          <p:spPr>
            <a:xfrm>
              <a:off x="2186940" y="1295400"/>
              <a:ext cx="541020" cy="13792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200" b="1" i="0">
                  <a:solidFill>
                    <a:srgbClr val="FFFFFF"/>
                  </a:solidFill>
                  <a:latin typeface="Inter"/>
                  <a:ea typeface="Noto Sans SC"/>
                </a:rPr>
                <a:t>5</a:t>
              </a:r>
            </a:p>
          </p:txBody>
        </p:sp>
        <p:sp>
          <p:nvSpPr>
            <p:cNvPr id="11" name="Text"/>
            <p:cNvSpPr txBox="1"/>
            <p:nvPr/>
          </p:nvSpPr>
          <p:spPr>
            <a:xfrm>
              <a:off x="2218373" y="2419350"/>
              <a:ext cx="478155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0">
                  <a:solidFill>
                    <a:srgbClr val="EEF3FF"/>
                  </a:solidFill>
                  <a:latin typeface="Inter"/>
                  <a:ea typeface="Noto Sans SC"/>
                </a:rPr>
                <a:t>PILOTS</a:t>
              </a:r>
            </a:p>
          </p:txBody>
        </p:sp>
        <p:sp>
          <p:nvSpPr>
            <p:cNvPr id="12" name="Line"/>
            <p:cNvSpPr/>
            <p:nvPr/>
          </p:nvSpPr>
          <p:spPr>
            <a:xfrm>
              <a:off x="1702594" y="2731294"/>
              <a:ext cx="1509713" cy="33338"/>
            </a:xfrm>
            <a:custGeom>
              <a:avLst/>
              <a:gdLst/>
              <a:ahLst/>
              <a:cxnLst/>
              <a:rect l="0" t="0" r="100000" b="100000"/>
              <a:pathLst>
                <a:path w="1509713" h="33338">
                  <a:moveTo>
                    <a:pt x="11906" y="11906"/>
                  </a:moveTo>
                  <a:lnTo>
                    <a:pt x="1497806" y="11906"/>
                  </a:lnTo>
                </a:path>
              </a:pathLst>
            </a:custGeom>
            <a:ln w="14288">
              <a:solidFill>
                <a:srgbClr val="EEF3FF"/>
              </a:solidFill>
            </a:ln>
          </p:spPr>
        </p:sp>
        <p:sp>
          <p:nvSpPr>
            <p:cNvPr id="13" name="Text"/>
            <p:cNvSpPr txBox="1"/>
            <p:nvPr/>
          </p:nvSpPr>
          <p:spPr>
            <a:xfrm>
              <a:off x="1474470" y="2838450"/>
              <a:ext cx="196596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FFFFFF"/>
                  </a:solidFill>
                  <a:latin typeface="Inter"/>
                  <a:ea typeface="Noto Sans SC"/>
                </a:rPr>
                <a:t>Signed pilot agreements</a:t>
              </a:r>
            </a:p>
          </p:txBody>
        </p:sp>
        <p:sp>
          <p:nvSpPr>
            <p:cNvPr id="14" name="Text"/>
            <p:cNvSpPr txBox="1"/>
            <p:nvPr/>
          </p:nvSpPr>
          <p:spPr>
            <a:xfrm>
              <a:off x="1416844" y="3038475"/>
              <a:ext cx="2081213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0" i="0">
                  <a:solidFill>
                    <a:srgbClr val="EEF3FF"/>
                  </a:solidFill>
                  <a:latin typeface="Inter"/>
                  <a:ea typeface="Noto Sans SC"/>
                </a:rPr>
                <a:t>with shippers in pilot regions</a:t>
              </a:r>
            </a:p>
          </p:txBody>
        </p:sp>
      </p:grpSp>
      <p:grpSp>
        <p:nvGrpSpPr>
          <p:cNvPr id="23" name="Group"/>
          <p:cNvGrpSpPr/>
          <p:nvPr/>
        </p:nvGrpSpPr>
        <p:grpSpPr>
          <a:xfrm>
            <a:off x="4391025" y="1295400"/>
            <a:ext cx="3400425" cy="2094548"/>
            <a:chOff x="4391025" y="1295400"/>
            <a:chExt cx="3400425" cy="2094548"/>
          </a:xfrm>
        </p:grpSpPr>
        <p:sp>
          <p:nvSpPr>
            <p:cNvPr id="16" name="Rect"/>
            <p:cNvSpPr/>
            <p:nvPr/>
          </p:nvSpPr>
          <p:spPr>
            <a:xfrm>
              <a:off x="4391025" y="1333500"/>
              <a:ext cx="3400425" cy="1905000"/>
            </a:xfrm>
            <a:prstGeom prst="roundRect">
              <a:avLst>
                <a:gd name="adj" fmla="val 5000"/>
              </a:avLst>
            </a:prstGeom>
            <a:solidFill>
              <a:srgbClr val="FFFFFF"/>
            </a:solidFill>
            <a:ln w="14288">
              <a:solidFill>
                <a:srgbClr val="E5E7EB"/>
              </a:solidFill>
            </a:ln>
          </p:spPr>
        </p:sp>
        <p:sp>
          <p:nvSpPr>
            <p:cNvPr id="17" name="Rect"/>
            <p:cNvSpPr/>
            <p:nvPr/>
          </p:nvSpPr>
          <p:spPr>
            <a:xfrm>
              <a:off x="4391025" y="1333500"/>
              <a:ext cx="3400425" cy="57150"/>
            </a:xfrm>
            <a:prstGeom prst="roundRect">
              <a:avLst>
                <a:gd name="adj" fmla="val 50000"/>
              </a:avLst>
            </a:prstGeom>
            <a:solidFill>
              <a:srgbClr val="1E5EFF"/>
            </a:solidFill>
          </p:spPr>
        </p:sp>
        <p:sp>
          <p:nvSpPr>
            <p:cNvPr id="18" name="Text"/>
            <p:cNvSpPr txBox="1"/>
            <p:nvPr/>
          </p:nvSpPr>
          <p:spPr>
            <a:xfrm>
              <a:off x="4558665" y="1295400"/>
              <a:ext cx="3055620" cy="13792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200" b="1" i="0">
                  <a:solidFill>
                    <a:srgbClr val="0A2A8F"/>
                  </a:solidFill>
                  <a:latin typeface="Inter"/>
                  <a:ea typeface="Noto Sans SC"/>
                </a:rPr>
                <a:t>1,200+</a:t>
              </a:r>
            </a:p>
          </p:txBody>
        </p:sp>
        <p:sp>
          <p:nvSpPr>
            <p:cNvPr id="19" name="Text"/>
            <p:cNvSpPr txBox="1"/>
            <p:nvPr/>
          </p:nvSpPr>
          <p:spPr>
            <a:xfrm>
              <a:off x="5737384" y="2419350"/>
              <a:ext cx="698183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0">
                  <a:solidFill>
                    <a:srgbClr val="6B7280"/>
                  </a:solidFill>
                  <a:latin typeface="Inter"/>
                  <a:ea typeface="Noto Sans SC"/>
                </a:rPr>
                <a:t>SHIPMENTS</a:t>
              </a:r>
            </a:p>
          </p:txBody>
        </p:sp>
        <p:sp>
          <p:nvSpPr>
            <p:cNvPr id="20" name="Line"/>
            <p:cNvSpPr/>
            <p:nvPr/>
          </p:nvSpPr>
          <p:spPr>
            <a:xfrm>
              <a:off x="5131594" y="2731294"/>
              <a:ext cx="1909763" cy="33338"/>
            </a:xfrm>
            <a:custGeom>
              <a:avLst/>
              <a:gdLst/>
              <a:ahLst/>
              <a:cxnLst/>
              <a:rect l="0" t="0" r="100000" b="100000"/>
              <a:pathLst>
                <a:path w="1909763" h="33338">
                  <a:moveTo>
                    <a:pt x="11906" y="11906"/>
                  </a:moveTo>
                  <a:lnTo>
                    <a:pt x="1897856" y="11906"/>
                  </a:lnTo>
                </a:path>
              </a:pathLst>
            </a:custGeom>
            <a:ln w="14288">
              <a:solidFill>
                <a:srgbClr val="E5E7EB"/>
              </a:solidFill>
            </a:ln>
          </p:spPr>
        </p:sp>
        <p:sp>
          <p:nvSpPr>
            <p:cNvPr id="21" name="Text"/>
            <p:cNvSpPr txBox="1"/>
            <p:nvPr/>
          </p:nvSpPr>
          <p:spPr>
            <a:xfrm>
              <a:off x="5396865" y="2838450"/>
              <a:ext cx="137922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1F2937"/>
                  </a:solidFill>
                  <a:latin typeface="Inter"/>
                  <a:ea typeface="Noto Sans SC"/>
                </a:rPr>
                <a:t>Live on platform</a:t>
              </a:r>
            </a:p>
          </p:txBody>
        </p:sp>
        <p:sp>
          <p:nvSpPr>
            <p:cNvPr id="22" name="Text"/>
            <p:cNvSpPr txBox="1"/>
            <p:nvPr/>
          </p:nvSpPr>
          <p:spPr>
            <a:xfrm>
              <a:off x="5182076" y="3038475"/>
              <a:ext cx="1808798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0" i="0">
                  <a:solidFill>
                    <a:srgbClr val="6B7280"/>
                  </a:solidFill>
                  <a:latin typeface="Inter"/>
                  <a:ea typeface="Noto Sans SC"/>
                </a:rPr>
                <a:t>routed through FreightMind</a:t>
              </a:r>
            </a:p>
          </p:txBody>
        </p:sp>
      </p:grpSp>
      <p:grpSp>
        <p:nvGrpSpPr>
          <p:cNvPr id="31" name="Group"/>
          <p:cNvGrpSpPr/>
          <p:nvPr/>
        </p:nvGrpSpPr>
        <p:grpSpPr>
          <a:xfrm>
            <a:off x="8020050" y="1295400"/>
            <a:ext cx="3400425" cy="2094548"/>
            <a:chOff x="8020050" y="1295400"/>
            <a:chExt cx="3400425" cy="2094548"/>
          </a:xfrm>
        </p:grpSpPr>
        <p:sp>
          <p:nvSpPr>
            <p:cNvPr id="24" name="Rect"/>
            <p:cNvSpPr/>
            <p:nvPr/>
          </p:nvSpPr>
          <p:spPr>
            <a:xfrm>
              <a:off x="8020050" y="1333500"/>
              <a:ext cx="3400425" cy="1905000"/>
            </a:xfrm>
            <a:prstGeom prst="roundRect">
              <a:avLst>
                <a:gd name="adj" fmla="val 5000"/>
              </a:avLst>
            </a:prstGeom>
            <a:solidFill>
              <a:srgbClr val="FFFFFF"/>
            </a:solidFill>
            <a:ln w="14288">
              <a:solidFill>
                <a:srgbClr val="E5E7EB"/>
              </a:solidFill>
            </a:ln>
          </p:spPr>
        </p:sp>
        <p:sp>
          <p:nvSpPr>
            <p:cNvPr id="25" name="Rect"/>
            <p:cNvSpPr/>
            <p:nvPr/>
          </p:nvSpPr>
          <p:spPr>
            <a:xfrm>
              <a:off x="8020050" y="1333500"/>
              <a:ext cx="3400425" cy="57150"/>
            </a:xfrm>
            <a:prstGeom prst="roundRect">
              <a:avLst>
                <a:gd name="adj" fmla="val 50000"/>
              </a:avLst>
            </a:prstGeom>
            <a:solidFill>
              <a:srgbClr val="1E5EFF"/>
            </a:solidFill>
          </p:spPr>
        </p:sp>
        <p:sp>
          <p:nvSpPr>
            <p:cNvPr id="26" name="Text"/>
            <p:cNvSpPr txBox="1"/>
            <p:nvPr/>
          </p:nvSpPr>
          <p:spPr>
            <a:xfrm>
              <a:off x="8942070" y="1295400"/>
              <a:ext cx="1546860" cy="13792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200" b="1" i="0">
                  <a:solidFill>
                    <a:srgbClr val="0A2A8F"/>
                  </a:solidFill>
                  <a:latin typeface="Inter"/>
                  <a:ea typeface="Noto Sans SC"/>
                </a:rPr>
                <a:t>22%</a:t>
              </a:r>
            </a:p>
          </p:txBody>
        </p:sp>
        <p:sp>
          <p:nvSpPr>
            <p:cNvPr id="27" name="Text"/>
            <p:cNvSpPr txBox="1"/>
            <p:nvPr/>
          </p:nvSpPr>
          <p:spPr>
            <a:xfrm>
              <a:off x="9256395" y="2419350"/>
              <a:ext cx="91821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0">
                  <a:solidFill>
                    <a:srgbClr val="6B7280"/>
                  </a:solidFill>
                  <a:latin typeface="Inter"/>
                  <a:ea typeface="Noto Sans SC"/>
                </a:rPr>
                <a:t>AVG. SAVINGS</a:t>
              </a:r>
            </a:p>
          </p:txBody>
        </p:sp>
        <p:sp>
          <p:nvSpPr>
            <p:cNvPr id="28" name="Line"/>
            <p:cNvSpPr/>
            <p:nvPr/>
          </p:nvSpPr>
          <p:spPr>
            <a:xfrm>
              <a:off x="8760619" y="2731294"/>
              <a:ext cx="1909763" cy="33338"/>
            </a:xfrm>
            <a:custGeom>
              <a:avLst/>
              <a:gdLst/>
              <a:ahLst/>
              <a:cxnLst/>
              <a:rect l="0" t="0" r="100000" b="100000"/>
              <a:pathLst>
                <a:path w="1909763" h="33338">
                  <a:moveTo>
                    <a:pt x="11906" y="11906"/>
                  </a:moveTo>
                  <a:lnTo>
                    <a:pt x="1897856" y="11906"/>
                  </a:lnTo>
                </a:path>
              </a:pathLst>
            </a:custGeom>
            <a:ln w="14288">
              <a:solidFill>
                <a:srgbClr val="E5E7EB"/>
              </a:solidFill>
            </a:ln>
          </p:spPr>
        </p:sp>
        <p:sp>
          <p:nvSpPr>
            <p:cNvPr id="29" name="Text"/>
            <p:cNvSpPr txBox="1"/>
            <p:nvPr/>
          </p:nvSpPr>
          <p:spPr>
            <a:xfrm>
              <a:off x="8816340" y="2838450"/>
              <a:ext cx="179832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1F2937"/>
                  </a:solidFill>
                  <a:latin typeface="Inter"/>
                  <a:ea typeface="Noto Sans SC"/>
                </a:rPr>
                <a:t>Cost &amp; time reduction</a:t>
              </a:r>
            </a:p>
          </p:txBody>
        </p:sp>
        <p:sp>
          <p:nvSpPr>
            <p:cNvPr id="30" name="Text"/>
            <p:cNvSpPr txBox="1"/>
            <p:nvPr/>
          </p:nvSpPr>
          <p:spPr>
            <a:xfrm>
              <a:off x="8879205" y="3038475"/>
              <a:ext cx="167259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0" i="0">
                  <a:solidFill>
                    <a:srgbClr val="6B7280"/>
                  </a:solidFill>
                  <a:latin typeface="Inter"/>
                  <a:ea typeface="Noto Sans SC"/>
                </a:rPr>
                <a:t>vs. baseline carrier mix</a:t>
              </a:r>
            </a:p>
          </p:txBody>
        </p:sp>
      </p:grpSp>
      <p:sp>
        <p:nvSpPr>
          <p:cNvPr id="32" name="Text"/>
          <p:cNvSpPr txBox="1"/>
          <p:nvPr/>
        </p:nvSpPr>
        <p:spPr>
          <a:xfrm>
            <a:off x="762000" y="3505200"/>
            <a:ext cx="2471547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A2A8F"/>
                </a:solidFill>
                <a:latin typeface="Inter"/>
                <a:ea typeface="Noto Sans SC"/>
              </a:rPr>
              <a:t>Active Sales Pipeline</a:t>
            </a:r>
          </a:p>
        </p:txBody>
      </p:sp>
      <p:sp>
        <p:nvSpPr>
          <p:cNvPr id="33" name="Rect"/>
          <p:cNvSpPr/>
          <p:nvPr/>
        </p:nvSpPr>
        <p:spPr>
          <a:xfrm>
            <a:off x="762000" y="3752850"/>
            <a:ext cx="457200" cy="28575"/>
          </a:xfrm>
          <a:prstGeom prst="rect">
            <a:avLst/>
          </a:prstGeom>
          <a:solidFill>
            <a:srgbClr val="1E5EFF"/>
          </a:solidFill>
        </p:spPr>
      </p:sp>
      <p:grpSp>
        <p:nvGrpSpPr>
          <p:cNvPr id="37" name="Group"/>
          <p:cNvGrpSpPr/>
          <p:nvPr/>
        </p:nvGrpSpPr>
        <p:grpSpPr>
          <a:xfrm>
            <a:off x="1714500" y="4000500"/>
            <a:ext cx="8763000" cy="500063"/>
            <a:chOff x="1714500" y="4000500"/>
            <a:chExt cx="8763000" cy="500063"/>
          </a:xfrm>
        </p:grpSpPr>
        <p:sp>
          <p:nvSpPr>
            <p:cNvPr id="34" name="Path"/>
            <p:cNvSpPr/>
            <p:nvPr/>
          </p:nvSpPr>
          <p:spPr>
            <a:xfrm>
              <a:off x="1714500" y="4000500"/>
              <a:ext cx="8763000" cy="419100"/>
            </a:xfrm>
            <a:custGeom>
              <a:avLst/>
              <a:gdLst/>
              <a:ahLst/>
              <a:cxnLst/>
              <a:rect l="0" t="0" r="100000" b="100000"/>
              <a:pathLst>
                <a:path w="8763000" h="419100">
                  <a:moveTo>
                    <a:pt x="0" y="0"/>
                  </a:moveTo>
                  <a:lnTo>
                    <a:pt x="8763000" y="0"/>
                  </a:lnTo>
                  <a:lnTo>
                    <a:pt x="8096250" y="419100"/>
                  </a:lnTo>
                  <a:lnTo>
                    <a:pt x="666750" y="419100"/>
                  </a:lnTo>
                  <a:close/>
                </a:path>
              </a:pathLst>
            </a:custGeom>
            <a:solidFill>
              <a:srgbClr val="1E5EFF"/>
            </a:solidFill>
          </p:spPr>
        </p:sp>
        <p:sp>
          <p:nvSpPr>
            <p:cNvPr id="35" name="Text"/>
            <p:cNvSpPr txBox="1"/>
            <p:nvPr/>
          </p:nvSpPr>
          <p:spPr>
            <a:xfrm>
              <a:off x="2057400" y="4124325"/>
              <a:ext cx="188690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Prospected Accounts</a:t>
              </a:r>
            </a:p>
          </p:txBody>
        </p:sp>
        <p:sp>
          <p:nvSpPr>
            <p:cNvPr id="36" name="Text"/>
            <p:cNvSpPr txBox="1"/>
            <p:nvPr/>
          </p:nvSpPr>
          <p:spPr>
            <a:xfrm>
              <a:off x="9753600" y="4124325"/>
              <a:ext cx="3810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120</a:t>
              </a:r>
            </a:p>
          </p:txBody>
        </p:sp>
      </p:grpSp>
      <p:grpSp>
        <p:nvGrpSpPr>
          <p:cNvPr id="41" name="Group"/>
          <p:cNvGrpSpPr/>
          <p:nvPr/>
        </p:nvGrpSpPr>
        <p:grpSpPr>
          <a:xfrm>
            <a:off x="2381250" y="4495800"/>
            <a:ext cx="7429500" cy="500063"/>
            <a:chOff x="2381250" y="4495800"/>
            <a:chExt cx="7429500" cy="500063"/>
          </a:xfrm>
        </p:grpSpPr>
        <p:sp>
          <p:nvSpPr>
            <p:cNvPr id="38" name="Path"/>
            <p:cNvSpPr/>
            <p:nvPr/>
          </p:nvSpPr>
          <p:spPr>
            <a:xfrm>
              <a:off x="2381250" y="4495800"/>
              <a:ext cx="7429500" cy="419100"/>
            </a:xfrm>
            <a:custGeom>
              <a:avLst/>
              <a:gdLst/>
              <a:ahLst/>
              <a:cxnLst/>
              <a:rect l="0" t="0" r="100000" b="100000"/>
              <a:pathLst>
                <a:path w="7429500" h="419100">
                  <a:moveTo>
                    <a:pt x="0" y="0"/>
                  </a:moveTo>
                  <a:lnTo>
                    <a:pt x="7429500" y="0"/>
                  </a:lnTo>
                  <a:lnTo>
                    <a:pt x="6667500" y="419100"/>
                  </a:lnTo>
                  <a:lnTo>
                    <a:pt x="762000" y="419100"/>
                  </a:lnTo>
                  <a:close/>
                </a:path>
              </a:pathLst>
            </a:custGeom>
            <a:solidFill>
              <a:srgbClr val="3B7BFF"/>
            </a:solidFill>
          </p:spPr>
        </p:sp>
        <p:sp>
          <p:nvSpPr>
            <p:cNvPr id="39" name="Text"/>
            <p:cNvSpPr txBox="1"/>
            <p:nvPr/>
          </p:nvSpPr>
          <p:spPr>
            <a:xfrm>
              <a:off x="2819400" y="4619625"/>
              <a:ext cx="216979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Mid-market &amp; 3PL Leads</a:t>
              </a:r>
            </a:p>
          </p:txBody>
        </p:sp>
        <p:sp>
          <p:nvSpPr>
            <p:cNvPr id="40" name="Text"/>
            <p:cNvSpPr txBox="1"/>
            <p:nvPr/>
          </p:nvSpPr>
          <p:spPr>
            <a:xfrm>
              <a:off x="8991600" y="4619625"/>
              <a:ext cx="3810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48</a:t>
              </a:r>
            </a:p>
          </p:txBody>
        </p:sp>
      </p:grpSp>
      <p:grpSp>
        <p:nvGrpSpPr>
          <p:cNvPr id="45" name="Group"/>
          <p:cNvGrpSpPr/>
          <p:nvPr/>
        </p:nvGrpSpPr>
        <p:grpSpPr>
          <a:xfrm>
            <a:off x="3143250" y="4991100"/>
            <a:ext cx="5905500" cy="500063"/>
            <a:chOff x="3143250" y="4991100"/>
            <a:chExt cx="5905500" cy="500063"/>
          </a:xfrm>
        </p:grpSpPr>
        <p:sp>
          <p:nvSpPr>
            <p:cNvPr id="42" name="Path"/>
            <p:cNvSpPr/>
            <p:nvPr/>
          </p:nvSpPr>
          <p:spPr>
            <a:xfrm>
              <a:off x="3143250" y="4991100"/>
              <a:ext cx="5905500" cy="419100"/>
            </a:xfrm>
            <a:custGeom>
              <a:avLst/>
              <a:gdLst/>
              <a:ahLst/>
              <a:cxnLst/>
              <a:rect l="0" t="0" r="100000" b="100000"/>
              <a:pathLst>
                <a:path w="5905500" h="419100">
                  <a:moveTo>
                    <a:pt x="0" y="0"/>
                  </a:moveTo>
                  <a:lnTo>
                    <a:pt x="5905500" y="0"/>
                  </a:lnTo>
                  <a:lnTo>
                    <a:pt x="5048250" y="419100"/>
                  </a:lnTo>
                  <a:lnTo>
                    <a:pt x="857250" y="419100"/>
                  </a:lnTo>
                  <a:close/>
                </a:path>
              </a:pathLst>
            </a:custGeom>
            <a:solidFill>
              <a:srgbClr val="5B91FF"/>
            </a:solidFill>
          </p:spPr>
        </p:sp>
        <p:sp>
          <p:nvSpPr>
            <p:cNvPr id="43" name="Text"/>
            <p:cNvSpPr txBox="1"/>
            <p:nvPr/>
          </p:nvSpPr>
          <p:spPr>
            <a:xfrm>
              <a:off x="3581400" y="5114925"/>
              <a:ext cx="19812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Active Conversations</a:t>
              </a:r>
            </a:p>
          </p:txBody>
        </p:sp>
        <p:sp>
          <p:nvSpPr>
            <p:cNvPr id="44" name="Text"/>
            <p:cNvSpPr txBox="1"/>
            <p:nvPr/>
          </p:nvSpPr>
          <p:spPr>
            <a:xfrm>
              <a:off x="8134350" y="5114925"/>
              <a:ext cx="3810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125" b="1" i="0">
                  <a:solidFill>
                    <a:srgbClr val="FFFFFF"/>
                  </a:solidFill>
                  <a:latin typeface="Inter"/>
                  <a:ea typeface="Noto Sans SC"/>
                </a:rPr>
                <a:t>22</a:t>
              </a:r>
            </a:p>
          </p:txBody>
        </p:sp>
      </p:grpSp>
      <p:grpSp>
        <p:nvGrpSpPr>
          <p:cNvPr id="49" name="Group"/>
          <p:cNvGrpSpPr/>
          <p:nvPr/>
        </p:nvGrpSpPr>
        <p:grpSpPr>
          <a:xfrm>
            <a:off x="4000500" y="5486400"/>
            <a:ext cx="4191000" cy="500063"/>
            <a:chOff x="4000500" y="5486400"/>
            <a:chExt cx="4191000" cy="500063"/>
          </a:xfrm>
        </p:grpSpPr>
        <p:sp>
          <p:nvSpPr>
            <p:cNvPr id="46" name="Path"/>
            <p:cNvSpPr/>
            <p:nvPr/>
          </p:nvSpPr>
          <p:spPr>
            <a:xfrm>
              <a:off x="4000500" y="5486400"/>
              <a:ext cx="4191000" cy="419100"/>
            </a:xfrm>
            <a:custGeom>
              <a:avLst/>
              <a:gdLst/>
              <a:ahLst/>
              <a:cxnLst/>
              <a:rect l="0" t="0" r="100000" b="100000"/>
              <a:pathLst>
                <a:path w="4191000" h="419100">
                  <a:moveTo>
                    <a:pt x="0" y="0"/>
                  </a:moveTo>
                  <a:lnTo>
                    <a:pt x="4191000" y="0"/>
                  </a:lnTo>
                  <a:lnTo>
                    <a:pt x="3048000" y="419100"/>
                  </a:lnTo>
                  <a:lnTo>
                    <a:pt x="1143000" y="419100"/>
                  </a:lnTo>
                  <a:close/>
                </a:path>
              </a:pathLst>
            </a:custGeom>
            <a:solidFill>
              <a:srgbClr val="F5B301"/>
            </a:solidFill>
          </p:spPr>
        </p:sp>
        <p:sp>
          <p:nvSpPr>
            <p:cNvPr id="47" name="Text"/>
            <p:cNvSpPr txBox="1"/>
            <p:nvPr/>
          </p:nvSpPr>
          <p:spPr>
            <a:xfrm>
              <a:off x="4438650" y="5610225"/>
              <a:ext cx="188690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1" i="0">
                  <a:solidFill>
                    <a:srgbClr val="0A2A8F"/>
                  </a:solidFill>
                  <a:latin typeface="Inter"/>
                  <a:ea typeface="Noto Sans SC"/>
                </a:rPr>
                <a:t>POCs in Negotiation</a:t>
              </a:r>
            </a:p>
          </p:txBody>
        </p:sp>
        <p:sp>
          <p:nvSpPr>
            <p:cNvPr id="48" name="Text"/>
            <p:cNvSpPr txBox="1"/>
            <p:nvPr/>
          </p:nvSpPr>
          <p:spPr>
            <a:xfrm>
              <a:off x="6991350" y="5610225"/>
              <a:ext cx="3810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125" b="1" i="0">
                  <a:solidFill>
                    <a:srgbClr val="0A2A8F"/>
                  </a:solidFill>
                  <a:latin typeface="Inter"/>
                  <a:ea typeface="Noto Sans SC"/>
                </a:rPr>
                <a:t>7</a:t>
              </a:r>
            </a:p>
          </p:txBody>
        </p:sp>
      </p:grpSp>
      <p:sp>
        <p:nvSpPr>
          <p:cNvPr id="50" name="Text"/>
          <p:cNvSpPr txBox="1"/>
          <p:nvPr/>
        </p:nvSpPr>
        <p:spPr>
          <a:xfrm>
            <a:off x="3012281" y="6219825"/>
            <a:ext cx="616743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0" i="0">
                <a:solidFill>
                  <a:srgbClr val="6B7280"/>
                </a:solidFill>
                <a:latin typeface="Inter"/>
                <a:ea typeface="Noto Sans SC"/>
              </a:rPr>
              <a:t>Pipeline weighted toward 3PLs and mid-market shippers in pilot regions · Updated quarterly</a:t>
            </a:r>
          </a:p>
        </p:txBody>
      </p:sp>
      <p:sp>
        <p:nvSpPr>
          <p:cNvPr id="51" name="Rect"/>
          <p:cNvSpPr/>
          <p:nvPr/>
        </p:nvSpPr>
        <p:spPr>
          <a:xfrm>
            <a:off x="0" y="6762750"/>
            <a:ext cx="12192000" cy="95250"/>
          </a:xfrm>
          <a:prstGeom prst="rect">
            <a:avLst/>
          </a:prstGeom>
          <a:solidFill>
            <a:srgbClr val="0A2A8F"/>
          </a:solid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381000" y="381000"/>
            <a:ext cx="57150" cy="533400"/>
          </a:xfrm>
          <a:prstGeom prst="rect">
            <a:avLst/>
          </a:prstGeom>
          <a:solidFill>
            <a:srgbClr val="F5B301"/>
          </a:solidFill>
        </p:spPr>
      </p:sp>
      <p:sp>
        <p:nvSpPr>
          <p:cNvPr id="4" name="Text"/>
          <p:cNvSpPr txBox="1"/>
          <p:nvPr/>
        </p:nvSpPr>
        <p:spPr>
          <a:xfrm>
            <a:off x="609600" y="304800"/>
            <a:ext cx="10958322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A2A8F"/>
                </a:solidFill>
                <a:latin typeface="Inter"/>
                <a:ea typeface="Noto Sans SC"/>
              </a:rPr>
              <a:t>Business Model: Aligned With Our Customers’ Wins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609600" y="762000"/>
            <a:ext cx="592912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6B7280"/>
                </a:solidFill>
                <a:latin typeface="Inter"/>
                <a:ea typeface="Noto Sans SC"/>
              </a:rPr>
              <a:t>Three revenue streams that scale with the value we deliver</a:t>
            </a:r>
          </a:p>
        </p:txBody>
      </p:sp>
      <p:sp>
        <p:nvSpPr>
          <p:cNvPr id="6" name="Rect"/>
          <p:cNvSpPr/>
          <p:nvPr/>
        </p:nvSpPr>
        <p:spPr>
          <a:xfrm>
            <a:off x="228600" y="1219200"/>
            <a:ext cx="3781425" cy="3733800"/>
          </a:xfrm>
          <a:prstGeom prst="roundRect">
            <a:avLst>
              <a:gd name="adj" fmla="val 2551"/>
            </a:avLst>
          </a:prstGeom>
          <a:solidFill>
            <a:srgbClr val="FFFFFF"/>
          </a:solidFill>
          <a:ln w="19050">
            <a:solidFill>
              <a:srgbClr val="EEF3FF"/>
            </a:solidFill>
          </a:ln>
        </p:spPr>
      </p:sp>
      <p:sp>
        <p:nvSpPr>
          <p:cNvPr id="7" name="Path"/>
          <p:cNvSpPr/>
          <p:nvPr/>
        </p:nvSpPr>
        <p:spPr>
          <a:xfrm>
            <a:off x="228600" y="1219200"/>
            <a:ext cx="3781425" cy="838200"/>
          </a:xfrm>
          <a:custGeom>
            <a:avLst/>
            <a:gdLst/>
            <a:ahLst/>
            <a:cxnLst/>
            <a:rect l="0" t="0" r="100000" b="100000"/>
            <a:pathLst>
              <a:path w="3781425" h="838200">
                <a:moveTo>
                  <a:pt x="0" y="95250"/>
                </a:moveTo>
                <a:cubicBezTo>
                  <a:pt x="0" y="42997"/>
                  <a:pt x="42997" y="0"/>
                  <a:pt x="95250" y="0"/>
                </a:cubicBezTo>
                <a:lnTo>
                  <a:pt x="3686175" y="0"/>
                </a:lnTo>
                <a:cubicBezTo>
                  <a:pt x="3738428" y="0"/>
                  <a:pt x="3781425" y="42997"/>
                  <a:pt x="3781425" y="95250"/>
                </a:cubicBezTo>
                <a:lnTo>
                  <a:pt x="3781425" y="838200"/>
                </a:lnTo>
                <a:lnTo>
                  <a:pt x="0" y="838200"/>
                </a:lnTo>
                <a:close/>
              </a:path>
            </a:pathLst>
          </a:custGeom>
          <a:gradFill>
            <a:gsLst>
              <a:gs pos="0">
                <a:srgbClr val="1E5EFF"/>
              </a:gs>
              <a:gs pos="100000">
                <a:srgbClr val="0A2A8F"/>
              </a:gs>
            </a:gsLst>
            <a:lin ang="5400000" scaled="1"/>
          </a:gradFill>
        </p:spPr>
      </p:sp>
      <p:sp>
        <p:nvSpPr>
          <p:cNvPr id="8" name="Rect"/>
          <p:cNvSpPr/>
          <p:nvPr/>
        </p:nvSpPr>
        <p:spPr>
          <a:xfrm>
            <a:off x="1714500" y="1409700"/>
            <a:ext cx="800100" cy="2095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9" name="Text"/>
          <p:cNvSpPr txBox="1"/>
          <p:nvPr/>
        </p:nvSpPr>
        <p:spPr>
          <a:xfrm>
            <a:off x="1836182" y="1447800"/>
            <a:ext cx="55673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0A2A8F"/>
                </a:solidFill>
                <a:latin typeface="Inter"/>
                <a:ea typeface="Noto Sans SC"/>
              </a:rPr>
              <a:t>RECURRING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1403985" y="1657350"/>
            <a:ext cx="142113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Subscription</a:t>
            </a:r>
          </a:p>
        </p:txBody>
      </p:sp>
      <p:sp>
        <p:nvSpPr>
          <p:cNvPr id="11" name="Rect"/>
          <p:cNvSpPr/>
          <p:nvPr/>
        </p:nvSpPr>
        <p:spPr>
          <a:xfrm>
            <a:off x="228600" y="2057400"/>
            <a:ext cx="3781425" cy="28575"/>
          </a:xfrm>
          <a:prstGeom prst="rect">
            <a:avLst/>
          </a:prstGeom>
          <a:solidFill>
            <a:srgbClr val="EEF3FF"/>
          </a:solidFill>
        </p:spPr>
      </p:sp>
      <p:sp>
        <p:nvSpPr>
          <p:cNvPr id="12" name="Text"/>
          <p:cNvSpPr txBox="1"/>
          <p:nvPr/>
        </p:nvSpPr>
        <p:spPr>
          <a:xfrm>
            <a:off x="1618774" y="2438400"/>
            <a:ext cx="99155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CORE PLATFORM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1634490" y="2609850"/>
            <a:ext cx="960120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300" b="1" i="0">
                <a:solidFill>
                  <a:srgbClr val="0A2A8F"/>
                </a:solidFill>
                <a:latin typeface="Inter"/>
                <a:ea typeface="Noto Sans SC"/>
              </a:rPr>
              <a:t>5–8%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1435418" y="3124200"/>
            <a:ext cx="135826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of logistics spend</a:t>
            </a:r>
          </a:p>
        </p:txBody>
      </p:sp>
      <p:sp>
        <p:nvSpPr>
          <p:cNvPr id="15" name="Line"/>
          <p:cNvSpPr/>
          <p:nvPr/>
        </p:nvSpPr>
        <p:spPr>
          <a:xfrm>
            <a:off x="559594" y="3512344"/>
            <a:ext cx="3119438" cy="33338"/>
          </a:xfrm>
          <a:custGeom>
            <a:avLst/>
            <a:gdLst/>
            <a:ahLst/>
            <a:cxnLst/>
            <a:rect l="0" t="0" r="100000" b="100000"/>
            <a:pathLst>
              <a:path w="3119438" h="33338">
                <a:moveTo>
                  <a:pt x="11906" y="11906"/>
                </a:moveTo>
                <a:lnTo>
                  <a:pt x="3107531" y="11906"/>
                </a:lnTo>
              </a:path>
            </a:pathLst>
          </a:custGeom>
          <a:ln w="14288">
            <a:solidFill>
              <a:srgbClr val="EEF3FF"/>
            </a:solidFill>
          </a:ln>
        </p:spPr>
      </p:sp>
      <p:sp>
        <p:nvSpPr>
          <p:cNvPr id="16" name="Circle"/>
          <p:cNvSpPr/>
          <p:nvPr/>
        </p:nvSpPr>
        <p:spPr>
          <a:xfrm>
            <a:off x="619125" y="37433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17" name="Text"/>
          <p:cNvSpPr txBox="1"/>
          <p:nvPr/>
        </p:nvSpPr>
        <p:spPr>
          <a:xfrm>
            <a:off x="762000" y="3667125"/>
            <a:ext cx="226409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Core AI platform access</a:t>
            </a:r>
          </a:p>
        </p:txBody>
      </p:sp>
      <p:sp>
        <p:nvSpPr>
          <p:cNvPr id="18" name="Circle"/>
          <p:cNvSpPr/>
          <p:nvPr/>
        </p:nvSpPr>
        <p:spPr>
          <a:xfrm>
            <a:off x="619125" y="40290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19" name="Text"/>
          <p:cNvSpPr txBox="1"/>
          <p:nvPr/>
        </p:nvSpPr>
        <p:spPr>
          <a:xfrm>
            <a:off x="762000" y="3952875"/>
            <a:ext cx="264128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Standard routing &amp; insights</a:t>
            </a:r>
          </a:p>
        </p:txBody>
      </p:sp>
      <p:sp>
        <p:nvSpPr>
          <p:cNvPr id="20" name="Circle"/>
          <p:cNvSpPr/>
          <p:nvPr/>
        </p:nvSpPr>
        <p:spPr>
          <a:xfrm>
            <a:off x="619125" y="43148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1" name="Text"/>
          <p:cNvSpPr txBox="1"/>
          <p:nvPr/>
        </p:nvSpPr>
        <p:spPr>
          <a:xfrm>
            <a:off x="762000" y="4238625"/>
            <a:ext cx="216979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Multi-tenant dashboard</a:t>
            </a:r>
          </a:p>
        </p:txBody>
      </p:sp>
      <p:sp>
        <p:nvSpPr>
          <p:cNvPr id="22" name="Circle"/>
          <p:cNvSpPr/>
          <p:nvPr/>
        </p:nvSpPr>
        <p:spPr>
          <a:xfrm>
            <a:off x="619125" y="46005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23" name="Text"/>
          <p:cNvSpPr txBox="1"/>
          <p:nvPr/>
        </p:nvSpPr>
        <p:spPr>
          <a:xfrm>
            <a:off x="762000" y="4524375"/>
            <a:ext cx="198120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Predictable MRR base</a:t>
            </a:r>
          </a:p>
        </p:txBody>
      </p:sp>
      <p:sp>
        <p:nvSpPr>
          <p:cNvPr id="24" name="Rect"/>
          <p:cNvSpPr/>
          <p:nvPr/>
        </p:nvSpPr>
        <p:spPr>
          <a:xfrm>
            <a:off x="4203668" y="1219200"/>
            <a:ext cx="3784663" cy="3733800"/>
          </a:xfrm>
          <a:prstGeom prst="roundRect">
            <a:avLst>
              <a:gd name="adj" fmla="val 2551"/>
            </a:avLst>
          </a:prstGeom>
          <a:solidFill>
            <a:srgbClr val="EEF3FF"/>
          </a:solidFill>
          <a:ln w="19050">
            <a:solidFill>
              <a:srgbClr val="1E5EFF"/>
            </a:solidFill>
          </a:ln>
        </p:spPr>
      </p:sp>
      <p:sp>
        <p:nvSpPr>
          <p:cNvPr id="25" name="Path"/>
          <p:cNvSpPr/>
          <p:nvPr/>
        </p:nvSpPr>
        <p:spPr>
          <a:xfrm>
            <a:off x="4203668" y="1219200"/>
            <a:ext cx="3784663" cy="838200"/>
          </a:xfrm>
          <a:custGeom>
            <a:avLst/>
            <a:gdLst/>
            <a:ahLst/>
            <a:cxnLst/>
            <a:rect l="0" t="0" r="100000" b="100000"/>
            <a:pathLst>
              <a:path w="3784663" h="838200">
                <a:moveTo>
                  <a:pt x="0" y="95250"/>
                </a:moveTo>
                <a:cubicBezTo>
                  <a:pt x="0" y="42997"/>
                  <a:pt x="42997" y="0"/>
                  <a:pt x="95250" y="0"/>
                </a:cubicBezTo>
                <a:lnTo>
                  <a:pt x="3689413" y="0"/>
                </a:lnTo>
                <a:cubicBezTo>
                  <a:pt x="3741666" y="0"/>
                  <a:pt x="3784663" y="42997"/>
                  <a:pt x="3784663" y="95250"/>
                </a:cubicBezTo>
                <a:lnTo>
                  <a:pt x="3784663" y="838200"/>
                </a:lnTo>
                <a:lnTo>
                  <a:pt x="0" y="838200"/>
                </a:lnTo>
                <a:close/>
              </a:path>
            </a:pathLst>
          </a:custGeom>
          <a:gradFill>
            <a:gsLst>
              <a:gs pos="0">
                <a:srgbClr val="1E5EFF"/>
              </a:gs>
              <a:gs pos="100000">
                <a:srgbClr val="0A2A8F"/>
              </a:gs>
            </a:gsLst>
            <a:lin ang="5400000" scaled="1"/>
          </a:gradFill>
        </p:spPr>
      </p:sp>
      <p:sp>
        <p:nvSpPr>
          <p:cNvPr id="26" name="Rect"/>
          <p:cNvSpPr/>
          <p:nvPr/>
        </p:nvSpPr>
        <p:spPr>
          <a:xfrm>
            <a:off x="5667375" y="1409700"/>
            <a:ext cx="857250" cy="2095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27" name="Text"/>
          <p:cNvSpPr txBox="1"/>
          <p:nvPr/>
        </p:nvSpPr>
        <p:spPr>
          <a:xfrm>
            <a:off x="5875258" y="1447800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0A2A8F"/>
                </a:solidFill>
                <a:latin typeface="Inter"/>
                <a:ea typeface="Noto Sans SC"/>
              </a:rPr>
              <a:t>ALIGNED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5788819" y="1657350"/>
            <a:ext cx="614363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Usage</a:t>
            </a:r>
          </a:p>
        </p:txBody>
      </p:sp>
      <p:sp>
        <p:nvSpPr>
          <p:cNvPr id="29" name="Rect"/>
          <p:cNvSpPr/>
          <p:nvPr/>
        </p:nvSpPr>
        <p:spPr>
          <a:xfrm>
            <a:off x="4203668" y="2057400"/>
            <a:ext cx="3784663" cy="28575"/>
          </a:xfrm>
          <a:prstGeom prst="rect">
            <a:avLst/>
          </a:prstGeom>
          <a:solidFill>
            <a:srgbClr val="F5B301"/>
          </a:solidFill>
        </p:spPr>
      </p:sp>
      <p:sp>
        <p:nvSpPr>
          <p:cNvPr id="30" name="Text"/>
          <p:cNvSpPr txBox="1"/>
          <p:nvPr/>
        </p:nvSpPr>
        <p:spPr>
          <a:xfrm>
            <a:off x="5270183" y="2438400"/>
            <a:ext cx="165163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PER OPTIMIZED SHIPMENT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5615940" y="2609850"/>
            <a:ext cx="960120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300" b="1" i="0">
                <a:solidFill>
                  <a:srgbClr val="1E5EFF"/>
                </a:solidFill>
                <a:latin typeface="Inter"/>
                <a:ea typeface="Noto Sans SC"/>
              </a:rPr>
              <a:t>$3–5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5453539" y="3124200"/>
            <a:ext cx="128492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/ shipment routed</a:t>
            </a:r>
          </a:p>
        </p:txBody>
      </p:sp>
      <p:sp>
        <p:nvSpPr>
          <p:cNvPr id="33" name="Line"/>
          <p:cNvSpPr/>
          <p:nvPr/>
        </p:nvSpPr>
        <p:spPr>
          <a:xfrm>
            <a:off x="4531519" y="3512344"/>
            <a:ext cx="3128963" cy="33338"/>
          </a:xfrm>
          <a:custGeom>
            <a:avLst/>
            <a:gdLst/>
            <a:ahLst/>
            <a:cxnLst/>
            <a:rect l="0" t="0" r="100000" b="100000"/>
            <a:pathLst>
              <a:path w="3128963" h="33338">
                <a:moveTo>
                  <a:pt x="11906" y="11906"/>
                </a:moveTo>
                <a:lnTo>
                  <a:pt x="3117056" y="11906"/>
                </a:lnTo>
              </a:path>
            </a:pathLst>
          </a:custGeom>
          <a:ln w="14288">
            <a:solidFill>
              <a:srgbClr val="FFFFFF"/>
            </a:solidFill>
          </a:ln>
        </p:spPr>
      </p:sp>
      <p:sp>
        <p:nvSpPr>
          <p:cNvPr id="34" name="Circle"/>
          <p:cNvSpPr/>
          <p:nvPr/>
        </p:nvSpPr>
        <p:spPr>
          <a:xfrm>
            <a:off x="4591050" y="37433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5" name="Text"/>
          <p:cNvSpPr txBox="1"/>
          <p:nvPr/>
        </p:nvSpPr>
        <p:spPr>
          <a:xfrm>
            <a:off x="4733925" y="3667125"/>
            <a:ext cx="301847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Charged only on optimized loads</a:t>
            </a:r>
          </a:p>
        </p:txBody>
      </p:sp>
      <p:sp>
        <p:nvSpPr>
          <p:cNvPr id="36" name="Circle"/>
          <p:cNvSpPr/>
          <p:nvPr/>
        </p:nvSpPr>
        <p:spPr>
          <a:xfrm>
            <a:off x="4591050" y="40290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7" name="Text"/>
          <p:cNvSpPr txBox="1"/>
          <p:nvPr/>
        </p:nvSpPr>
        <p:spPr>
          <a:xfrm>
            <a:off x="4733925" y="3952875"/>
            <a:ext cx="264128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Scales with customer volume</a:t>
            </a:r>
          </a:p>
        </p:txBody>
      </p:sp>
      <p:sp>
        <p:nvSpPr>
          <p:cNvPr id="38" name="Circle"/>
          <p:cNvSpPr/>
          <p:nvPr/>
        </p:nvSpPr>
        <p:spPr>
          <a:xfrm>
            <a:off x="4591050" y="43148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39" name="Text"/>
          <p:cNvSpPr txBox="1"/>
          <p:nvPr/>
        </p:nvSpPr>
        <p:spPr>
          <a:xfrm>
            <a:off x="4733925" y="4238625"/>
            <a:ext cx="226409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No upside cap on growth</a:t>
            </a:r>
          </a:p>
        </p:txBody>
      </p:sp>
      <p:sp>
        <p:nvSpPr>
          <p:cNvPr id="40" name="Circle"/>
          <p:cNvSpPr/>
          <p:nvPr/>
        </p:nvSpPr>
        <p:spPr>
          <a:xfrm>
            <a:off x="4591050" y="46005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41" name="Text"/>
          <p:cNvSpPr txBox="1"/>
          <p:nvPr/>
        </p:nvSpPr>
        <p:spPr>
          <a:xfrm>
            <a:off x="4733925" y="4524375"/>
            <a:ext cx="273558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Wins compound for both sides</a:t>
            </a:r>
          </a:p>
        </p:txBody>
      </p:sp>
      <p:sp>
        <p:nvSpPr>
          <p:cNvPr id="42" name="Rect"/>
          <p:cNvSpPr/>
          <p:nvPr/>
        </p:nvSpPr>
        <p:spPr>
          <a:xfrm>
            <a:off x="8178832" y="1219200"/>
            <a:ext cx="3784568" cy="3733800"/>
          </a:xfrm>
          <a:prstGeom prst="roundRect">
            <a:avLst>
              <a:gd name="adj" fmla="val 2551"/>
            </a:avLst>
          </a:prstGeom>
          <a:solidFill>
            <a:srgbClr val="FFFFFF"/>
          </a:solidFill>
          <a:ln w="19050">
            <a:solidFill>
              <a:srgbClr val="EEF3FF"/>
            </a:solidFill>
          </a:ln>
        </p:spPr>
      </p:sp>
      <p:sp>
        <p:nvSpPr>
          <p:cNvPr id="43" name="Path"/>
          <p:cNvSpPr/>
          <p:nvPr/>
        </p:nvSpPr>
        <p:spPr>
          <a:xfrm>
            <a:off x="8178832" y="1219200"/>
            <a:ext cx="3784568" cy="838200"/>
          </a:xfrm>
          <a:custGeom>
            <a:avLst/>
            <a:gdLst/>
            <a:ahLst/>
            <a:cxnLst/>
            <a:rect l="0" t="0" r="100000" b="100000"/>
            <a:pathLst>
              <a:path w="3784568" h="838200">
                <a:moveTo>
                  <a:pt x="0" y="95250"/>
                </a:moveTo>
                <a:cubicBezTo>
                  <a:pt x="0" y="42997"/>
                  <a:pt x="42997" y="0"/>
                  <a:pt x="95250" y="0"/>
                </a:cubicBezTo>
                <a:lnTo>
                  <a:pt x="3689318" y="0"/>
                </a:lnTo>
                <a:cubicBezTo>
                  <a:pt x="3741571" y="0"/>
                  <a:pt x="3784568" y="42997"/>
                  <a:pt x="3784568" y="95250"/>
                </a:cubicBezTo>
                <a:lnTo>
                  <a:pt x="3784568" y="838200"/>
                </a:lnTo>
                <a:lnTo>
                  <a:pt x="0" y="838200"/>
                </a:lnTo>
                <a:close/>
              </a:path>
            </a:pathLst>
          </a:custGeom>
          <a:gradFill>
            <a:gsLst>
              <a:gs pos="0">
                <a:srgbClr val="1E5EFF"/>
              </a:gs>
              <a:gs pos="100000">
                <a:srgbClr val="0A2A8F"/>
              </a:gs>
            </a:gsLst>
            <a:lin ang="5400000" scaled="1"/>
          </a:gradFill>
        </p:spPr>
      </p:sp>
      <p:sp>
        <p:nvSpPr>
          <p:cNvPr id="44" name="Rect"/>
          <p:cNvSpPr/>
          <p:nvPr/>
        </p:nvSpPr>
        <p:spPr>
          <a:xfrm>
            <a:off x="9667875" y="1409700"/>
            <a:ext cx="800100" cy="209550"/>
          </a:xfrm>
          <a:prstGeom prst="roundRect">
            <a:avLst>
              <a:gd name="adj" fmla="val 50000"/>
            </a:avLst>
          </a:prstGeom>
          <a:solidFill>
            <a:srgbClr val="F5B301"/>
          </a:solidFill>
        </p:spPr>
      </p:sp>
      <p:sp>
        <p:nvSpPr>
          <p:cNvPr id="45" name="Text"/>
          <p:cNvSpPr txBox="1"/>
          <p:nvPr/>
        </p:nvSpPr>
        <p:spPr>
          <a:xfrm>
            <a:off x="9847183" y="1447800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1" i="0">
                <a:solidFill>
                  <a:srgbClr val="0A2A8F"/>
                </a:solidFill>
                <a:latin typeface="Inter"/>
                <a:ea typeface="Noto Sans SC"/>
              </a:rPr>
              <a:t>PREMIUM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9472613" y="1657350"/>
            <a:ext cx="1190625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Enterprise</a:t>
            </a:r>
          </a:p>
        </p:txBody>
      </p:sp>
      <p:sp>
        <p:nvSpPr>
          <p:cNvPr id="47" name="Rect"/>
          <p:cNvSpPr/>
          <p:nvPr/>
        </p:nvSpPr>
        <p:spPr>
          <a:xfrm>
            <a:off x="8178832" y="2057400"/>
            <a:ext cx="3784568" cy="28575"/>
          </a:xfrm>
          <a:prstGeom prst="rect">
            <a:avLst/>
          </a:prstGeom>
          <a:solidFill>
            <a:srgbClr val="EEF3FF"/>
          </a:solidFill>
        </p:spPr>
      </p:sp>
      <p:sp>
        <p:nvSpPr>
          <p:cNvPr id="48" name="Text"/>
          <p:cNvSpPr txBox="1"/>
          <p:nvPr/>
        </p:nvSpPr>
        <p:spPr>
          <a:xfrm>
            <a:off x="9498806" y="2438400"/>
            <a:ext cx="113823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ANALYTICS + API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9357360" y="2609850"/>
            <a:ext cx="1421130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300" b="1" i="0">
                <a:solidFill>
                  <a:srgbClr val="0A2A8F"/>
                </a:solidFill>
                <a:latin typeface="Inter"/>
                <a:ea typeface="Noto Sans SC"/>
              </a:rPr>
              <a:t>Custom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9498806" y="3124200"/>
            <a:ext cx="113823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6B7280"/>
                </a:solidFill>
                <a:latin typeface="Inter"/>
                <a:ea typeface="Noto Sans SC"/>
              </a:rPr>
              <a:t>annual contract</a:t>
            </a:r>
          </a:p>
        </p:txBody>
      </p:sp>
      <p:sp>
        <p:nvSpPr>
          <p:cNvPr id="51" name="Line"/>
          <p:cNvSpPr/>
          <p:nvPr/>
        </p:nvSpPr>
        <p:spPr>
          <a:xfrm>
            <a:off x="8503444" y="3512344"/>
            <a:ext cx="3128963" cy="33338"/>
          </a:xfrm>
          <a:custGeom>
            <a:avLst/>
            <a:gdLst/>
            <a:ahLst/>
            <a:cxnLst/>
            <a:rect l="0" t="0" r="100000" b="100000"/>
            <a:pathLst>
              <a:path w="3128963" h="33338">
                <a:moveTo>
                  <a:pt x="11906" y="11906"/>
                </a:moveTo>
                <a:lnTo>
                  <a:pt x="3117056" y="11906"/>
                </a:lnTo>
              </a:path>
            </a:pathLst>
          </a:custGeom>
          <a:ln w="14288">
            <a:solidFill>
              <a:srgbClr val="EEF3FF"/>
            </a:solidFill>
          </a:ln>
        </p:spPr>
      </p:sp>
      <p:sp>
        <p:nvSpPr>
          <p:cNvPr id="52" name="Circle"/>
          <p:cNvSpPr/>
          <p:nvPr/>
        </p:nvSpPr>
        <p:spPr>
          <a:xfrm>
            <a:off x="8562975" y="37433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53" name="Text"/>
          <p:cNvSpPr txBox="1"/>
          <p:nvPr/>
        </p:nvSpPr>
        <p:spPr>
          <a:xfrm>
            <a:off x="8705850" y="3667125"/>
            <a:ext cx="292417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Deep analytics &amp; BI dashboards</a:t>
            </a:r>
          </a:p>
        </p:txBody>
      </p:sp>
      <p:sp>
        <p:nvSpPr>
          <p:cNvPr id="54" name="Circle"/>
          <p:cNvSpPr/>
          <p:nvPr/>
        </p:nvSpPr>
        <p:spPr>
          <a:xfrm>
            <a:off x="8562975" y="40290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55" name="Text"/>
          <p:cNvSpPr txBox="1"/>
          <p:nvPr/>
        </p:nvSpPr>
        <p:spPr>
          <a:xfrm>
            <a:off x="8705850" y="3952875"/>
            <a:ext cx="273558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API access &amp; ERP integration</a:t>
            </a:r>
          </a:p>
        </p:txBody>
      </p:sp>
      <p:sp>
        <p:nvSpPr>
          <p:cNvPr id="56" name="Circle"/>
          <p:cNvSpPr/>
          <p:nvPr/>
        </p:nvSpPr>
        <p:spPr>
          <a:xfrm>
            <a:off x="8562975" y="431482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57" name="Text"/>
          <p:cNvSpPr txBox="1"/>
          <p:nvPr/>
        </p:nvSpPr>
        <p:spPr>
          <a:xfrm>
            <a:off x="8705850" y="4238625"/>
            <a:ext cx="216979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Dedicated success team</a:t>
            </a:r>
          </a:p>
        </p:txBody>
      </p:sp>
      <p:sp>
        <p:nvSpPr>
          <p:cNvPr id="58" name="Circle"/>
          <p:cNvSpPr/>
          <p:nvPr/>
        </p:nvSpPr>
        <p:spPr>
          <a:xfrm>
            <a:off x="8562975" y="4600575"/>
            <a:ext cx="57150" cy="57150"/>
          </a:xfrm>
          <a:prstGeom prst="ellipse">
            <a:avLst/>
          </a:prstGeom>
          <a:solidFill>
            <a:srgbClr val="1E5EFF"/>
          </a:solidFill>
        </p:spPr>
      </p:sp>
      <p:sp>
        <p:nvSpPr>
          <p:cNvPr id="59" name="Text"/>
          <p:cNvSpPr txBox="1"/>
          <p:nvPr/>
        </p:nvSpPr>
        <p:spPr>
          <a:xfrm>
            <a:off x="8705850" y="4524375"/>
            <a:ext cx="273558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SLA &amp; white-glove onboarding</a:t>
            </a:r>
          </a:p>
        </p:txBody>
      </p:sp>
      <p:sp>
        <p:nvSpPr>
          <p:cNvPr id="60" name="Rect"/>
          <p:cNvSpPr/>
          <p:nvPr/>
        </p:nvSpPr>
        <p:spPr>
          <a:xfrm>
            <a:off x="381000" y="5295900"/>
            <a:ext cx="11430000" cy="685800"/>
          </a:xfrm>
          <a:prstGeom prst="roundRect">
            <a:avLst>
              <a:gd name="adj" fmla="val 13888"/>
            </a:avLst>
          </a:prstGeom>
          <a:solidFill>
            <a:srgbClr val="EEF3FF"/>
          </a:solidFill>
        </p:spPr>
      </p:sp>
      <p:sp>
        <p:nvSpPr>
          <p:cNvPr id="61" name="Rect"/>
          <p:cNvSpPr/>
          <p:nvPr/>
        </p:nvSpPr>
        <p:spPr>
          <a:xfrm>
            <a:off x="381000" y="5295900"/>
            <a:ext cx="57150" cy="685800"/>
          </a:xfrm>
          <a:prstGeom prst="rect">
            <a:avLst/>
          </a:prstGeom>
          <a:solidFill>
            <a:srgbClr val="F5B301"/>
          </a:solidFill>
        </p:spPr>
      </p:sp>
      <p:sp>
        <p:nvSpPr>
          <p:cNvPr id="62" name="Text"/>
          <p:cNvSpPr txBox="1"/>
          <p:nvPr/>
        </p:nvSpPr>
        <p:spPr>
          <a:xfrm>
            <a:off x="609600" y="5429250"/>
            <a:ext cx="2697861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A2A8F"/>
                </a:solidFill>
                <a:latin typeface="Inter"/>
                <a:ea typeface="Noto Sans SC"/>
              </a:rPr>
              <a:t>The alignment principle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609600" y="5686425"/>
            <a:ext cx="839343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F2937"/>
                </a:solidFill>
                <a:latin typeface="Inter"/>
                <a:ea typeface="Noto Sans SC"/>
              </a:rPr>
              <a:t>Every dollar of customer savings reinforces our revenue — we win only when shippers win.</a:t>
            </a:r>
          </a:p>
        </p:txBody>
      </p:sp>
      <p:sp>
        <p:nvSpPr>
          <p:cNvPr id="64" name="Text"/>
          <p:cNvSpPr txBox="1"/>
          <p:nvPr/>
        </p:nvSpPr>
        <p:spPr>
          <a:xfrm>
            <a:off x="381000" y="6362700"/>
            <a:ext cx="183032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FreightMind — Seed Deck</a:t>
            </a:r>
          </a:p>
        </p:txBody>
      </p:sp>
      <p:sp>
        <p:nvSpPr>
          <p:cNvPr id="65" name="Text"/>
          <p:cNvSpPr txBox="1"/>
          <p:nvPr/>
        </p:nvSpPr>
        <p:spPr>
          <a:xfrm>
            <a:off x="11395710" y="6362700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6B7280"/>
                </a:solidFill>
                <a:latin typeface="Inter"/>
                <a:ea typeface="Noto Sans SC"/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