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fonts/font0.fntdata" ContentType="application/x-fontdata"/>
  <Override PartName="/ppt/fonts/font1.fntdata" ContentType="application/x-fontdata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embedTrueTypeFonts="1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mbeddedFontLst>
    <p:embeddedFont>
      <p:font typeface="Inter"/>
      <p:regular r:id="rId14"/>
    </p:embeddedFont>
    <p:embeddedFont>
      <p:font typeface="Noto Sans SC"/>
      <p:regular r:id="rId15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font" Target="fonts/font0.fntdata"/><Relationship Id="rId15" Type="http://schemas.openxmlformats.org/officeDocument/2006/relationships/font" Target="fonts/font1.fntdata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A2D5A"/>
              </a:gs>
              <a:gs pos="100000">
                <a:srgbClr val="0B1B3A"/>
              </a:gs>
            </a:gsLst>
          </a:gradFill>
        </p:spPr>
      </p:sp>
      <p:sp>
        <p:nvSpPr>
          <p:cNvPr id="3" name="Circle"/>
          <p:cNvSpPr/>
          <p:nvPr/>
        </p:nvSpPr>
        <p:spPr>
          <a:xfrm>
            <a:off x="1128713" y="842963"/>
            <a:ext cx="28575" cy="28575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4" name="Circle"/>
          <p:cNvSpPr/>
          <p:nvPr/>
        </p:nvSpPr>
        <p:spPr>
          <a:xfrm>
            <a:off x="1990725" y="1514475"/>
            <a:ext cx="19050" cy="1905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5" name="Circle"/>
          <p:cNvSpPr/>
          <p:nvPr/>
        </p:nvSpPr>
        <p:spPr>
          <a:xfrm>
            <a:off x="3227070" y="560070"/>
            <a:ext cx="22860" cy="2286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6" name="Circle"/>
          <p:cNvSpPr/>
          <p:nvPr/>
        </p:nvSpPr>
        <p:spPr>
          <a:xfrm>
            <a:off x="10272713" y="1033463"/>
            <a:ext cx="28575" cy="28575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7" name="Circle"/>
          <p:cNvSpPr/>
          <p:nvPr/>
        </p:nvSpPr>
        <p:spPr>
          <a:xfrm>
            <a:off x="11039475" y="1895475"/>
            <a:ext cx="19050" cy="1905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8" name="Circle"/>
          <p:cNvSpPr/>
          <p:nvPr/>
        </p:nvSpPr>
        <p:spPr>
          <a:xfrm>
            <a:off x="9037320" y="655320"/>
            <a:ext cx="22860" cy="2286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9" name="Circle"/>
          <p:cNvSpPr/>
          <p:nvPr/>
        </p:nvSpPr>
        <p:spPr>
          <a:xfrm>
            <a:off x="1704975" y="3990975"/>
            <a:ext cx="19050" cy="1905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0" name="Circle"/>
          <p:cNvSpPr/>
          <p:nvPr/>
        </p:nvSpPr>
        <p:spPr>
          <a:xfrm>
            <a:off x="845820" y="5322570"/>
            <a:ext cx="22860" cy="2286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1" name="Circle"/>
          <p:cNvSpPr/>
          <p:nvPr/>
        </p:nvSpPr>
        <p:spPr>
          <a:xfrm>
            <a:off x="10467975" y="4562475"/>
            <a:ext cx="19050" cy="1905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2" name="Circle"/>
          <p:cNvSpPr/>
          <p:nvPr/>
        </p:nvSpPr>
        <p:spPr>
          <a:xfrm>
            <a:off x="11415713" y="5700713"/>
            <a:ext cx="28575" cy="28575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3" name="Circle"/>
          <p:cNvSpPr/>
          <p:nvPr/>
        </p:nvSpPr>
        <p:spPr>
          <a:xfrm>
            <a:off x="4086225" y="1133475"/>
            <a:ext cx="19050" cy="1905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4" name="Circle"/>
          <p:cNvSpPr/>
          <p:nvPr/>
        </p:nvSpPr>
        <p:spPr>
          <a:xfrm>
            <a:off x="8181975" y="1704975"/>
            <a:ext cx="19050" cy="1905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5" name="Circle"/>
          <p:cNvSpPr/>
          <p:nvPr/>
        </p:nvSpPr>
        <p:spPr>
          <a:xfrm>
            <a:off x="5886450" y="5124450"/>
            <a:ext cx="419100" cy="419100"/>
          </a:xfrm>
          <a:prstGeom prst="ellipse">
            <a:avLst/>
          </a:prstGeom>
          <a:solidFill>
            <a:srgbClr val="D4A857"/>
          </a:solidFill>
        </p:spPr>
      </p:sp>
      <p:sp>
        <p:nvSpPr>
          <p:cNvPr id="16" name="Circle"/>
          <p:cNvSpPr/>
          <p:nvPr/>
        </p:nvSpPr>
        <p:spPr>
          <a:xfrm>
            <a:off x="5810250" y="5048250"/>
            <a:ext cx="571500" cy="571500"/>
          </a:xfrm>
          <a:prstGeom prst="ellipse">
            <a:avLst/>
          </a:prstGeom>
          <a:ln w="9525">
            <a:solidFill>
              <a:srgbClr val="D4A857">
                <a:alpha val="40000"/>
              </a:srgbClr>
            </a:solidFill>
          </a:ln>
        </p:spPr>
      </p:sp>
      <p:sp>
        <p:nvSpPr>
          <p:cNvPr id="17" name="Ellipse"/>
          <p:cNvSpPr/>
          <p:nvPr/>
        </p:nvSpPr>
        <p:spPr>
          <a:xfrm>
            <a:off x="4191000" y="4762500"/>
            <a:ext cx="3810000" cy="1143000"/>
          </a:xfrm>
          <a:prstGeom prst="ellipse">
            <a:avLst/>
          </a:prstGeom>
          <a:ln w="19050">
            <a:gradFill>
              <a:gsLst>
                <a:gs pos="0">
                  <a:srgbClr val="D4A857"/>
                </a:gs>
                <a:gs pos="50000">
                  <a:srgbClr val="F5E6C8"/>
                </a:gs>
                <a:gs pos="100000">
                  <a:srgbClr val="D4A857"/>
                </a:gs>
              </a:gsLst>
              <a:lin ang="0" scaled="1"/>
            </a:gradFill>
          </a:ln>
        </p:spPr>
      </p:sp>
      <p:sp>
        <p:nvSpPr>
          <p:cNvPr id="18" name="Circle"/>
          <p:cNvSpPr/>
          <p:nvPr/>
        </p:nvSpPr>
        <p:spPr>
          <a:xfrm>
            <a:off x="4133850" y="5181600"/>
            <a:ext cx="152400" cy="152400"/>
          </a:xfrm>
          <a:prstGeom prst="ellipse">
            <a:avLst/>
          </a:prstGeom>
          <a:solidFill>
            <a:srgbClr val="F5E6C8"/>
          </a:solidFill>
        </p:spPr>
      </p:sp>
      <p:sp>
        <p:nvSpPr>
          <p:cNvPr id="19" name="Path"/>
          <p:cNvSpPr/>
          <p:nvPr/>
        </p:nvSpPr>
        <p:spPr>
          <a:xfrm>
            <a:off x="6248400" y="5476875"/>
            <a:ext cx="266700" cy="266700"/>
          </a:xfrm>
          <a:custGeom>
            <a:avLst/>
            <a:gdLst/>
            <a:ahLst/>
            <a:cxnLst/>
            <a:rect l="0" t="0" r="100000" b="100000"/>
            <a:pathLst>
              <a:path w="266700" h="266700">
                <a:moveTo>
                  <a:pt x="133350" y="0"/>
                </a:moveTo>
                <a:cubicBezTo>
                  <a:pt x="44450" y="0"/>
                  <a:pt x="0" y="44450"/>
                  <a:pt x="0" y="133350"/>
                </a:cubicBezTo>
                <a:cubicBezTo>
                  <a:pt x="0" y="222250"/>
                  <a:pt x="44450" y="266700"/>
                  <a:pt x="133350" y="266700"/>
                </a:cubicBezTo>
                <a:cubicBezTo>
                  <a:pt x="222250" y="266700"/>
                  <a:pt x="266700" y="222250"/>
                  <a:pt x="266700" y="133350"/>
                </a:cubicBezTo>
                <a:cubicBezTo>
                  <a:pt x="266700" y="44450"/>
                  <a:pt x="222250" y="0"/>
                  <a:pt x="133350" y="0"/>
                </a:cubicBezTo>
                <a:close/>
              </a:path>
            </a:pathLst>
          </a:custGeom>
          <a:solidFill>
            <a:srgbClr val="D4A857"/>
          </a:solidFill>
        </p:spPr>
      </p:sp>
      <p:sp>
        <p:nvSpPr>
          <p:cNvPr id="20" name="Line"/>
          <p:cNvSpPr/>
          <p:nvPr/>
        </p:nvSpPr>
        <p:spPr>
          <a:xfrm>
            <a:off x="6369844" y="5398294"/>
            <a:ext cx="42863" cy="90488"/>
          </a:xfrm>
          <a:custGeom>
            <a:avLst/>
            <a:gdLst/>
            <a:ahLst/>
            <a:cxnLst/>
            <a:rect l="0" t="0" r="100000" b="100000"/>
            <a:pathLst>
              <a:path w="42863" h="90488">
                <a:moveTo>
                  <a:pt x="11906" y="78581"/>
                </a:moveTo>
                <a:lnTo>
                  <a:pt x="30956" y="11906"/>
                </a:lnTo>
              </a:path>
            </a:pathLst>
          </a:custGeom>
          <a:ln w="14288">
            <a:solidFill>
              <a:srgbClr val="8A9BB8"/>
            </a:solidFill>
          </a:ln>
        </p:spPr>
      </p:sp>
      <p:sp>
        <p:nvSpPr>
          <p:cNvPr id="21" name="Path"/>
          <p:cNvSpPr/>
          <p:nvPr/>
        </p:nvSpPr>
        <p:spPr>
          <a:xfrm>
            <a:off x="6400800" y="5384800"/>
            <a:ext cx="114300" cy="57150"/>
          </a:xfrm>
          <a:custGeom>
            <a:avLst/>
            <a:gdLst/>
            <a:ahLst/>
            <a:cxnLst/>
            <a:rect l="0" t="0" r="100000" b="100000"/>
            <a:pathLst>
              <a:path w="114300" h="57150">
                <a:moveTo>
                  <a:pt x="0" y="25400"/>
                </a:moveTo>
                <a:cubicBezTo>
                  <a:pt x="50800" y="0"/>
                  <a:pt x="88900" y="6350"/>
                  <a:pt x="114300" y="44450"/>
                </a:cubicBezTo>
                <a:cubicBezTo>
                  <a:pt x="76200" y="57150"/>
                  <a:pt x="38100" y="57150"/>
                  <a:pt x="0" y="44450"/>
                </a:cubicBezTo>
                <a:close/>
              </a:path>
            </a:pathLst>
          </a:custGeom>
          <a:solidFill>
            <a:srgbClr val="D4A857"/>
          </a:solidFill>
        </p:spPr>
      </p:sp>
      <p:sp>
        <p:nvSpPr>
          <p:cNvPr id="22" name="Line"/>
          <p:cNvSpPr/>
          <p:nvPr/>
        </p:nvSpPr>
        <p:spPr>
          <a:xfrm>
            <a:off x="6372225" y="5133975"/>
            <a:ext cx="28575" cy="161925"/>
          </a:xfrm>
          <a:custGeom>
            <a:avLst/>
            <a:gdLst/>
            <a:ahLst/>
            <a:cxnLst/>
            <a:rect l="0" t="0" r="100000" b="100000"/>
            <a:pathLst>
              <a:path w="28575" h="161925">
                <a:moveTo>
                  <a:pt x="9525" y="9525"/>
                </a:moveTo>
                <a:lnTo>
                  <a:pt x="9525" y="152400"/>
                </a:lnTo>
              </a:path>
            </a:pathLst>
          </a:custGeom>
          <a:ln w="9525">
            <a:solidFill>
              <a:srgbClr val="F5E6C8">
                <a:alpha val="50000"/>
              </a:srgbClr>
            </a:solidFill>
          </a:ln>
        </p:spPr>
      </p:sp>
      <p:sp>
        <p:nvSpPr>
          <p:cNvPr id="23" name="Line"/>
          <p:cNvSpPr/>
          <p:nvPr/>
        </p:nvSpPr>
        <p:spPr>
          <a:xfrm>
            <a:off x="6276975" y="5181600"/>
            <a:ext cx="28575" cy="133350"/>
          </a:xfrm>
          <a:custGeom>
            <a:avLst/>
            <a:gdLst/>
            <a:ahLst/>
            <a:cxnLst/>
            <a:rect l="0" t="0" r="100000" b="100000"/>
            <a:pathLst>
              <a:path w="28575" h="133350">
                <a:moveTo>
                  <a:pt x="9525" y="9525"/>
                </a:moveTo>
                <a:lnTo>
                  <a:pt x="9525" y="123825"/>
                </a:lnTo>
              </a:path>
            </a:pathLst>
          </a:custGeom>
          <a:ln w="9525">
            <a:solidFill>
              <a:srgbClr val="F5E6C8">
                <a:alpha val="35000"/>
              </a:srgbClr>
            </a:solidFill>
          </a:ln>
        </p:spPr>
      </p:sp>
      <p:sp>
        <p:nvSpPr>
          <p:cNvPr id="24" name="Line"/>
          <p:cNvSpPr/>
          <p:nvPr/>
        </p:nvSpPr>
        <p:spPr>
          <a:xfrm>
            <a:off x="6467475" y="5181600"/>
            <a:ext cx="28575" cy="133350"/>
          </a:xfrm>
          <a:custGeom>
            <a:avLst/>
            <a:gdLst/>
            <a:ahLst/>
            <a:cxnLst/>
            <a:rect l="0" t="0" r="100000" b="100000"/>
            <a:pathLst>
              <a:path w="28575" h="133350">
                <a:moveTo>
                  <a:pt x="9525" y="9525"/>
                </a:moveTo>
                <a:lnTo>
                  <a:pt x="9525" y="123825"/>
                </a:lnTo>
              </a:path>
            </a:pathLst>
          </a:custGeom>
          <a:ln w="9525">
            <a:solidFill>
              <a:srgbClr val="F5E6C8">
                <a:alpha val="35000"/>
              </a:srgbClr>
            </a:solidFill>
          </a:ln>
        </p:spPr>
      </p:sp>
      <p:sp>
        <p:nvSpPr>
          <p:cNvPr id="25" name="Path"/>
          <p:cNvSpPr/>
          <p:nvPr/>
        </p:nvSpPr>
        <p:spPr>
          <a:xfrm>
            <a:off x="6096000" y="4762500"/>
            <a:ext cx="285750" cy="333375"/>
          </a:xfrm>
          <a:custGeom>
            <a:avLst/>
            <a:gdLst/>
            <a:ahLst/>
            <a:cxnLst/>
            <a:rect l="0" t="0" r="100000" b="100000"/>
            <a:pathLst>
              <a:path w="285750" h="333375">
                <a:moveTo>
                  <a:pt x="285750" y="333375"/>
                </a:moveTo>
                <a:cubicBezTo>
                  <a:pt x="222250" y="174625"/>
                  <a:pt x="127000" y="63500"/>
                  <a:pt x="0" y="0"/>
                </a:cubicBezTo>
              </a:path>
            </a:pathLst>
          </a:custGeom>
          <a:ln w="9525">
            <a:solidFill>
              <a:srgbClr val="D4A857">
                <a:alpha val="50000"/>
              </a:srgbClr>
            </a:solidFill>
            <a:custDash>
              <a:ds d="19050"/>
              <a:ds d="38100"/>
            </a:custDash>
          </a:ln>
        </p:spPr>
      </p:sp>
      <p:sp>
        <p:nvSpPr>
          <p:cNvPr id="26" name="Text"/>
          <p:cNvSpPr txBox="1"/>
          <p:nvPr/>
        </p:nvSpPr>
        <p:spPr>
          <a:xfrm>
            <a:off x="5443538" y="1724025"/>
            <a:ext cx="130492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 spc="600">
                <a:solidFill>
                  <a:srgbClr val="8A9BB8"/>
                </a:solidFill>
                <a:latin typeface="Inter"/>
                <a:ea typeface="Noto Sans SC"/>
              </a:rPr>
              <a:t>PHYSICS · 高中物理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3676650" y="1962150"/>
            <a:ext cx="4838700" cy="12306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6300" b="1" i="0">
                <a:solidFill>
                  <a:srgbClr val="F5E6C8"/>
                </a:solidFill>
                <a:latin typeface="Noto Sans SC"/>
                <a:ea typeface="Noto Sans SC"/>
              </a:rPr>
              <a:t>万有引力定律</a:t>
            </a:r>
          </a:p>
        </p:txBody>
      </p:sp>
      <p:sp>
        <p:nvSpPr>
          <p:cNvPr id="28" name="Line"/>
          <p:cNvSpPr/>
          <p:nvPr/>
        </p:nvSpPr>
        <p:spPr>
          <a:xfrm>
            <a:off x="5512594" y="3083719"/>
            <a:ext cx="1166813" cy="33338"/>
          </a:xfrm>
          <a:custGeom>
            <a:avLst/>
            <a:gdLst/>
            <a:ahLst/>
            <a:cxnLst/>
            <a:rect l="0" t="0" r="100000" b="100000"/>
            <a:pathLst>
              <a:path w="1166813" h="33338">
                <a:moveTo>
                  <a:pt x="11906" y="11906"/>
                </a:moveTo>
                <a:lnTo>
                  <a:pt x="1154906" y="11906"/>
                </a:lnTo>
              </a:path>
            </a:pathLst>
          </a:custGeom>
          <a:ln w="14288">
            <a:solidFill>
              <a:srgbClr val="D4A857"/>
            </a:solidFill>
          </a:ln>
        </p:spPr>
      </p:sp>
      <p:sp>
        <p:nvSpPr>
          <p:cNvPr id="29" name="Text"/>
          <p:cNvSpPr txBox="1"/>
          <p:nvPr/>
        </p:nvSpPr>
        <p:spPr>
          <a:xfrm>
            <a:off x="5238750" y="3267075"/>
            <a:ext cx="17145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0" i="0">
                <a:solidFill>
                  <a:srgbClr val="F5E6C8"/>
                </a:solidFill>
                <a:latin typeface="Noto Sans SC"/>
                <a:ea typeface="Noto Sans SC"/>
              </a:rPr>
              <a:t>高中物理教学课件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4362450" y="4067175"/>
            <a:ext cx="34671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8A9BB8"/>
                </a:solidFill>
                <a:latin typeface="Noto Sans SC"/>
                <a:ea typeface="Noto Sans SC"/>
              </a:rPr>
              <a:t>从苹果落地到行星运动，探寻宇宙的共同法则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11200924" y="6448425"/>
            <a:ext cx="514826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75" b="0" i="0">
                <a:solidFill>
                  <a:srgbClr val="8A9BB8"/>
                </a:solidFill>
                <a:latin typeface="Inter"/>
                <a:ea typeface="Noto Sans SC"/>
              </a:rPr>
              <a:t>01 / 07</a:t>
            </a:r>
          </a:p>
        </p:txBody>
      </p:sp>
      <p:sp>
        <p:nvSpPr>
          <p:cNvPr id="32" name="Circle"/>
          <p:cNvSpPr/>
          <p:nvPr/>
        </p:nvSpPr>
        <p:spPr>
          <a:xfrm>
            <a:off x="447675" y="6467475"/>
            <a:ext cx="57150" cy="57150"/>
          </a:xfrm>
          <a:prstGeom prst="ellipse">
            <a:avLst/>
          </a:prstGeom>
          <a:solidFill>
            <a:srgbClr val="D4A857"/>
          </a:solidFill>
        </p:spPr>
      </p:sp>
      <p:sp>
        <p:nvSpPr>
          <p:cNvPr id="33" name="Text"/>
          <p:cNvSpPr txBox="1"/>
          <p:nvPr/>
        </p:nvSpPr>
        <p:spPr>
          <a:xfrm>
            <a:off x="609600" y="6429375"/>
            <a:ext cx="92506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00">
                <a:solidFill>
                  <a:srgbClr val="8A9BB8"/>
                </a:solidFill>
                <a:latin typeface="Inter"/>
                <a:ea typeface="Noto Sans SC"/>
              </a:rPr>
              <a:t>GRAVITATION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A"/>
          </a:solidFill>
        </p:spPr>
      </p:sp>
      <p:sp>
        <p:nvSpPr>
          <p:cNvPr id="3" name="Text"/>
          <p:cNvSpPr txBox="1"/>
          <p:nvPr/>
        </p:nvSpPr>
        <p:spPr>
          <a:xfrm>
            <a:off x="762000" y="457200"/>
            <a:ext cx="629031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A1A1A"/>
                </a:solidFill>
                <a:latin typeface="Inter"/>
                <a:ea typeface="Noto Sans SC"/>
              </a:rPr>
              <a:t>引入:从地面到天空的同一把力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762000" y="1066800"/>
            <a:ext cx="602970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888888"/>
                </a:solidFill>
                <a:latin typeface="Inter"/>
                <a:ea typeface="Noto Sans SC"/>
              </a:rPr>
              <a:t>Newton's insight · from a falling apple to orbiting planets</a:t>
            </a:r>
          </a:p>
        </p:txBody>
      </p:sp>
      <p:sp>
        <p:nvSpPr>
          <p:cNvPr id="5" name="Rect"/>
          <p:cNvSpPr/>
          <p:nvPr/>
        </p:nvSpPr>
        <p:spPr>
          <a:xfrm>
            <a:off x="762000" y="2000250"/>
            <a:ext cx="3619500" cy="3524250"/>
          </a:xfrm>
          <a:prstGeom prst="roundRect">
            <a:avLst>
              <a:gd name="adj" fmla="val 1621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</p:spPr>
      </p:sp>
      <p:sp>
        <p:nvSpPr>
          <p:cNvPr id="6" name="Text"/>
          <p:cNvSpPr txBox="1"/>
          <p:nvPr/>
        </p:nvSpPr>
        <p:spPr>
          <a:xfrm>
            <a:off x="952500" y="2152650"/>
            <a:ext cx="13194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066FF"/>
                </a:solidFill>
                <a:latin typeface="Inter"/>
                <a:ea typeface="Noto Sans SC"/>
              </a:rPr>
              <a:t>地表 · 苹果落地</a:t>
            </a:r>
          </a:p>
        </p:txBody>
      </p:sp>
      <p:sp>
        <p:nvSpPr>
          <p:cNvPr id="7" name="Line"/>
          <p:cNvSpPr/>
          <p:nvPr/>
        </p:nvSpPr>
        <p:spPr>
          <a:xfrm>
            <a:off x="938213" y="4748213"/>
            <a:ext cx="3076575" cy="38100"/>
          </a:xfrm>
          <a:custGeom>
            <a:avLst/>
            <a:gdLst/>
            <a:ahLst/>
            <a:cxnLst/>
            <a:rect l="0" t="0" r="100000" b="100000"/>
            <a:pathLst>
              <a:path w="3076575" h="38100">
                <a:moveTo>
                  <a:pt x="14288" y="14288"/>
                </a:moveTo>
                <a:lnTo>
                  <a:pt x="3062288" y="14288"/>
                </a:lnTo>
              </a:path>
            </a:pathLst>
          </a:custGeom>
          <a:ln w="19050">
            <a:solidFill>
              <a:srgbClr val="1A1A1A"/>
            </a:solidFill>
          </a:ln>
        </p:spPr>
      </p:sp>
      <p:sp>
        <p:nvSpPr>
          <p:cNvPr id="8" name="Line"/>
          <p:cNvSpPr/>
          <p:nvPr/>
        </p:nvSpPr>
        <p:spPr>
          <a:xfrm>
            <a:off x="1038225" y="4705350"/>
            <a:ext cx="28575" cy="161925"/>
          </a:xfrm>
          <a:custGeom>
            <a:avLst/>
            <a:gdLst/>
            <a:ahLst/>
            <a:cxnLst/>
            <a:rect l="0" t="0" r="100000" b="100000"/>
            <a:pathLst>
              <a:path w="28575" h="161925">
                <a:moveTo>
                  <a:pt x="9525" y="9525"/>
                </a:moveTo>
                <a:lnTo>
                  <a:pt x="9525" y="15240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9" name="Line"/>
          <p:cNvSpPr/>
          <p:nvPr/>
        </p:nvSpPr>
        <p:spPr>
          <a:xfrm>
            <a:off x="2181225" y="4705350"/>
            <a:ext cx="28575" cy="161925"/>
          </a:xfrm>
          <a:custGeom>
            <a:avLst/>
            <a:gdLst/>
            <a:ahLst/>
            <a:cxnLst/>
            <a:rect l="0" t="0" r="100000" b="100000"/>
            <a:pathLst>
              <a:path w="28575" h="161925">
                <a:moveTo>
                  <a:pt x="9525" y="9525"/>
                </a:moveTo>
                <a:lnTo>
                  <a:pt x="9525" y="15240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10" name="Line"/>
          <p:cNvSpPr/>
          <p:nvPr/>
        </p:nvSpPr>
        <p:spPr>
          <a:xfrm>
            <a:off x="3324225" y="4705350"/>
            <a:ext cx="28575" cy="161925"/>
          </a:xfrm>
          <a:custGeom>
            <a:avLst/>
            <a:gdLst/>
            <a:ahLst/>
            <a:cxnLst/>
            <a:rect l="0" t="0" r="100000" b="100000"/>
            <a:pathLst>
              <a:path w="28575" h="161925">
                <a:moveTo>
                  <a:pt x="9525" y="9525"/>
                </a:moveTo>
                <a:lnTo>
                  <a:pt x="9525" y="15240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11" name="Path"/>
          <p:cNvSpPr/>
          <p:nvPr/>
        </p:nvSpPr>
        <p:spPr>
          <a:xfrm>
            <a:off x="2571750" y="3048000"/>
            <a:ext cx="95250" cy="1524000"/>
          </a:xfrm>
          <a:custGeom>
            <a:avLst/>
            <a:gdLst/>
            <a:ahLst/>
            <a:cxnLst/>
            <a:rect l="0" t="0" r="100000" b="100000"/>
            <a:pathLst>
              <a:path w="95250" h="1524000">
                <a:moveTo>
                  <a:pt x="95250" y="0"/>
                </a:moveTo>
                <a:cubicBezTo>
                  <a:pt x="31750" y="254000"/>
                  <a:pt x="15875" y="508000"/>
                  <a:pt x="47625" y="762000"/>
                </a:cubicBezTo>
                <a:cubicBezTo>
                  <a:pt x="79375" y="1016000"/>
                  <a:pt x="63500" y="1270000"/>
                  <a:pt x="0" y="1524000"/>
                </a:cubicBezTo>
              </a:path>
            </a:pathLst>
          </a:custGeom>
          <a:ln w="14288">
            <a:solidFill>
              <a:srgbClr val="888888"/>
            </a:solidFill>
            <a:custDash>
              <a:ds d="38100"/>
              <a:ds d="38100"/>
            </a:custDash>
          </a:ln>
        </p:spPr>
      </p:sp>
      <p:sp>
        <p:nvSpPr>
          <p:cNvPr id="12" name="Circle"/>
          <p:cNvSpPr/>
          <p:nvPr/>
        </p:nvSpPr>
        <p:spPr>
          <a:xfrm>
            <a:off x="2400300" y="4495800"/>
            <a:ext cx="342900" cy="342900"/>
          </a:xfrm>
          <a:prstGeom prst="ellipse">
            <a:avLst/>
          </a:prstGeom>
          <a:solidFill>
            <a:srgbClr val="1A1A1A"/>
          </a:solidFill>
        </p:spPr>
      </p:sp>
      <p:sp>
        <p:nvSpPr>
          <p:cNvPr id="13" name="Ellipse"/>
          <p:cNvSpPr/>
          <p:nvPr/>
        </p:nvSpPr>
        <p:spPr>
          <a:xfrm>
            <a:off x="2486025" y="4552950"/>
            <a:ext cx="95250" cy="114300"/>
          </a:xfrm>
          <a:prstGeom prst="ellipse">
            <a:avLst/>
          </a:prstGeom>
          <a:solidFill>
            <a:srgbClr val="FAFAFA"/>
          </a:solidFill>
        </p:spPr>
      </p:sp>
      <p:sp>
        <p:nvSpPr>
          <p:cNvPr id="14" name="Line"/>
          <p:cNvSpPr/>
          <p:nvPr/>
        </p:nvSpPr>
        <p:spPr>
          <a:xfrm>
            <a:off x="2493169" y="-11906"/>
            <a:ext cx="33338" cy="4767263"/>
          </a:xfrm>
          <a:custGeom>
            <a:avLst/>
            <a:gdLst/>
            <a:ahLst/>
            <a:cxnLst/>
            <a:rect l="0" t="0" r="100000" b="100000"/>
            <a:pathLst>
              <a:path w="33338" h="4767263">
                <a:moveTo>
                  <a:pt x="11906" y="11906"/>
                </a:moveTo>
                <a:lnTo>
                  <a:pt x="11906" y="475535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5" name="Path"/>
          <p:cNvSpPr/>
          <p:nvPr/>
        </p:nvSpPr>
        <p:spPr>
          <a:xfrm>
            <a:off x="2524125" y="4457700"/>
            <a:ext cx="95250" cy="95250"/>
          </a:xfrm>
          <a:custGeom>
            <a:avLst/>
            <a:gdLst/>
            <a:ahLst/>
            <a:cxnLst/>
            <a:rect l="0" t="0" r="100000" b="100000"/>
            <a:pathLst>
              <a:path w="95250" h="95250">
                <a:moveTo>
                  <a:pt x="0" y="95250"/>
                </a:moveTo>
                <a:lnTo>
                  <a:pt x="47625" y="0"/>
                </a:lnTo>
                <a:lnTo>
                  <a:pt x="95250" y="95250"/>
                </a:lnTo>
                <a:close/>
              </a:path>
            </a:pathLst>
          </a:custGeom>
          <a:solidFill>
            <a:srgbClr val="0066FF"/>
          </a:solidFill>
        </p:spPr>
      </p:sp>
      <p:sp>
        <p:nvSpPr>
          <p:cNvPr id="16" name="Text"/>
          <p:cNvSpPr txBox="1"/>
          <p:nvPr/>
        </p:nvSpPr>
        <p:spPr>
          <a:xfrm>
            <a:off x="2809875" y="44196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A1A1A"/>
                </a:solidFill>
                <a:latin typeface="Inter"/>
                <a:ea typeface="Noto Sans SC"/>
              </a:rPr>
              <a:t>F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2905125" y="44862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1A1A1A"/>
                </a:solidFill>
                <a:latin typeface="Inter"/>
                <a:ea typeface="Noto Sans SC"/>
              </a:rPr>
              <a:t>↓</a:t>
            </a:r>
          </a:p>
        </p:txBody>
      </p:sp>
      <p:sp>
        <p:nvSpPr>
          <p:cNvPr id="18" name="Rect"/>
          <p:cNvSpPr/>
          <p:nvPr/>
        </p:nvSpPr>
        <p:spPr>
          <a:xfrm>
            <a:off x="7810500" y="2000250"/>
            <a:ext cx="3619500" cy="3524250"/>
          </a:xfrm>
          <a:prstGeom prst="roundRect">
            <a:avLst>
              <a:gd name="adj" fmla="val 1621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</p:spPr>
      </p:sp>
      <p:sp>
        <p:nvSpPr>
          <p:cNvPr id="19" name="Text"/>
          <p:cNvSpPr txBox="1"/>
          <p:nvPr/>
        </p:nvSpPr>
        <p:spPr>
          <a:xfrm>
            <a:off x="8001000" y="2152650"/>
            <a:ext cx="13194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066FF"/>
                </a:solidFill>
                <a:latin typeface="Inter"/>
                <a:ea typeface="Noto Sans SC"/>
              </a:rPr>
              <a:t>天空 · 行星公转</a:t>
            </a:r>
          </a:p>
        </p:txBody>
      </p:sp>
      <p:sp>
        <p:nvSpPr>
          <p:cNvPr id="20" name="Ellipse"/>
          <p:cNvSpPr/>
          <p:nvPr/>
        </p:nvSpPr>
        <p:spPr>
          <a:xfrm>
            <a:off x="8191500" y="3238500"/>
            <a:ext cx="2857500" cy="1143000"/>
          </a:xfrm>
          <a:prstGeom prst="ellipse">
            <a:avLst/>
          </a:prstGeom>
          <a:ln w="14288">
            <a:solidFill>
              <a:srgbClr val="888888"/>
            </a:solidFill>
            <a:custDash>
              <a:ds d="28575"/>
              <a:ds d="28575"/>
            </a:custDash>
          </a:ln>
        </p:spPr>
      </p:sp>
      <p:sp>
        <p:nvSpPr>
          <p:cNvPr id="21" name="Ellipse"/>
          <p:cNvSpPr/>
          <p:nvPr/>
        </p:nvSpPr>
        <p:spPr>
          <a:xfrm>
            <a:off x="8667750" y="3429000"/>
            <a:ext cx="1905000" cy="762000"/>
          </a:xfrm>
          <a:prstGeom prst="ellipse">
            <a:avLst/>
          </a:prstGeom>
          <a:ln w="9525">
            <a:solidFill>
              <a:srgbClr val="888888"/>
            </a:solidFill>
            <a:custDash>
              <a:ds d="19050"/>
              <a:ds d="38100"/>
            </a:custDash>
          </a:ln>
        </p:spPr>
      </p:sp>
      <p:sp>
        <p:nvSpPr>
          <p:cNvPr id="22" name="Circle"/>
          <p:cNvSpPr/>
          <p:nvPr/>
        </p:nvSpPr>
        <p:spPr>
          <a:xfrm>
            <a:off x="9410700" y="3600450"/>
            <a:ext cx="419100" cy="419100"/>
          </a:xfrm>
          <a:prstGeom prst="ellipse">
            <a:avLst/>
          </a:prstGeom>
          <a:solidFill>
            <a:srgbClr val="0066FF"/>
          </a:solidFill>
        </p:spPr>
      </p:sp>
      <p:sp>
        <p:nvSpPr>
          <p:cNvPr id="23" name="Circle"/>
          <p:cNvSpPr/>
          <p:nvPr/>
        </p:nvSpPr>
        <p:spPr>
          <a:xfrm>
            <a:off x="9448800" y="3638550"/>
            <a:ext cx="342900" cy="342900"/>
          </a:xfrm>
          <a:prstGeom prst="ellipse">
            <a:avLst/>
          </a:prstGeom>
          <a:solidFill>
            <a:srgbClr val="FAFAFA"/>
          </a:solidFill>
        </p:spPr>
      </p:sp>
      <p:sp>
        <p:nvSpPr>
          <p:cNvPr id="24" name="Text"/>
          <p:cNvSpPr txBox="1"/>
          <p:nvPr/>
        </p:nvSpPr>
        <p:spPr>
          <a:xfrm>
            <a:off x="9553575" y="37433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>
                <a:solidFill>
                  <a:srgbClr val="1A1A1A"/>
                </a:solidFill>
                <a:latin typeface="Inter"/>
                <a:ea typeface="Noto Sans SC"/>
              </a:rPr>
              <a:t>☉</a:t>
            </a:r>
          </a:p>
        </p:txBody>
      </p:sp>
      <p:sp>
        <p:nvSpPr>
          <p:cNvPr id="25" name="Circle"/>
          <p:cNvSpPr/>
          <p:nvPr/>
        </p:nvSpPr>
        <p:spPr>
          <a:xfrm>
            <a:off x="10877550" y="3638550"/>
            <a:ext cx="152400" cy="152400"/>
          </a:xfrm>
          <a:prstGeom prst="ellipse">
            <a:avLst/>
          </a:prstGeom>
          <a:solidFill>
            <a:srgbClr val="1A1A1A"/>
          </a:solidFill>
        </p:spPr>
      </p:sp>
      <p:sp>
        <p:nvSpPr>
          <p:cNvPr id="26" name="Ellipse"/>
          <p:cNvSpPr/>
          <p:nvPr/>
        </p:nvSpPr>
        <p:spPr>
          <a:xfrm>
            <a:off x="10906125" y="3648075"/>
            <a:ext cx="57150" cy="57150"/>
          </a:xfrm>
          <a:prstGeom prst="ellipse">
            <a:avLst/>
          </a:prstGeom>
          <a:solidFill>
            <a:srgbClr val="FAFAFA"/>
          </a:solidFill>
        </p:spPr>
      </p:sp>
      <p:sp>
        <p:nvSpPr>
          <p:cNvPr id="27" name="Path"/>
          <p:cNvSpPr/>
          <p:nvPr/>
        </p:nvSpPr>
        <p:spPr>
          <a:xfrm>
            <a:off x="10906125" y="3600450"/>
            <a:ext cx="95250" cy="152400"/>
          </a:xfrm>
          <a:custGeom>
            <a:avLst/>
            <a:gdLst/>
            <a:ahLst/>
            <a:cxnLst/>
            <a:rect l="0" t="0" r="100000" b="100000"/>
            <a:pathLst>
              <a:path w="95250" h="152400">
                <a:moveTo>
                  <a:pt x="47625" y="0"/>
                </a:moveTo>
                <a:lnTo>
                  <a:pt x="95250" y="76200"/>
                </a:lnTo>
                <a:lnTo>
                  <a:pt x="47625" y="152400"/>
                </a:lnTo>
                <a:lnTo>
                  <a:pt x="0" y="76200"/>
                </a:lnTo>
                <a:close/>
              </a:path>
            </a:pathLst>
          </a:custGeom>
          <a:solidFill>
            <a:srgbClr val="0066FF"/>
          </a:solidFill>
        </p:spPr>
      </p:sp>
      <p:sp>
        <p:nvSpPr>
          <p:cNvPr id="28" name="Text"/>
          <p:cNvSpPr txBox="1"/>
          <p:nvPr/>
        </p:nvSpPr>
        <p:spPr>
          <a:xfrm>
            <a:off x="11096625" y="36195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A1A1A"/>
                </a:solidFill>
                <a:latin typeface="Inter"/>
                <a:ea typeface="Noto Sans SC"/>
              </a:rPr>
              <a:t>F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8001000" y="5162550"/>
            <a:ext cx="1974913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888888"/>
                </a:solidFill>
                <a:latin typeface="Inter"/>
                <a:ea typeface="Noto Sans SC"/>
              </a:rPr>
              <a:t>向心力 · 持续改变速度方向</a:t>
            </a:r>
          </a:p>
        </p:txBody>
      </p:sp>
      <p:sp>
        <p:nvSpPr>
          <p:cNvPr id="30" name="Line"/>
          <p:cNvSpPr/>
          <p:nvPr/>
        </p:nvSpPr>
        <p:spPr>
          <a:xfrm>
            <a:off x="4369594" y="3750469"/>
            <a:ext cx="785813" cy="33338"/>
          </a:xfrm>
          <a:custGeom>
            <a:avLst/>
            <a:gdLst/>
            <a:ahLst/>
            <a:cxnLst/>
            <a:rect l="0" t="0" r="100000" b="100000"/>
            <a:pathLst>
              <a:path w="785813" h="33338">
                <a:moveTo>
                  <a:pt x="11906" y="11906"/>
                </a:moveTo>
                <a:lnTo>
                  <a:pt x="773906" y="11906"/>
                </a:lnTo>
              </a:path>
            </a:pathLst>
          </a:custGeom>
          <a:ln w="14288">
            <a:solidFill>
              <a:srgbClr val="888888"/>
            </a:solidFill>
          </a:ln>
        </p:spPr>
      </p:sp>
      <p:sp>
        <p:nvSpPr>
          <p:cNvPr id="31" name="Path"/>
          <p:cNvSpPr/>
          <p:nvPr/>
        </p:nvSpPr>
        <p:spPr>
          <a:xfrm>
            <a:off x="5143500" y="3705225"/>
            <a:ext cx="152400" cy="114300"/>
          </a:xfrm>
          <a:custGeom>
            <a:avLst/>
            <a:gdLst/>
            <a:ahLst/>
            <a:cxnLst/>
            <a:rect l="0" t="0" r="100000" b="100000"/>
            <a:pathLst>
              <a:path w="152400" h="114300">
                <a:moveTo>
                  <a:pt x="0" y="0"/>
                </a:moveTo>
                <a:lnTo>
                  <a:pt x="152400" y="57150"/>
                </a:lnTo>
                <a:lnTo>
                  <a:pt x="0" y="114300"/>
                </a:lnTo>
                <a:close/>
              </a:path>
            </a:pathLst>
          </a:custGeom>
          <a:solidFill>
            <a:srgbClr val="888888"/>
          </a:solidFill>
        </p:spPr>
      </p:sp>
      <p:sp>
        <p:nvSpPr>
          <p:cNvPr id="32" name="Line"/>
          <p:cNvSpPr/>
          <p:nvPr/>
        </p:nvSpPr>
        <p:spPr>
          <a:xfrm>
            <a:off x="6076950" y="2266950"/>
            <a:ext cx="47625" cy="3086100"/>
          </a:xfrm>
          <a:custGeom>
            <a:avLst/>
            <a:gdLst/>
            <a:ahLst/>
            <a:cxnLst/>
            <a:rect l="0" t="0" r="100000" b="100000"/>
            <a:pathLst>
              <a:path w="47625" h="3086100">
                <a:moveTo>
                  <a:pt x="19050" y="19050"/>
                </a:moveTo>
                <a:lnTo>
                  <a:pt x="19050" y="3067050"/>
                </a:lnTo>
              </a:path>
            </a:pathLst>
          </a:custGeom>
          <a:ln w="28575">
            <a:solidFill>
              <a:srgbClr val="0066FF"/>
            </a:solidFill>
          </a:ln>
        </p:spPr>
      </p:sp>
      <p:sp>
        <p:nvSpPr>
          <p:cNvPr id="33" name="Path"/>
          <p:cNvSpPr/>
          <p:nvPr/>
        </p:nvSpPr>
        <p:spPr>
          <a:xfrm>
            <a:off x="6038850" y="5334000"/>
            <a:ext cx="114300" cy="152400"/>
          </a:xfrm>
          <a:custGeom>
            <a:avLst/>
            <a:gdLst/>
            <a:ahLst/>
            <a:cxnLst/>
            <a:rect l="0" t="0" r="100000" b="100000"/>
            <a:pathLst>
              <a:path w="114300" h="152400">
                <a:moveTo>
                  <a:pt x="0" y="0"/>
                </a:moveTo>
                <a:lnTo>
                  <a:pt x="114300" y="0"/>
                </a:lnTo>
                <a:lnTo>
                  <a:pt x="57150" y="152400"/>
                </a:lnTo>
                <a:close/>
              </a:path>
            </a:pathLst>
          </a:custGeom>
          <a:solidFill>
            <a:srgbClr val="0066FF"/>
          </a:solidFill>
        </p:spPr>
      </p:sp>
      <p:sp>
        <p:nvSpPr>
          <p:cNvPr id="34" name="Text"/>
          <p:cNvSpPr txBox="1"/>
          <p:nvPr/>
        </p:nvSpPr>
        <p:spPr>
          <a:xfrm>
            <a:off x="5905500" y="202882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0066FF"/>
                </a:solidFill>
                <a:latin typeface="Inter"/>
                <a:ea typeface="Noto Sans SC"/>
              </a:rPr>
              <a:t>类比</a:t>
            </a:r>
          </a:p>
        </p:txBody>
      </p:sp>
      <p:sp>
        <p:nvSpPr>
          <p:cNvPr id="35" name="Rect"/>
          <p:cNvSpPr/>
          <p:nvPr/>
        </p:nvSpPr>
        <p:spPr>
          <a:xfrm>
            <a:off x="5715000" y="3238500"/>
            <a:ext cx="1143000" cy="342900"/>
          </a:xfrm>
          <a:prstGeom prst="roundRect">
            <a:avLst>
              <a:gd name="adj" fmla="val 50000"/>
            </a:avLst>
          </a:prstGeom>
          <a:solidFill>
            <a:srgbClr val="0066FF"/>
          </a:solidFill>
        </p:spPr>
      </p:sp>
      <p:sp>
        <p:nvSpPr>
          <p:cNvPr id="36" name="Text"/>
          <p:cNvSpPr txBox="1"/>
          <p:nvPr/>
        </p:nvSpPr>
        <p:spPr>
          <a:xfrm>
            <a:off x="5964079" y="3333750"/>
            <a:ext cx="64484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FFFFFF"/>
                </a:solidFill>
                <a:latin typeface="Inter"/>
                <a:ea typeface="Noto Sans SC"/>
              </a:rPr>
              <a:t>同一种力?</a:t>
            </a:r>
          </a:p>
        </p:txBody>
      </p:sp>
      <p:sp>
        <p:nvSpPr>
          <p:cNvPr id="37" name="Line"/>
          <p:cNvSpPr/>
          <p:nvPr/>
        </p:nvSpPr>
        <p:spPr>
          <a:xfrm>
            <a:off x="7036594" y="3750469"/>
            <a:ext cx="785813" cy="33338"/>
          </a:xfrm>
          <a:custGeom>
            <a:avLst/>
            <a:gdLst/>
            <a:ahLst/>
            <a:cxnLst/>
            <a:rect l="0" t="0" r="100000" b="100000"/>
            <a:pathLst>
              <a:path w="785813" h="33338">
                <a:moveTo>
                  <a:pt x="773906" y="11906"/>
                </a:moveTo>
                <a:lnTo>
                  <a:pt x="11906" y="11906"/>
                </a:lnTo>
              </a:path>
            </a:pathLst>
          </a:custGeom>
          <a:ln w="14288">
            <a:solidFill>
              <a:srgbClr val="888888"/>
            </a:solidFill>
          </a:ln>
        </p:spPr>
      </p:sp>
      <p:sp>
        <p:nvSpPr>
          <p:cNvPr id="38" name="Path"/>
          <p:cNvSpPr/>
          <p:nvPr/>
        </p:nvSpPr>
        <p:spPr>
          <a:xfrm>
            <a:off x="6896100" y="3705225"/>
            <a:ext cx="152400" cy="114300"/>
          </a:xfrm>
          <a:custGeom>
            <a:avLst/>
            <a:gdLst/>
            <a:ahLst/>
            <a:cxnLst/>
            <a:rect l="0" t="0" r="100000" b="100000"/>
            <a:pathLst>
              <a:path w="152400" h="114300">
                <a:moveTo>
                  <a:pt x="152400" y="0"/>
                </a:moveTo>
                <a:lnTo>
                  <a:pt x="0" y="57150"/>
                </a:lnTo>
                <a:lnTo>
                  <a:pt x="152400" y="114300"/>
                </a:lnTo>
                <a:close/>
              </a:path>
            </a:pathLst>
          </a:custGeom>
          <a:solidFill>
            <a:srgbClr val="888888"/>
          </a:solidFill>
        </p:spPr>
      </p:sp>
      <p:grpSp>
        <p:nvGrpSpPr>
          <p:cNvPr id="41" name="Group"/>
          <p:cNvGrpSpPr/>
          <p:nvPr/>
        </p:nvGrpSpPr>
        <p:grpSpPr>
          <a:xfrm>
            <a:off x="838200" y="5972175"/>
            <a:ext cx="4925187" cy="413385"/>
            <a:chOff x="838200" y="5972175"/>
            <a:chExt cx="4925187" cy="413385"/>
          </a:xfrm>
        </p:grpSpPr>
        <p:sp>
          <p:nvSpPr>
            <p:cNvPr id="39" name="Circle"/>
            <p:cNvSpPr/>
            <p:nvPr/>
          </p:nvSpPr>
          <p:spPr>
            <a:xfrm>
              <a:off x="838200" y="6057900"/>
              <a:ext cx="76200" cy="762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40" name="Text"/>
            <p:cNvSpPr txBox="1"/>
            <p:nvPr/>
          </p:nvSpPr>
          <p:spPr>
            <a:xfrm>
              <a:off x="1028700" y="5972175"/>
              <a:ext cx="4734687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0" i="0">
                  <a:solidFill>
                    <a:srgbClr val="1A1A1A"/>
                  </a:solidFill>
                  <a:latin typeface="Inter"/>
                  <a:ea typeface="Noto Sans SC"/>
                </a:rPr>
                <a:t>生活现象:苹果落地、月亮绕地球、行星绕太阳公转</a:t>
              </a:r>
            </a:p>
          </p:txBody>
        </p:sp>
      </p:grpSp>
      <p:grpSp>
        <p:nvGrpSpPr>
          <p:cNvPr id="44" name="Group"/>
          <p:cNvGrpSpPr/>
          <p:nvPr/>
        </p:nvGrpSpPr>
        <p:grpSpPr>
          <a:xfrm>
            <a:off x="838200" y="6334125"/>
            <a:ext cx="4626864" cy="413385"/>
            <a:chOff x="838200" y="6334125"/>
            <a:chExt cx="4626864" cy="413385"/>
          </a:xfrm>
        </p:grpSpPr>
        <p:sp>
          <p:nvSpPr>
            <p:cNvPr id="42" name="Circle"/>
            <p:cNvSpPr/>
            <p:nvPr/>
          </p:nvSpPr>
          <p:spPr>
            <a:xfrm>
              <a:off x="838200" y="6419850"/>
              <a:ext cx="76200" cy="762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43" name="Text"/>
            <p:cNvSpPr txBox="1"/>
            <p:nvPr/>
          </p:nvSpPr>
          <p:spPr>
            <a:xfrm>
              <a:off x="1028700" y="6334125"/>
              <a:ext cx="4436364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0" i="0">
                  <a:solidFill>
                    <a:srgbClr val="1A1A1A"/>
                  </a:solidFill>
                  <a:latin typeface="Inter"/>
                  <a:ea typeface="Noto Sans SC"/>
                </a:rPr>
                <a:t>牛顿的思考:这些运动背后是否由同一种力支配?</a:t>
              </a:r>
            </a:p>
          </p:txBody>
        </p:sp>
      </p:grpSp>
      <p:sp>
        <p:nvSpPr>
          <p:cNvPr id="45" name="Circle"/>
          <p:cNvSpPr/>
          <p:nvPr/>
        </p:nvSpPr>
        <p:spPr>
          <a:xfrm>
            <a:off x="838200" y="6743700"/>
            <a:ext cx="76200" cy="76200"/>
          </a:xfrm>
          <a:prstGeom prst="ellipse">
            <a:avLst/>
          </a:prstGeom>
          <a:solidFill>
            <a:srgbClr val="1A1A1A"/>
          </a:solidFill>
        </p:spPr>
      </p:sp>
      <p:sp>
        <p:nvSpPr>
          <p:cNvPr id="46" name="Text"/>
          <p:cNvSpPr txBox="1"/>
          <p:nvPr/>
        </p:nvSpPr>
        <p:spPr>
          <a:xfrm>
            <a:off x="1028700" y="6496050"/>
            <a:ext cx="887349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reserve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A"/>
          </a:solidFill>
        </p:spPr>
      </p:sp>
      <p:sp>
        <p:nvSpPr>
          <p:cNvPr id="3" name="Text"/>
          <p:cNvSpPr txBox="1"/>
          <p:nvPr/>
        </p:nvSpPr>
        <p:spPr>
          <a:xfrm>
            <a:off x="4743450" y="285750"/>
            <a:ext cx="27051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1A1A1A"/>
                </a:solidFill>
                <a:latin typeface="Inter"/>
                <a:ea typeface="Noto Sans SC"/>
              </a:rPr>
              <a:t>定律内容与公式</a:t>
            </a:r>
          </a:p>
        </p:txBody>
      </p:sp>
      <p:sp>
        <p:nvSpPr>
          <p:cNvPr id="4" name="Rect"/>
          <p:cNvSpPr/>
          <p:nvPr/>
        </p:nvSpPr>
        <p:spPr>
          <a:xfrm>
            <a:off x="5867400" y="1047750"/>
            <a:ext cx="457200" cy="28575"/>
          </a:xfrm>
          <a:prstGeom prst="rect">
            <a:avLst/>
          </a:prstGeom>
          <a:solidFill>
            <a:srgbClr val="0066FF"/>
          </a:solidFill>
        </p:spPr>
      </p:sp>
      <p:sp>
        <p:nvSpPr>
          <p:cNvPr id="5" name="Text"/>
          <p:cNvSpPr txBox="1"/>
          <p:nvPr/>
        </p:nvSpPr>
        <p:spPr>
          <a:xfrm>
            <a:off x="5133975" y="1257300"/>
            <a:ext cx="19240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888888"/>
                </a:solidFill>
                <a:latin typeface="Inter"/>
                <a:ea typeface="Noto Sans SC"/>
              </a:rPr>
              <a:t>任意两物体间的相互吸引</a:t>
            </a:r>
          </a:p>
        </p:txBody>
      </p:sp>
      <p:sp>
        <p:nvSpPr>
          <p:cNvPr id="6" name="Line"/>
          <p:cNvSpPr/>
          <p:nvPr/>
        </p:nvSpPr>
        <p:spPr>
          <a:xfrm>
            <a:off x="2464594" y="3417094"/>
            <a:ext cx="7262813" cy="33338"/>
          </a:xfrm>
          <a:custGeom>
            <a:avLst/>
            <a:gdLst/>
            <a:ahLst/>
            <a:cxnLst/>
            <a:rect l="0" t="0" r="100000" b="100000"/>
            <a:pathLst>
              <a:path w="7262813" h="33338">
                <a:moveTo>
                  <a:pt x="11906" y="11906"/>
                </a:moveTo>
                <a:lnTo>
                  <a:pt x="7250906" y="11906"/>
                </a:lnTo>
              </a:path>
            </a:pathLst>
          </a:custGeom>
          <a:ln w="14288">
            <a:solidFill>
              <a:srgbClr val="DDDDDD"/>
            </a:solidFill>
          </a:ln>
        </p:spPr>
      </p:sp>
      <p:sp>
        <p:nvSpPr>
          <p:cNvPr id="7" name="Path"/>
          <p:cNvSpPr/>
          <p:nvPr/>
        </p:nvSpPr>
        <p:spPr>
          <a:xfrm>
            <a:off x="2209800" y="3371850"/>
            <a:ext cx="190500" cy="114300"/>
          </a:xfrm>
          <a:custGeom>
            <a:avLst/>
            <a:gdLst/>
            <a:ahLst/>
            <a:cxnLst/>
            <a:rect l="0" t="0" r="100000" b="100000"/>
            <a:pathLst>
              <a:path w="190500" h="114300">
                <a:moveTo>
                  <a:pt x="0" y="57150"/>
                </a:moveTo>
                <a:lnTo>
                  <a:pt x="190500" y="0"/>
                </a:lnTo>
                <a:lnTo>
                  <a:pt x="190500" y="114300"/>
                </a:lnTo>
                <a:close/>
              </a:path>
            </a:pathLst>
          </a:custGeom>
          <a:solidFill>
            <a:srgbClr val="1A1A1A"/>
          </a:solidFill>
        </p:spPr>
      </p:sp>
      <p:sp>
        <p:nvSpPr>
          <p:cNvPr id="8" name="Path"/>
          <p:cNvSpPr/>
          <p:nvPr/>
        </p:nvSpPr>
        <p:spPr>
          <a:xfrm>
            <a:off x="9791700" y="3371850"/>
            <a:ext cx="190500" cy="114300"/>
          </a:xfrm>
          <a:custGeom>
            <a:avLst/>
            <a:gdLst/>
            <a:ahLst/>
            <a:cxnLst/>
            <a:rect l="0" t="0" r="100000" b="100000"/>
            <a:pathLst>
              <a:path w="190500" h="114300">
                <a:moveTo>
                  <a:pt x="190500" y="57150"/>
                </a:moveTo>
                <a:lnTo>
                  <a:pt x="0" y="0"/>
                </a:lnTo>
                <a:lnTo>
                  <a:pt x="0" y="114300"/>
                </a:lnTo>
                <a:close/>
              </a:path>
            </a:pathLst>
          </a:custGeom>
          <a:solidFill>
            <a:srgbClr val="1A1A1A"/>
          </a:solidFill>
        </p:spPr>
      </p:sp>
      <p:sp>
        <p:nvSpPr>
          <p:cNvPr id="9" name="Text"/>
          <p:cNvSpPr txBox="1"/>
          <p:nvPr/>
        </p:nvSpPr>
        <p:spPr>
          <a:xfrm>
            <a:off x="1714500" y="2600325"/>
            <a:ext cx="3810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1A1A1A"/>
                </a:solidFill>
                <a:latin typeface="Inter"/>
                <a:ea typeface="Noto Sans SC"/>
              </a:rPr>
              <a:t>m₁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10096500" y="2600325"/>
            <a:ext cx="3810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1A1A1A"/>
                </a:solidFill>
                <a:latin typeface="Inter"/>
                <a:ea typeface="Noto Sans SC"/>
              </a:rPr>
              <a:t>m₂</a:t>
            </a:r>
          </a:p>
        </p:txBody>
      </p:sp>
      <p:sp>
        <p:nvSpPr>
          <p:cNvPr id="11" name="Circle"/>
          <p:cNvSpPr/>
          <p:nvPr/>
        </p:nvSpPr>
        <p:spPr>
          <a:xfrm>
            <a:off x="1562100" y="3086100"/>
            <a:ext cx="685800" cy="685800"/>
          </a:xfrm>
          <a:prstGeom prst="ellipse">
            <a:avLst/>
          </a:prstGeom>
          <a:solidFill>
            <a:srgbClr val="1A1A1A"/>
          </a:solidFill>
        </p:spPr>
      </p:sp>
      <p:sp>
        <p:nvSpPr>
          <p:cNvPr id="12" name="Circle"/>
          <p:cNvSpPr/>
          <p:nvPr/>
        </p:nvSpPr>
        <p:spPr>
          <a:xfrm>
            <a:off x="9944100" y="3086100"/>
            <a:ext cx="685800" cy="685800"/>
          </a:xfrm>
          <a:prstGeom prst="ellipse">
            <a:avLst/>
          </a:prstGeom>
          <a:solidFill>
            <a:srgbClr val="1A1A1A"/>
          </a:solidFill>
        </p:spPr>
      </p:sp>
      <p:sp>
        <p:nvSpPr>
          <p:cNvPr id="13" name="Text"/>
          <p:cNvSpPr txBox="1"/>
          <p:nvPr/>
        </p:nvSpPr>
        <p:spPr>
          <a:xfrm>
            <a:off x="1363980" y="3943350"/>
            <a:ext cx="51054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0">
                <a:solidFill>
                  <a:srgbClr val="0066FF"/>
                </a:solidFill>
                <a:latin typeface="Inter"/>
                <a:ea typeface="Noto Sans SC"/>
              </a:rPr>
              <a:t>引力 F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10317480" y="3943350"/>
            <a:ext cx="51054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0">
                <a:solidFill>
                  <a:srgbClr val="0066FF"/>
                </a:solidFill>
                <a:latin typeface="Inter"/>
                <a:ea typeface="Noto Sans SC"/>
              </a:rPr>
              <a:t>引力 F</a:t>
            </a:r>
          </a:p>
        </p:txBody>
      </p:sp>
      <p:sp>
        <p:nvSpPr>
          <p:cNvPr id="15" name="Line"/>
          <p:cNvSpPr/>
          <p:nvPr/>
        </p:nvSpPr>
        <p:spPr>
          <a:xfrm>
            <a:off x="2274094" y="4560094"/>
            <a:ext cx="7643813" cy="33338"/>
          </a:xfrm>
          <a:custGeom>
            <a:avLst/>
            <a:gdLst/>
            <a:ahLst/>
            <a:cxnLst/>
            <a:rect l="0" t="0" r="100000" b="100000"/>
            <a:pathLst>
              <a:path w="7643813" h="33338">
                <a:moveTo>
                  <a:pt x="11906" y="11906"/>
                </a:moveTo>
                <a:lnTo>
                  <a:pt x="7631906" y="119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6" name="Line"/>
          <p:cNvSpPr/>
          <p:nvPr/>
        </p:nvSpPr>
        <p:spPr>
          <a:xfrm>
            <a:off x="2274094" y="4483894"/>
            <a:ext cx="33338" cy="176213"/>
          </a:xfrm>
          <a:custGeom>
            <a:avLst/>
            <a:gdLst/>
            <a:ahLst/>
            <a:cxnLst/>
            <a:rect l="0" t="0" r="100000" b="100000"/>
            <a:pathLst>
              <a:path w="33338" h="176213">
                <a:moveTo>
                  <a:pt x="11906" y="11906"/>
                </a:moveTo>
                <a:lnTo>
                  <a:pt x="11906" y="1643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7" name="Line"/>
          <p:cNvSpPr/>
          <p:nvPr/>
        </p:nvSpPr>
        <p:spPr>
          <a:xfrm>
            <a:off x="9894094" y="4483894"/>
            <a:ext cx="33338" cy="176213"/>
          </a:xfrm>
          <a:custGeom>
            <a:avLst/>
            <a:gdLst/>
            <a:ahLst/>
            <a:cxnLst/>
            <a:rect l="0" t="0" r="100000" b="100000"/>
            <a:pathLst>
              <a:path w="33338" h="176213">
                <a:moveTo>
                  <a:pt x="11906" y="11906"/>
                </a:moveTo>
                <a:lnTo>
                  <a:pt x="11906" y="1643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8" name="Text"/>
          <p:cNvSpPr txBox="1"/>
          <p:nvPr/>
        </p:nvSpPr>
        <p:spPr>
          <a:xfrm>
            <a:off x="5905500" y="4629150"/>
            <a:ext cx="381000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800" b="1" i="0">
                <a:solidFill>
                  <a:srgbClr val="1A1A1A"/>
                </a:solidFill>
                <a:latin typeface="Inter"/>
                <a:ea typeface="Noto Sans SC"/>
              </a:rPr>
              <a:t>r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1754981" y="2381250"/>
            <a:ext cx="8682038" cy="155257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0" b="1" i="0">
                <a:solidFill>
                  <a:srgbClr val="0066FF"/>
                </a:solidFill>
                <a:latin typeface="Inter"/>
                <a:ea typeface="Noto Sans SC"/>
              </a:rPr>
              <a:t>F = G·m₁m₂ / r²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4095750" y="5419725"/>
            <a:ext cx="400050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0">
                <a:solidFill>
                  <a:srgbClr val="1A1A1A"/>
                </a:solidFill>
                <a:latin typeface="Inter"/>
                <a:ea typeface="Noto Sans SC"/>
              </a:rPr>
              <a:t>内容：自然界中任何两个物体都相互吸引，引力沿连线方向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4175760" y="5762625"/>
            <a:ext cx="384048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0">
                <a:solidFill>
                  <a:srgbClr val="888888"/>
                </a:solidFill>
                <a:latin typeface="Inter"/>
                <a:ea typeface="Noto Sans SC"/>
              </a:rPr>
              <a:t>公式：F 为引力，m₁、m₂ 为两物体质量，r 为质心距离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4705350" y="6105525"/>
            <a:ext cx="278130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0">
                <a:solidFill>
                  <a:srgbClr val="888888"/>
                </a:solidFill>
                <a:latin typeface="Inter"/>
                <a:ea typeface="Noto Sans SC"/>
              </a:rPr>
              <a:t>方向：引力方向沿两物体连线，指向对方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A"/>
          </a:solidFill>
        </p:spPr>
      </p:sp>
      <p:sp>
        <p:nvSpPr>
          <p:cNvPr id="3" name="Text"/>
          <p:cNvSpPr txBox="1"/>
          <p:nvPr/>
        </p:nvSpPr>
        <p:spPr>
          <a:xfrm>
            <a:off x="762000" y="381000"/>
            <a:ext cx="242697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A1A1A"/>
                </a:solidFill>
                <a:latin typeface="Inter"/>
                <a:ea typeface="Noto Sans SC"/>
              </a:rPr>
              <a:t>引力常量 G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10469880" y="552450"/>
            <a:ext cx="96012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650" b="0" i="0">
                <a:solidFill>
                  <a:srgbClr val="888888"/>
                </a:solidFill>
                <a:latin typeface="Inter"/>
                <a:ea typeface="Noto Sans SC"/>
              </a:rPr>
              <a:t>N·m²/kg²</a:t>
            </a:r>
          </a:p>
        </p:txBody>
      </p:sp>
      <p:sp>
        <p:nvSpPr>
          <p:cNvPr id="5" name="Rect"/>
          <p:cNvSpPr/>
          <p:nvPr/>
        </p:nvSpPr>
        <p:spPr>
          <a:xfrm>
            <a:off x="762000" y="1428750"/>
            <a:ext cx="4953000" cy="3048000"/>
          </a:xfrm>
          <a:prstGeom prst="roundRect">
            <a:avLst>
              <a:gd name="adj" fmla="val 1875"/>
            </a:avLst>
          </a:prstGeom>
          <a:solidFill>
            <a:srgbClr val="FFFFFF"/>
          </a:solidFill>
          <a:ln w="14288">
            <a:solidFill>
              <a:srgbClr val="1A1A1A"/>
            </a:solidFill>
          </a:ln>
        </p:spPr>
      </p:sp>
      <p:sp>
        <p:nvSpPr>
          <p:cNvPr id="6" name="Text"/>
          <p:cNvSpPr txBox="1"/>
          <p:nvPr/>
        </p:nvSpPr>
        <p:spPr>
          <a:xfrm>
            <a:off x="1899285" y="2314575"/>
            <a:ext cx="2678430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5400" b="1" i="0">
                <a:solidFill>
                  <a:srgbClr val="0066FF"/>
                </a:solidFill>
                <a:latin typeface="Inter"/>
                <a:ea typeface="Noto Sans SC"/>
              </a:rPr>
              <a:t>6.67×10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4686300" y="2247900"/>
            <a:ext cx="925068" cy="7353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300" b="1" i="0">
                <a:solidFill>
                  <a:srgbClr val="0066FF"/>
                </a:solidFill>
                <a:latin typeface="Inter"/>
                <a:ea typeface="Noto Sans SC"/>
              </a:rPr>
              <a:t>⁻¹¹</a:t>
            </a:r>
          </a:p>
        </p:txBody>
      </p:sp>
      <p:sp>
        <p:nvSpPr>
          <p:cNvPr id="8" name="Line"/>
          <p:cNvSpPr/>
          <p:nvPr/>
        </p:nvSpPr>
        <p:spPr>
          <a:xfrm>
            <a:off x="2085975" y="3371850"/>
            <a:ext cx="2305050" cy="28575"/>
          </a:xfrm>
          <a:custGeom>
            <a:avLst/>
            <a:gdLst/>
            <a:ahLst/>
            <a:cxnLst/>
            <a:rect l="0" t="0" r="100000" b="100000"/>
            <a:pathLst>
              <a:path w="2305050" h="28575">
                <a:moveTo>
                  <a:pt x="9525" y="9525"/>
                </a:moveTo>
                <a:lnTo>
                  <a:pt x="2295525" y="9525"/>
                </a:lnTo>
              </a:path>
            </a:pathLst>
          </a:custGeom>
          <a:ln w="9525">
            <a:solidFill>
              <a:srgbClr val="1A1A1A"/>
            </a:solidFill>
          </a:ln>
        </p:spPr>
      </p:sp>
      <p:sp>
        <p:nvSpPr>
          <p:cNvPr id="9" name="Text"/>
          <p:cNvSpPr txBox="1"/>
          <p:nvPr/>
        </p:nvSpPr>
        <p:spPr>
          <a:xfrm>
            <a:off x="1744980" y="3543300"/>
            <a:ext cx="298704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888888"/>
                </a:solidFill>
                <a:latin typeface="Inter"/>
                <a:ea typeface="Noto Sans SC"/>
              </a:rPr>
              <a:t>引力常量  Gravitational constant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1836420" y="3990975"/>
            <a:ext cx="280416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200" b="0" i="0">
                <a:solidFill>
                  <a:srgbClr val="888888"/>
                </a:solidFill>
                <a:latin typeface="Inter"/>
                <a:ea typeface="Noto Sans SC"/>
              </a:rPr>
              <a:t>Universal constant of gravitation</a:t>
            </a:r>
          </a:p>
        </p:txBody>
      </p:sp>
      <p:sp>
        <p:nvSpPr>
          <p:cNvPr id="11" name="Rect"/>
          <p:cNvSpPr/>
          <p:nvPr/>
        </p:nvSpPr>
        <p:spPr>
          <a:xfrm>
            <a:off x="6286500" y="1428750"/>
            <a:ext cx="4953000" cy="3048000"/>
          </a:xfrm>
          <a:prstGeom prst="roundRect">
            <a:avLst>
              <a:gd name="adj" fmla="val 1875"/>
            </a:avLst>
          </a:prstGeom>
          <a:solidFill>
            <a:srgbClr val="FFFFFF"/>
          </a:solidFill>
          <a:ln w="14288">
            <a:solidFill>
              <a:srgbClr val="1A1A1A"/>
            </a:solidFill>
          </a:ln>
        </p:spPr>
      </p:sp>
      <p:sp>
        <p:nvSpPr>
          <p:cNvPr id="12" name="Rect"/>
          <p:cNvSpPr/>
          <p:nvPr/>
        </p:nvSpPr>
        <p:spPr>
          <a:xfrm>
            <a:off x="7905750" y="1666875"/>
            <a:ext cx="1714500" cy="190500"/>
          </a:xfrm>
          <a:prstGeom prst="roundRect">
            <a:avLst>
              <a:gd name="adj" fmla="val 10000"/>
            </a:avLst>
          </a:prstGeom>
          <a:ln w="9525">
            <a:solidFill>
              <a:srgbClr val="888888"/>
            </a:solidFill>
          </a:ln>
        </p:spPr>
      </p:sp>
      <p:sp>
        <p:nvSpPr>
          <p:cNvPr id="13" name="Text"/>
          <p:cNvSpPr txBox="1"/>
          <p:nvPr/>
        </p:nvSpPr>
        <p:spPr>
          <a:xfrm>
            <a:off x="8572500" y="169545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888888"/>
                </a:solidFill>
                <a:latin typeface="Inter"/>
                <a:ea typeface="Noto Sans SC"/>
              </a:rPr>
              <a:t>密封罩</a:t>
            </a:r>
          </a:p>
        </p:txBody>
      </p:sp>
      <p:sp>
        <p:nvSpPr>
          <p:cNvPr id="14" name="Line"/>
          <p:cNvSpPr/>
          <p:nvPr/>
        </p:nvSpPr>
        <p:spPr>
          <a:xfrm>
            <a:off x="8751094" y="1845469"/>
            <a:ext cx="33338" cy="452438"/>
          </a:xfrm>
          <a:custGeom>
            <a:avLst/>
            <a:gdLst/>
            <a:ahLst/>
            <a:cxnLst/>
            <a:rect l="0" t="0" r="100000" b="100000"/>
            <a:pathLst>
              <a:path w="33338" h="452438">
                <a:moveTo>
                  <a:pt x="11906" y="11906"/>
                </a:moveTo>
                <a:lnTo>
                  <a:pt x="11906" y="440531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5" name="Line"/>
          <p:cNvSpPr/>
          <p:nvPr/>
        </p:nvSpPr>
        <p:spPr>
          <a:xfrm>
            <a:off x="7891463" y="2271713"/>
            <a:ext cx="1743075" cy="38100"/>
          </a:xfrm>
          <a:custGeom>
            <a:avLst/>
            <a:gdLst/>
            <a:ahLst/>
            <a:cxnLst/>
            <a:rect l="0" t="0" r="100000" b="100000"/>
            <a:pathLst>
              <a:path w="1743075" h="38100">
                <a:moveTo>
                  <a:pt x="14288" y="14288"/>
                </a:moveTo>
                <a:lnTo>
                  <a:pt x="1728788" y="14288"/>
                </a:lnTo>
              </a:path>
            </a:pathLst>
          </a:custGeom>
          <a:ln w="19050">
            <a:solidFill>
              <a:srgbClr val="1A1A1A"/>
            </a:solidFill>
          </a:ln>
        </p:spPr>
      </p:sp>
      <p:sp>
        <p:nvSpPr>
          <p:cNvPr id="16" name="Line"/>
          <p:cNvSpPr/>
          <p:nvPr/>
        </p:nvSpPr>
        <p:spPr>
          <a:xfrm>
            <a:off x="8753475" y="2276475"/>
            <a:ext cx="28575" cy="66675"/>
          </a:xfrm>
          <a:custGeom>
            <a:avLst/>
            <a:gdLst/>
            <a:ahLst/>
            <a:cxnLst/>
            <a:rect l="0" t="0" r="100000" b="100000"/>
            <a:pathLst>
              <a:path w="28575" h="66675">
                <a:moveTo>
                  <a:pt x="9525" y="9525"/>
                </a:moveTo>
                <a:lnTo>
                  <a:pt x="9525" y="57150"/>
                </a:lnTo>
              </a:path>
            </a:pathLst>
          </a:custGeom>
          <a:ln w="9525">
            <a:solidFill>
              <a:srgbClr val="1A1A1A"/>
            </a:solidFill>
          </a:ln>
        </p:spPr>
      </p:sp>
      <p:sp>
        <p:nvSpPr>
          <p:cNvPr id="17" name="Line"/>
          <p:cNvSpPr/>
          <p:nvPr/>
        </p:nvSpPr>
        <p:spPr>
          <a:xfrm>
            <a:off x="7896225" y="2276475"/>
            <a:ext cx="876300" cy="447675"/>
          </a:xfrm>
          <a:custGeom>
            <a:avLst/>
            <a:gdLst/>
            <a:ahLst/>
            <a:cxnLst/>
            <a:rect l="0" t="0" r="100000" b="100000"/>
            <a:pathLst>
              <a:path w="876300" h="447675">
                <a:moveTo>
                  <a:pt x="866775" y="9525"/>
                </a:moveTo>
                <a:lnTo>
                  <a:pt x="9525" y="43815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18" name="Line"/>
          <p:cNvSpPr/>
          <p:nvPr/>
        </p:nvSpPr>
        <p:spPr>
          <a:xfrm>
            <a:off x="8753475" y="2276475"/>
            <a:ext cx="876300" cy="447675"/>
          </a:xfrm>
          <a:custGeom>
            <a:avLst/>
            <a:gdLst/>
            <a:ahLst/>
            <a:cxnLst/>
            <a:rect l="0" t="0" r="100000" b="100000"/>
            <a:pathLst>
              <a:path w="876300" h="447675">
                <a:moveTo>
                  <a:pt x="9525" y="9525"/>
                </a:moveTo>
                <a:lnTo>
                  <a:pt x="866775" y="43815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19" name="Circle"/>
          <p:cNvSpPr/>
          <p:nvPr/>
        </p:nvSpPr>
        <p:spPr>
          <a:xfrm>
            <a:off x="7772400" y="2581275"/>
            <a:ext cx="266700" cy="266700"/>
          </a:xfrm>
          <a:prstGeom prst="ellipse">
            <a:avLst/>
          </a:prstGeom>
          <a:solidFill>
            <a:srgbClr val="0066FF"/>
          </a:solidFill>
        </p:spPr>
      </p:sp>
      <p:sp>
        <p:nvSpPr>
          <p:cNvPr id="20" name="Circle"/>
          <p:cNvSpPr/>
          <p:nvPr/>
        </p:nvSpPr>
        <p:spPr>
          <a:xfrm>
            <a:off x="9486900" y="2581275"/>
            <a:ext cx="266700" cy="266700"/>
          </a:xfrm>
          <a:prstGeom prst="ellipse">
            <a:avLst/>
          </a:prstGeom>
          <a:solidFill>
            <a:srgbClr val="0066FF"/>
          </a:solidFill>
        </p:spPr>
      </p:sp>
      <p:sp>
        <p:nvSpPr>
          <p:cNvPr id="21" name="Circle"/>
          <p:cNvSpPr/>
          <p:nvPr/>
        </p:nvSpPr>
        <p:spPr>
          <a:xfrm>
            <a:off x="7867650" y="2676525"/>
            <a:ext cx="76200" cy="7620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22" name="Circle"/>
          <p:cNvSpPr/>
          <p:nvPr/>
        </p:nvSpPr>
        <p:spPr>
          <a:xfrm>
            <a:off x="9582150" y="2676525"/>
            <a:ext cx="76200" cy="7620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23" name="Line"/>
          <p:cNvSpPr/>
          <p:nvPr/>
        </p:nvSpPr>
        <p:spPr>
          <a:xfrm>
            <a:off x="7896225" y="2705100"/>
            <a:ext cx="28575" cy="352425"/>
          </a:xfrm>
          <a:custGeom>
            <a:avLst/>
            <a:gdLst/>
            <a:ahLst/>
            <a:cxnLst/>
            <a:rect l="0" t="0" r="100000" b="100000"/>
            <a:pathLst>
              <a:path w="28575" h="352425">
                <a:moveTo>
                  <a:pt x="9525" y="9525"/>
                </a:moveTo>
                <a:lnTo>
                  <a:pt x="9525" y="34290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24" name="Line"/>
          <p:cNvSpPr/>
          <p:nvPr/>
        </p:nvSpPr>
        <p:spPr>
          <a:xfrm>
            <a:off x="9610725" y="2705100"/>
            <a:ext cx="28575" cy="352425"/>
          </a:xfrm>
          <a:custGeom>
            <a:avLst/>
            <a:gdLst/>
            <a:ahLst/>
            <a:cxnLst/>
            <a:rect l="0" t="0" r="100000" b="100000"/>
            <a:pathLst>
              <a:path w="28575" h="352425">
                <a:moveTo>
                  <a:pt x="9525" y="9525"/>
                </a:moveTo>
                <a:lnTo>
                  <a:pt x="9525" y="342900"/>
                </a:lnTo>
              </a:path>
            </a:pathLst>
          </a:custGeom>
          <a:ln w="9525">
            <a:solidFill>
              <a:srgbClr val="888888"/>
            </a:solidFill>
          </a:ln>
        </p:spPr>
      </p:sp>
      <p:sp>
        <p:nvSpPr>
          <p:cNvPr id="25" name="Circle"/>
          <p:cNvSpPr/>
          <p:nvPr/>
        </p:nvSpPr>
        <p:spPr>
          <a:xfrm>
            <a:off x="7810500" y="3000375"/>
            <a:ext cx="190500" cy="190500"/>
          </a:xfrm>
          <a:prstGeom prst="ellipse">
            <a:avLst/>
          </a:prstGeom>
          <a:ln w="14288">
            <a:solidFill>
              <a:srgbClr val="1A1A1A"/>
            </a:solidFill>
          </a:ln>
        </p:spPr>
      </p:sp>
      <p:sp>
        <p:nvSpPr>
          <p:cNvPr id="26" name="Circle"/>
          <p:cNvSpPr/>
          <p:nvPr/>
        </p:nvSpPr>
        <p:spPr>
          <a:xfrm>
            <a:off x="9525000" y="3000375"/>
            <a:ext cx="190500" cy="190500"/>
          </a:xfrm>
          <a:prstGeom prst="ellipse">
            <a:avLst/>
          </a:prstGeom>
          <a:ln w="14288">
            <a:solidFill>
              <a:srgbClr val="1A1A1A"/>
            </a:solidFill>
          </a:ln>
        </p:spPr>
      </p:sp>
      <p:sp>
        <p:nvSpPr>
          <p:cNvPr id="27" name="Rect"/>
          <p:cNvSpPr/>
          <p:nvPr/>
        </p:nvSpPr>
        <p:spPr>
          <a:xfrm>
            <a:off x="7572375" y="3286125"/>
            <a:ext cx="666750" cy="152400"/>
          </a:xfrm>
          <a:prstGeom prst="rect">
            <a:avLst/>
          </a:prstGeom>
          <a:solidFill>
            <a:srgbClr val="1A1A1A"/>
          </a:solidFill>
        </p:spPr>
      </p:sp>
      <p:sp>
        <p:nvSpPr>
          <p:cNvPr id="28" name="Rect"/>
          <p:cNvSpPr/>
          <p:nvPr/>
        </p:nvSpPr>
        <p:spPr>
          <a:xfrm>
            <a:off x="9286875" y="3286125"/>
            <a:ext cx="666750" cy="152400"/>
          </a:xfrm>
          <a:prstGeom prst="rect">
            <a:avLst/>
          </a:prstGeom>
          <a:solidFill>
            <a:srgbClr val="1A1A1A"/>
          </a:solidFill>
        </p:spPr>
      </p:sp>
      <p:sp>
        <p:nvSpPr>
          <p:cNvPr id="29" name="Text"/>
          <p:cNvSpPr txBox="1"/>
          <p:nvPr/>
        </p:nvSpPr>
        <p:spPr>
          <a:xfrm>
            <a:off x="7671911" y="3305175"/>
            <a:ext cx="46767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FFFFFF"/>
                </a:solidFill>
                <a:latin typeface="Inter"/>
                <a:ea typeface="Noto Sans SC"/>
              </a:rPr>
              <a:t>小铅球 m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9386411" y="3305175"/>
            <a:ext cx="46767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FFFFFF"/>
                </a:solidFill>
                <a:latin typeface="Inter"/>
                <a:ea typeface="Noto Sans SC"/>
              </a:rPr>
              <a:t>小铅球 m</a:t>
            </a:r>
          </a:p>
        </p:txBody>
      </p:sp>
      <p:sp>
        <p:nvSpPr>
          <p:cNvPr id="31" name="Rect"/>
          <p:cNvSpPr/>
          <p:nvPr/>
        </p:nvSpPr>
        <p:spPr>
          <a:xfrm>
            <a:off x="7239000" y="3286125"/>
            <a:ext cx="190500" cy="152400"/>
          </a:xfrm>
          <a:prstGeom prst="rect">
            <a:avLst/>
          </a:prstGeom>
          <a:ln w="9525">
            <a:solidFill>
              <a:srgbClr val="888888"/>
            </a:solidFill>
          </a:ln>
        </p:spPr>
      </p:sp>
      <p:sp>
        <p:nvSpPr>
          <p:cNvPr id="32" name="Rect"/>
          <p:cNvSpPr/>
          <p:nvPr/>
        </p:nvSpPr>
        <p:spPr>
          <a:xfrm>
            <a:off x="10096500" y="3286125"/>
            <a:ext cx="190500" cy="152400"/>
          </a:xfrm>
          <a:prstGeom prst="rect">
            <a:avLst/>
          </a:prstGeom>
          <a:ln w="9525">
            <a:solidFill>
              <a:srgbClr val="888888"/>
            </a:solidFill>
          </a:ln>
        </p:spPr>
      </p:sp>
      <p:sp>
        <p:nvSpPr>
          <p:cNvPr id="33" name="Text"/>
          <p:cNvSpPr txBox="1"/>
          <p:nvPr/>
        </p:nvSpPr>
        <p:spPr>
          <a:xfrm>
            <a:off x="7143750" y="331470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>
                <a:solidFill>
                  <a:srgbClr val="888888"/>
                </a:solidFill>
                <a:latin typeface="Inter"/>
                <a:ea typeface="Noto Sans SC"/>
              </a:rPr>
              <a:t>M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10001250" y="331470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750" b="0" i="0">
                <a:solidFill>
                  <a:srgbClr val="888888"/>
                </a:solidFill>
                <a:latin typeface="Inter"/>
                <a:ea typeface="Noto Sans SC"/>
              </a:rPr>
              <a:t>M</a:t>
            </a:r>
          </a:p>
        </p:txBody>
      </p:sp>
      <p:sp>
        <p:nvSpPr>
          <p:cNvPr id="35" name="Line"/>
          <p:cNvSpPr/>
          <p:nvPr/>
        </p:nvSpPr>
        <p:spPr>
          <a:xfrm>
            <a:off x="8658225" y="1847850"/>
            <a:ext cx="209550" cy="447675"/>
          </a:xfrm>
          <a:custGeom>
            <a:avLst/>
            <a:gdLst/>
            <a:ahLst/>
            <a:cxnLst/>
            <a:rect l="0" t="0" r="100000" b="100000"/>
            <a:pathLst>
              <a:path w="209550" h="447675">
                <a:moveTo>
                  <a:pt x="9525" y="9525"/>
                </a:moveTo>
                <a:lnTo>
                  <a:pt x="200025" y="438150"/>
                </a:lnTo>
              </a:path>
            </a:pathLst>
          </a:custGeom>
          <a:ln w="9525">
            <a:solidFill>
              <a:srgbClr val="0066FF"/>
            </a:solidFill>
            <a:custDash>
              <a:ds d="28575"/>
              <a:ds d="28575"/>
            </a:custDash>
          </a:ln>
        </p:spPr>
      </p:sp>
      <p:sp>
        <p:nvSpPr>
          <p:cNvPr id="36" name="Text"/>
          <p:cNvSpPr txBox="1"/>
          <p:nvPr/>
        </p:nvSpPr>
        <p:spPr>
          <a:xfrm>
            <a:off x="8096250" y="1990725"/>
            <a:ext cx="47244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0066FF"/>
                </a:solidFill>
                <a:latin typeface="Inter"/>
                <a:ea typeface="Noto Sans SC"/>
              </a:rPr>
              <a:t>石英丝</a:t>
            </a:r>
          </a:p>
        </p:txBody>
      </p:sp>
      <p:sp>
        <p:nvSpPr>
          <p:cNvPr id="37" name="Line"/>
          <p:cNvSpPr/>
          <p:nvPr/>
        </p:nvSpPr>
        <p:spPr>
          <a:xfrm>
            <a:off x="9372600" y="2276475"/>
            <a:ext cx="352425" cy="28575"/>
          </a:xfrm>
          <a:custGeom>
            <a:avLst/>
            <a:gdLst/>
            <a:ahLst/>
            <a:cxnLst/>
            <a:rect l="0" t="0" r="100000" b="100000"/>
            <a:pathLst>
              <a:path w="352425" h="28575">
                <a:moveTo>
                  <a:pt x="9525" y="9525"/>
                </a:moveTo>
                <a:lnTo>
                  <a:pt x="342900" y="9525"/>
                </a:lnTo>
              </a:path>
            </a:pathLst>
          </a:custGeom>
          <a:ln w="9525">
            <a:solidFill>
              <a:srgbClr val="1A1A1A"/>
            </a:solidFill>
          </a:ln>
        </p:spPr>
      </p:sp>
      <p:sp>
        <p:nvSpPr>
          <p:cNvPr id="38" name="Line"/>
          <p:cNvSpPr/>
          <p:nvPr/>
        </p:nvSpPr>
        <p:spPr>
          <a:xfrm>
            <a:off x="9372600" y="2276475"/>
            <a:ext cx="28575" cy="161925"/>
          </a:xfrm>
          <a:custGeom>
            <a:avLst/>
            <a:gdLst/>
            <a:ahLst/>
            <a:cxnLst/>
            <a:rect l="0" t="0" r="100000" b="100000"/>
            <a:pathLst>
              <a:path w="28575" h="161925">
                <a:moveTo>
                  <a:pt x="9525" y="9525"/>
                </a:moveTo>
                <a:lnTo>
                  <a:pt x="9525" y="152400"/>
                </a:lnTo>
              </a:path>
            </a:pathLst>
          </a:custGeom>
          <a:ln w="9525">
            <a:solidFill>
              <a:srgbClr val="1A1A1A"/>
            </a:solidFill>
          </a:ln>
        </p:spPr>
      </p:sp>
      <p:sp>
        <p:nvSpPr>
          <p:cNvPr id="39" name="Circle"/>
          <p:cNvSpPr/>
          <p:nvPr/>
        </p:nvSpPr>
        <p:spPr>
          <a:xfrm>
            <a:off x="9324975" y="2419350"/>
            <a:ext cx="114300" cy="114300"/>
          </a:xfrm>
          <a:prstGeom prst="ellipse">
            <a:avLst/>
          </a:prstGeom>
          <a:ln w="9525">
            <a:solidFill>
              <a:srgbClr val="1A1A1A"/>
            </a:solidFill>
          </a:ln>
        </p:spPr>
      </p:sp>
      <p:sp>
        <p:nvSpPr>
          <p:cNvPr id="40" name="Text"/>
          <p:cNvSpPr txBox="1"/>
          <p:nvPr/>
        </p:nvSpPr>
        <p:spPr>
          <a:xfrm>
            <a:off x="9906000" y="2257425"/>
            <a:ext cx="105708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888888"/>
                </a:solidFill>
                <a:latin typeface="Inter"/>
                <a:ea typeface="Noto Sans SC"/>
              </a:rPr>
              <a:t>刻度尺 / 望远镜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7728109" y="3924300"/>
            <a:ext cx="2069783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卡文迪许扭秤实验 (1798)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8124825" y="4210050"/>
            <a:ext cx="127635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0" i="0">
                <a:solidFill>
                  <a:srgbClr val="888888"/>
                </a:solidFill>
                <a:latin typeface="Inter"/>
                <a:ea typeface="Noto Sans SC"/>
              </a:rPr>
              <a:t>首次测出万有引力常量</a:t>
            </a:r>
          </a:p>
        </p:txBody>
      </p:sp>
      <p:sp>
        <p:nvSpPr>
          <p:cNvPr id="43" name="Line"/>
          <p:cNvSpPr/>
          <p:nvPr/>
        </p:nvSpPr>
        <p:spPr>
          <a:xfrm>
            <a:off x="752475" y="484822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1A1A1A"/>
            </a:solidFill>
          </a:ln>
        </p:spPr>
      </p:sp>
      <p:sp>
        <p:nvSpPr>
          <p:cNvPr id="44" name="Text"/>
          <p:cNvSpPr txBox="1"/>
          <p:nvPr/>
        </p:nvSpPr>
        <p:spPr>
          <a:xfrm>
            <a:off x="762000" y="5114925"/>
            <a:ext cx="50673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066FF"/>
                </a:solidFill>
                <a:latin typeface="Inter"/>
                <a:ea typeface="Noto Sans SC"/>
              </a:rPr>
              <a:t>意义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1285875" y="5114925"/>
            <a:ext cx="4961001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G 是反映引力作用强弱的普适常量,与物质种类无关。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762000" y="5543550"/>
            <a:ext cx="50673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066FF"/>
                </a:solidFill>
                <a:latin typeface="Inter"/>
                <a:ea typeface="Noto Sans SC"/>
              </a:rPr>
              <a:t>数值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1285875" y="5543550"/>
            <a:ext cx="4642104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极小,表明日常质量间的引力十分微弱,难以察觉。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762000" y="5972175"/>
            <a:ext cx="50673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066FF"/>
                </a:solidFill>
                <a:latin typeface="Inter"/>
                <a:ea typeface="Noto Sans SC"/>
              </a:rPr>
              <a:t>来源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1285875" y="5972175"/>
            <a:ext cx="4940427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由卡文迪许扭秤实验首次测出,体现科学实验的力量。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A"/>
          </a:solidFill>
        </p:spPr>
      </p:sp>
      <p:sp>
        <p:nvSpPr>
          <p:cNvPr id="3" name="Text"/>
          <p:cNvSpPr txBox="1"/>
          <p:nvPr/>
        </p:nvSpPr>
        <p:spPr>
          <a:xfrm>
            <a:off x="609600" y="266700"/>
            <a:ext cx="674751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A1A1A"/>
                </a:solidFill>
                <a:latin typeface="Inter"/>
                <a:ea typeface="Noto Sans SC"/>
              </a:rPr>
              <a:t>计算示例:地球对地表物体的引力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609600" y="838200"/>
            <a:ext cx="277444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888888"/>
                </a:solidFill>
                <a:latin typeface="Inter"/>
                <a:ea typeface="Noto Sans SC"/>
              </a:rPr>
              <a:t>三步推导 · 从已知量到地表重力</a:t>
            </a:r>
          </a:p>
        </p:txBody>
      </p:sp>
      <p:sp>
        <p:nvSpPr>
          <p:cNvPr id="5" name="Line"/>
          <p:cNvSpPr/>
          <p:nvPr/>
        </p:nvSpPr>
        <p:spPr>
          <a:xfrm>
            <a:off x="595313" y="1204913"/>
            <a:ext cx="942975" cy="38100"/>
          </a:xfrm>
          <a:custGeom>
            <a:avLst/>
            <a:gdLst/>
            <a:ahLst/>
            <a:cxnLst/>
            <a:rect l="0" t="0" r="100000" b="100000"/>
            <a:pathLst>
              <a:path w="942975" h="38100">
                <a:moveTo>
                  <a:pt x="14288" y="14288"/>
                </a:moveTo>
                <a:lnTo>
                  <a:pt x="928688" y="14288"/>
                </a:lnTo>
              </a:path>
            </a:pathLst>
          </a:custGeom>
          <a:ln w="19050">
            <a:solidFill>
              <a:srgbClr val="0066FF"/>
            </a:solidFill>
          </a:ln>
        </p:spPr>
      </p:sp>
      <p:sp>
        <p:nvSpPr>
          <p:cNvPr id="6" name="Rect"/>
          <p:cNvSpPr/>
          <p:nvPr/>
        </p:nvSpPr>
        <p:spPr>
          <a:xfrm>
            <a:off x="609600" y="1905000"/>
            <a:ext cx="3448050" cy="3238500"/>
          </a:xfrm>
          <a:prstGeom prst="roundRect">
            <a:avLst>
              <a:gd name="adj" fmla="val 1764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</p:spPr>
      </p:sp>
      <p:sp>
        <p:nvSpPr>
          <p:cNvPr id="7" name="Circle"/>
          <p:cNvSpPr/>
          <p:nvPr/>
        </p:nvSpPr>
        <p:spPr>
          <a:xfrm>
            <a:off x="819150" y="2114550"/>
            <a:ext cx="342900" cy="342900"/>
          </a:xfrm>
          <a:prstGeom prst="ellipse">
            <a:avLst/>
          </a:prstGeom>
          <a:solidFill>
            <a:srgbClr val="0066FF"/>
          </a:solidFill>
        </p:spPr>
      </p:sp>
      <p:sp>
        <p:nvSpPr>
          <p:cNvPr id="8" name="Text"/>
          <p:cNvSpPr txBox="1"/>
          <p:nvPr/>
        </p:nvSpPr>
        <p:spPr>
          <a:xfrm>
            <a:off x="800100" y="21717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1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1314450" y="2247900"/>
            <a:ext cx="154343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STEP ONE · 已知量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838200" y="2647950"/>
            <a:ext cx="185547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1A1A1A"/>
                </a:solidFill>
                <a:latin typeface="Inter"/>
                <a:ea typeface="Noto Sans SC"/>
              </a:rPr>
              <a:t>地球质量与半径</a:t>
            </a:r>
          </a:p>
        </p:txBody>
      </p:sp>
      <p:sp>
        <p:nvSpPr>
          <p:cNvPr id="11" name="Line"/>
          <p:cNvSpPr/>
          <p:nvPr/>
        </p:nvSpPr>
        <p:spPr>
          <a:xfrm>
            <a:off x="826294" y="3017044"/>
            <a:ext cx="671513" cy="33338"/>
          </a:xfrm>
          <a:custGeom>
            <a:avLst/>
            <a:gdLst/>
            <a:ahLst/>
            <a:cxnLst/>
            <a:rect l="0" t="0" r="100000" b="100000"/>
            <a:pathLst>
              <a:path w="671513" h="33338">
                <a:moveTo>
                  <a:pt x="11906" y="11906"/>
                </a:moveTo>
                <a:lnTo>
                  <a:pt x="659606" y="119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2" name="Text"/>
          <p:cNvSpPr txBox="1"/>
          <p:nvPr/>
        </p:nvSpPr>
        <p:spPr>
          <a:xfrm>
            <a:off x="838200" y="3257550"/>
            <a:ext cx="2132076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M = 5.98 × 10²⁴ kg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838200" y="3562350"/>
            <a:ext cx="1792605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r = 6.4 × 10⁶ m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838200" y="3867150"/>
            <a:ext cx="1000506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m = 1 kg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838200" y="4629150"/>
            <a:ext cx="2543556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取地表质量 1 kg 物体为研究对象</a:t>
            </a:r>
          </a:p>
        </p:txBody>
      </p:sp>
      <p:sp>
        <p:nvSpPr>
          <p:cNvPr id="16" name="Line"/>
          <p:cNvSpPr/>
          <p:nvPr/>
        </p:nvSpPr>
        <p:spPr>
          <a:xfrm>
            <a:off x="4045744" y="3512344"/>
            <a:ext cx="4005263" cy="33338"/>
          </a:xfrm>
          <a:custGeom>
            <a:avLst/>
            <a:gdLst/>
            <a:ahLst/>
            <a:cxnLst/>
            <a:rect l="0" t="0" r="100000" b="100000"/>
            <a:pathLst>
              <a:path w="4005263" h="33338">
                <a:moveTo>
                  <a:pt x="11906" y="11906"/>
                </a:moveTo>
                <a:lnTo>
                  <a:pt x="3993356" y="119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17" name="Path"/>
          <p:cNvSpPr/>
          <p:nvPr/>
        </p:nvSpPr>
        <p:spPr>
          <a:xfrm>
            <a:off x="8039100" y="3476625"/>
            <a:ext cx="95250" cy="95250"/>
          </a:xfrm>
          <a:custGeom>
            <a:avLst/>
            <a:gdLst/>
            <a:ahLst/>
            <a:cxnLst/>
            <a:rect l="0" t="0" r="100000" b="100000"/>
            <a:pathLst>
              <a:path w="95250" h="95250">
                <a:moveTo>
                  <a:pt x="95250" y="47625"/>
                </a:moveTo>
                <a:lnTo>
                  <a:pt x="0" y="0"/>
                </a:lnTo>
                <a:lnTo>
                  <a:pt x="0" y="95250"/>
                </a:lnTo>
                <a:close/>
              </a:path>
            </a:pathLst>
          </a:custGeom>
          <a:solidFill>
            <a:srgbClr val="1A1A1A"/>
          </a:solidFill>
        </p:spPr>
      </p:sp>
      <p:sp>
        <p:nvSpPr>
          <p:cNvPr id="18" name="Rect"/>
          <p:cNvSpPr/>
          <p:nvPr/>
        </p:nvSpPr>
        <p:spPr>
          <a:xfrm>
            <a:off x="4362450" y="1905000"/>
            <a:ext cx="3448050" cy="3238500"/>
          </a:xfrm>
          <a:prstGeom prst="roundRect">
            <a:avLst>
              <a:gd name="adj" fmla="val 1764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</p:spPr>
      </p:sp>
      <p:sp>
        <p:nvSpPr>
          <p:cNvPr id="19" name="Circle"/>
          <p:cNvSpPr/>
          <p:nvPr/>
        </p:nvSpPr>
        <p:spPr>
          <a:xfrm>
            <a:off x="4572000" y="2114550"/>
            <a:ext cx="342900" cy="342900"/>
          </a:xfrm>
          <a:prstGeom prst="ellipse">
            <a:avLst/>
          </a:prstGeom>
          <a:solidFill>
            <a:srgbClr val="0066FF"/>
          </a:solidFill>
        </p:spPr>
      </p:sp>
      <p:sp>
        <p:nvSpPr>
          <p:cNvPr id="20" name="Text"/>
          <p:cNvSpPr txBox="1"/>
          <p:nvPr/>
        </p:nvSpPr>
        <p:spPr>
          <a:xfrm>
            <a:off x="4552950" y="21717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2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5067300" y="2247900"/>
            <a:ext cx="170345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STEP TWO · 代入公式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4591050" y="2647950"/>
            <a:ext cx="160401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1A1A1A"/>
                </a:solidFill>
                <a:latin typeface="Inter"/>
                <a:ea typeface="Noto Sans SC"/>
              </a:rPr>
              <a:t>万有引力定律</a:t>
            </a:r>
          </a:p>
        </p:txBody>
      </p:sp>
      <p:sp>
        <p:nvSpPr>
          <p:cNvPr id="23" name="Line"/>
          <p:cNvSpPr/>
          <p:nvPr/>
        </p:nvSpPr>
        <p:spPr>
          <a:xfrm>
            <a:off x="4579144" y="3017044"/>
            <a:ext cx="671513" cy="33338"/>
          </a:xfrm>
          <a:custGeom>
            <a:avLst/>
            <a:gdLst/>
            <a:ahLst/>
            <a:cxnLst/>
            <a:rect l="0" t="0" r="100000" b="100000"/>
            <a:pathLst>
              <a:path w="671513" h="33338">
                <a:moveTo>
                  <a:pt x="11906" y="11906"/>
                </a:moveTo>
                <a:lnTo>
                  <a:pt x="659606" y="119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24" name="Text"/>
          <p:cNvSpPr txBox="1"/>
          <p:nvPr/>
        </p:nvSpPr>
        <p:spPr>
          <a:xfrm>
            <a:off x="4591050" y="3257550"/>
            <a:ext cx="2132076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F = G · M · m / r²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4591050" y="3581400"/>
            <a:ext cx="1905762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888888"/>
                </a:solidFill>
                <a:latin typeface="Inter"/>
                <a:ea typeface="Noto Sans SC"/>
              </a:rPr>
              <a:t>G = 6.67 × 10⁻¹¹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4591050" y="3867150"/>
            <a:ext cx="1000506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888888"/>
                </a:solidFill>
                <a:latin typeface="Inter"/>
                <a:ea typeface="Noto Sans SC"/>
              </a:rPr>
              <a:t>N·m²/kg²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4591050" y="4629150"/>
            <a:ext cx="137541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将已知量逐一代入</a:t>
            </a:r>
          </a:p>
        </p:txBody>
      </p:sp>
      <p:sp>
        <p:nvSpPr>
          <p:cNvPr id="28" name="Line"/>
          <p:cNvSpPr/>
          <p:nvPr/>
        </p:nvSpPr>
        <p:spPr>
          <a:xfrm>
            <a:off x="7798594" y="3512344"/>
            <a:ext cx="3281363" cy="33338"/>
          </a:xfrm>
          <a:custGeom>
            <a:avLst/>
            <a:gdLst/>
            <a:ahLst/>
            <a:cxnLst/>
            <a:rect l="0" t="0" r="100000" b="100000"/>
            <a:pathLst>
              <a:path w="3281363" h="33338">
                <a:moveTo>
                  <a:pt x="11906" y="11906"/>
                </a:moveTo>
                <a:lnTo>
                  <a:pt x="3269456" y="11906"/>
                </a:lnTo>
              </a:path>
            </a:pathLst>
          </a:custGeom>
          <a:ln w="14288">
            <a:solidFill>
              <a:srgbClr val="1A1A1A"/>
            </a:solidFill>
          </a:ln>
        </p:spPr>
      </p:sp>
      <p:sp>
        <p:nvSpPr>
          <p:cNvPr id="29" name="Path"/>
          <p:cNvSpPr/>
          <p:nvPr/>
        </p:nvSpPr>
        <p:spPr>
          <a:xfrm>
            <a:off x="11068050" y="3476625"/>
            <a:ext cx="95250" cy="95250"/>
          </a:xfrm>
          <a:custGeom>
            <a:avLst/>
            <a:gdLst/>
            <a:ahLst/>
            <a:cxnLst/>
            <a:rect l="0" t="0" r="100000" b="100000"/>
            <a:pathLst>
              <a:path w="95250" h="95250">
                <a:moveTo>
                  <a:pt x="95250" y="47625"/>
                </a:moveTo>
                <a:lnTo>
                  <a:pt x="0" y="0"/>
                </a:lnTo>
                <a:lnTo>
                  <a:pt x="0" y="95250"/>
                </a:lnTo>
                <a:close/>
              </a:path>
            </a:pathLst>
          </a:custGeom>
          <a:solidFill>
            <a:srgbClr val="1A1A1A"/>
          </a:solidFill>
        </p:spPr>
      </p:sp>
      <p:sp>
        <p:nvSpPr>
          <p:cNvPr id="30" name="Rect"/>
          <p:cNvSpPr/>
          <p:nvPr/>
        </p:nvSpPr>
        <p:spPr>
          <a:xfrm>
            <a:off x="8115300" y="1905000"/>
            <a:ext cx="3448050" cy="3238500"/>
          </a:xfrm>
          <a:prstGeom prst="roundRect">
            <a:avLst>
              <a:gd name="adj" fmla="val 1764"/>
            </a:avLst>
          </a:prstGeom>
          <a:solidFill>
            <a:srgbClr val="FFFFFF"/>
          </a:solidFill>
          <a:ln w="19050">
            <a:solidFill>
              <a:srgbClr val="0066FF"/>
            </a:solidFill>
          </a:ln>
        </p:spPr>
      </p:sp>
      <p:sp>
        <p:nvSpPr>
          <p:cNvPr id="31" name="Circle"/>
          <p:cNvSpPr/>
          <p:nvPr/>
        </p:nvSpPr>
        <p:spPr>
          <a:xfrm>
            <a:off x="8324850" y="2114550"/>
            <a:ext cx="342900" cy="342900"/>
          </a:xfrm>
          <a:prstGeom prst="ellipse">
            <a:avLst/>
          </a:prstGeom>
          <a:solidFill>
            <a:srgbClr val="0066FF"/>
          </a:solidFill>
        </p:spPr>
      </p:sp>
      <p:sp>
        <p:nvSpPr>
          <p:cNvPr id="32" name="Text"/>
          <p:cNvSpPr txBox="1"/>
          <p:nvPr/>
        </p:nvSpPr>
        <p:spPr>
          <a:xfrm>
            <a:off x="8305800" y="217170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3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8820150" y="2247900"/>
            <a:ext cx="187947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STEP THREE · 得到结果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8343900" y="2647950"/>
            <a:ext cx="160401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1A1A1A"/>
                </a:solidFill>
                <a:latin typeface="Inter"/>
                <a:ea typeface="Noto Sans SC"/>
              </a:rPr>
              <a:t>地表所受引力</a:t>
            </a:r>
          </a:p>
        </p:txBody>
      </p:sp>
      <p:sp>
        <p:nvSpPr>
          <p:cNvPr id="35" name="Line"/>
          <p:cNvSpPr/>
          <p:nvPr/>
        </p:nvSpPr>
        <p:spPr>
          <a:xfrm>
            <a:off x="8331994" y="3017044"/>
            <a:ext cx="671513" cy="33338"/>
          </a:xfrm>
          <a:custGeom>
            <a:avLst/>
            <a:gdLst/>
            <a:ahLst/>
            <a:cxnLst/>
            <a:rect l="0" t="0" r="100000" b="100000"/>
            <a:pathLst>
              <a:path w="671513" h="33338">
                <a:moveTo>
                  <a:pt x="11906" y="11906"/>
                </a:moveTo>
                <a:lnTo>
                  <a:pt x="659606" y="11906"/>
                </a:lnTo>
              </a:path>
            </a:pathLst>
          </a:custGeom>
          <a:ln w="14288">
            <a:solidFill>
              <a:srgbClr val="0066FF"/>
            </a:solidFill>
          </a:ln>
        </p:spPr>
      </p:sp>
      <p:sp>
        <p:nvSpPr>
          <p:cNvPr id="36" name="Text"/>
          <p:cNvSpPr txBox="1"/>
          <p:nvPr/>
        </p:nvSpPr>
        <p:spPr>
          <a:xfrm>
            <a:off x="8343900" y="3200400"/>
            <a:ext cx="3263646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0066FF"/>
                </a:solidFill>
                <a:latin typeface="Inter"/>
                <a:ea typeface="Noto Sans SC"/>
              </a:rPr>
              <a:t>F ≈ 9.8 N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8343900" y="3924300"/>
            <a:ext cx="2656713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A1A1A"/>
                </a:solidFill>
                <a:latin typeface="Inter"/>
                <a:ea typeface="Noto Sans SC"/>
              </a:rPr>
              <a:t>延伸:g = F/m ≈ 9.8 m/s²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8343900" y="4629150"/>
            <a:ext cx="169545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这正是地表重力加速度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609600" y="6153150"/>
            <a:ext cx="195948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万有引力定律 · 课堂教学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11030903" y="6153150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05 / 07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A"/>
          </a:solidFill>
        </p:spPr>
      </p:sp>
      <p:sp>
        <p:nvSpPr>
          <p:cNvPr id="3" name="Text"/>
          <p:cNvSpPr txBox="1"/>
          <p:nvPr/>
        </p:nvSpPr>
        <p:spPr>
          <a:xfrm>
            <a:off x="762000" y="495300"/>
            <a:ext cx="537591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A1A1A"/>
                </a:solidFill>
                <a:latin typeface="Inter"/>
                <a:ea typeface="Noto Sans SC"/>
              </a:rPr>
              <a:t>应用:卫星运行与天体运动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762000" y="1009650"/>
            <a:ext cx="427977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888888"/>
                </a:solidFill>
                <a:latin typeface="Inter"/>
                <a:ea typeface="Noto Sans SC"/>
              </a:rPr>
              <a:t>Satellites &amp; Planetary Motion · 同一规律,不同尺度</a:t>
            </a:r>
          </a:p>
        </p:txBody>
      </p:sp>
      <p:sp>
        <p:nvSpPr>
          <p:cNvPr id="5" name="Line"/>
          <p:cNvSpPr/>
          <p:nvPr/>
        </p:nvSpPr>
        <p:spPr>
          <a:xfrm>
            <a:off x="752475" y="130492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E5E5E5"/>
            </a:solidFill>
          </a:ln>
        </p:spPr>
      </p:sp>
      <p:grpSp>
        <p:nvGrpSpPr>
          <p:cNvPr id="25" name="Group"/>
          <p:cNvGrpSpPr/>
          <p:nvPr/>
        </p:nvGrpSpPr>
        <p:grpSpPr>
          <a:xfrm>
            <a:off x="762000" y="1600200"/>
            <a:ext cx="4953000" cy="3834765"/>
            <a:chOff x="762000" y="1600200"/>
            <a:chExt cx="4953000" cy="3834765"/>
          </a:xfrm>
        </p:grpSpPr>
        <p:sp>
          <p:nvSpPr>
            <p:cNvPr id="6" name="Rect"/>
            <p:cNvSpPr/>
            <p:nvPr/>
          </p:nvSpPr>
          <p:spPr>
            <a:xfrm>
              <a:off x="762000" y="1619250"/>
              <a:ext cx="4953000" cy="3810000"/>
            </a:xfrm>
            <a:prstGeom prst="roundRect">
              <a:avLst>
                <a:gd name="adj" fmla="val 1500"/>
              </a:avLst>
            </a:prstGeom>
            <a:solidFill>
              <a:srgbClr val="FFFFFF"/>
            </a:solidFill>
            <a:ln w="9525">
              <a:solidFill>
                <a:srgbClr val="E5E5E5"/>
              </a:solidFill>
            </a:ln>
          </p:spPr>
        </p:sp>
        <p:sp>
          <p:nvSpPr>
            <p:cNvPr id="7" name="Circle"/>
            <p:cNvSpPr/>
            <p:nvPr/>
          </p:nvSpPr>
          <p:spPr>
            <a:xfrm>
              <a:off x="1866900" y="1676400"/>
              <a:ext cx="76200" cy="762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8" name="Text"/>
            <p:cNvSpPr txBox="1"/>
            <p:nvPr/>
          </p:nvSpPr>
          <p:spPr>
            <a:xfrm>
              <a:off x="2057400" y="1600200"/>
              <a:ext cx="918210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A1A1A"/>
                  </a:solidFill>
                  <a:latin typeface="Inter"/>
                  <a:ea typeface="Noto Sans SC"/>
                </a:rPr>
                <a:t>人造卫星</a:t>
              </a:r>
            </a:p>
          </p:txBody>
        </p:sp>
        <p:sp>
          <p:nvSpPr>
            <p:cNvPr id="9" name="Text"/>
            <p:cNvSpPr txBox="1"/>
            <p:nvPr/>
          </p:nvSpPr>
          <p:spPr>
            <a:xfrm>
              <a:off x="2057400" y="1847850"/>
              <a:ext cx="160401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888888"/>
                  </a:solidFill>
                  <a:latin typeface="Inter"/>
                  <a:ea typeface="Noto Sans SC"/>
                </a:rPr>
                <a:t>Artificial Satellite</a:t>
              </a:r>
            </a:p>
          </p:txBody>
        </p:sp>
        <p:sp>
          <p:nvSpPr>
            <p:cNvPr id="10" name="Circle"/>
            <p:cNvSpPr/>
            <p:nvPr/>
          </p:nvSpPr>
          <p:spPr>
            <a:xfrm>
              <a:off x="2819400" y="3105150"/>
              <a:ext cx="838200" cy="838200"/>
            </a:xfrm>
            <a:prstGeom prst="ellipse">
              <a:avLst/>
            </a:prstGeom>
            <a:solidFill>
              <a:srgbClr val="1A1A1A"/>
            </a:solidFill>
          </p:spPr>
        </p:sp>
        <p:sp>
          <p:nvSpPr>
            <p:cNvPr id="11" name="Text"/>
            <p:cNvSpPr txBox="1"/>
            <p:nvPr/>
          </p:nvSpPr>
          <p:spPr>
            <a:xfrm>
              <a:off x="3048000" y="3457575"/>
              <a:ext cx="3810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FAFAFA"/>
                  </a:solidFill>
                  <a:latin typeface="Inter"/>
                  <a:ea typeface="Noto Sans SC"/>
                </a:rPr>
                <a:t>地球</a:t>
              </a:r>
            </a:p>
          </p:txBody>
        </p:sp>
        <p:sp>
          <p:nvSpPr>
            <p:cNvPr id="12" name="Circle"/>
            <p:cNvSpPr/>
            <p:nvPr/>
          </p:nvSpPr>
          <p:spPr>
            <a:xfrm>
              <a:off x="1905000" y="2190750"/>
              <a:ext cx="2667000" cy="2667000"/>
            </a:xfrm>
            <a:prstGeom prst="ellipse">
              <a:avLst/>
            </a:prstGeom>
            <a:ln w="14288">
              <a:solidFill>
                <a:srgbClr val="0066FF"/>
              </a:solidFill>
              <a:custDash>
                <a:ds d="38100"/>
                <a:ds d="38100"/>
              </a:custDash>
            </a:ln>
          </p:spPr>
        </p:sp>
        <p:sp>
          <p:nvSpPr>
            <p:cNvPr id="13" name="Circle"/>
            <p:cNvSpPr/>
            <p:nvPr/>
          </p:nvSpPr>
          <p:spPr>
            <a:xfrm>
              <a:off x="4495800" y="3448050"/>
              <a:ext cx="152400" cy="1524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14" name="Circle"/>
            <p:cNvSpPr/>
            <p:nvPr/>
          </p:nvSpPr>
          <p:spPr>
            <a:xfrm>
              <a:off x="1828800" y="3448050"/>
              <a:ext cx="152400" cy="1524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15" name="Circle"/>
            <p:cNvSpPr/>
            <p:nvPr/>
          </p:nvSpPr>
          <p:spPr>
            <a:xfrm>
              <a:off x="3162300" y="2114550"/>
              <a:ext cx="152400" cy="1524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16" name="Circle"/>
            <p:cNvSpPr/>
            <p:nvPr/>
          </p:nvSpPr>
          <p:spPr>
            <a:xfrm>
              <a:off x="3162300" y="4781550"/>
              <a:ext cx="152400" cy="1524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17" name="Line"/>
            <p:cNvSpPr/>
            <p:nvPr/>
          </p:nvSpPr>
          <p:spPr>
            <a:xfrm>
              <a:off x="3228975" y="3514725"/>
              <a:ext cx="1352550" cy="28575"/>
            </a:xfrm>
            <a:custGeom>
              <a:avLst/>
              <a:gdLst/>
              <a:ahLst/>
              <a:cxnLst/>
              <a:rect l="0" t="0" r="100000" b="100000"/>
              <a:pathLst>
                <a:path w="1352550" h="28575">
                  <a:moveTo>
                    <a:pt x="9525" y="9525"/>
                  </a:moveTo>
                  <a:lnTo>
                    <a:pt x="1343025" y="9525"/>
                  </a:lnTo>
                </a:path>
              </a:pathLst>
            </a:custGeom>
            <a:ln w="9525">
              <a:solidFill>
                <a:srgbClr val="888888"/>
              </a:solidFill>
            </a:ln>
          </p:spPr>
        </p:sp>
        <p:sp>
          <p:nvSpPr>
            <p:cNvPr id="18" name="Text"/>
            <p:cNvSpPr txBox="1"/>
            <p:nvPr/>
          </p:nvSpPr>
          <p:spPr>
            <a:xfrm>
              <a:off x="3714750" y="3333750"/>
              <a:ext cx="3810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888888"/>
                  </a:solidFill>
                  <a:latin typeface="Inter"/>
                  <a:ea typeface="Noto Sans SC"/>
                </a:rPr>
                <a:t>r</a:t>
              </a:r>
            </a:p>
          </p:txBody>
        </p:sp>
        <p:sp>
          <p:nvSpPr>
            <p:cNvPr id="19" name="Rect"/>
            <p:cNvSpPr/>
            <p:nvPr/>
          </p:nvSpPr>
          <p:spPr>
            <a:xfrm>
              <a:off x="952500" y="5048250"/>
              <a:ext cx="1476375" cy="228600"/>
            </a:xfrm>
            <a:prstGeom prst="roundRect">
              <a:avLst>
                <a:gd name="adj" fmla="val 12500"/>
              </a:avLst>
            </a:prstGeom>
            <a:solidFill>
              <a:srgbClr val="F2F6FF"/>
            </a:solidFill>
          </p:spPr>
        </p:sp>
        <p:sp>
          <p:nvSpPr>
            <p:cNvPr id="20" name="Text"/>
            <p:cNvSpPr txBox="1"/>
            <p:nvPr/>
          </p:nvSpPr>
          <p:spPr>
            <a:xfrm>
              <a:off x="1321118" y="5095875"/>
              <a:ext cx="72961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0066FF"/>
                  </a:solidFill>
                  <a:latin typeface="Inter"/>
                  <a:ea typeface="Noto Sans SC"/>
                </a:rPr>
                <a:t>v = √(GM/r)</a:t>
              </a:r>
            </a:p>
          </p:txBody>
        </p:sp>
        <p:sp>
          <p:nvSpPr>
            <p:cNvPr id="21" name="Rect"/>
            <p:cNvSpPr/>
            <p:nvPr/>
          </p:nvSpPr>
          <p:spPr>
            <a:xfrm>
              <a:off x="2524125" y="5048250"/>
              <a:ext cx="1476375" cy="228600"/>
            </a:xfrm>
            <a:prstGeom prst="roundRect">
              <a:avLst>
                <a:gd name="adj" fmla="val 12500"/>
              </a:avLst>
            </a:prstGeom>
            <a:solidFill>
              <a:srgbClr val="F2F6FF"/>
            </a:solidFill>
          </p:spPr>
        </p:sp>
        <p:sp>
          <p:nvSpPr>
            <p:cNvPr id="22" name="Text"/>
            <p:cNvSpPr txBox="1"/>
            <p:nvPr/>
          </p:nvSpPr>
          <p:spPr>
            <a:xfrm>
              <a:off x="2861310" y="5095875"/>
              <a:ext cx="79248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0066FF"/>
                  </a:solidFill>
                  <a:latin typeface="Inter"/>
                  <a:ea typeface="Noto Sans SC"/>
                </a:rPr>
                <a:t>ω = √(GM/r³)</a:t>
              </a:r>
            </a:p>
          </p:txBody>
        </p:sp>
        <p:sp>
          <p:nvSpPr>
            <p:cNvPr id="23" name="Rect"/>
            <p:cNvSpPr/>
            <p:nvPr/>
          </p:nvSpPr>
          <p:spPr>
            <a:xfrm>
              <a:off x="4095750" y="5048250"/>
              <a:ext cx="1476375" cy="228600"/>
            </a:xfrm>
            <a:prstGeom prst="roundRect">
              <a:avLst>
                <a:gd name="adj" fmla="val 12500"/>
              </a:avLst>
            </a:prstGeom>
            <a:solidFill>
              <a:srgbClr val="F2F6FF"/>
            </a:solidFill>
          </p:spPr>
        </p:sp>
        <p:sp>
          <p:nvSpPr>
            <p:cNvPr id="24" name="Text"/>
            <p:cNvSpPr txBox="1"/>
            <p:nvPr/>
          </p:nvSpPr>
          <p:spPr>
            <a:xfrm>
              <a:off x="4370070" y="5095875"/>
              <a:ext cx="91821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0066FF"/>
                  </a:solidFill>
                  <a:latin typeface="Inter"/>
                  <a:ea typeface="Noto Sans SC"/>
                </a:rPr>
                <a:t>T = 2π√(r³/GM)</a:t>
              </a:r>
            </a:p>
          </p:txBody>
        </p:sp>
      </p:grpSp>
      <p:grpSp>
        <p:nvGrpSpPr>
          <p:cNvPr id="43" name="Group"/>
          <p:cNvGrpSpPr/>
          <p:nvPr/>
        </p:nvGrpSpPr>
        <p:grpSpPr>
          <a:xfrm>
            <a:off x="6477000" y="1600200"/>
            <a:ext cx="4953000" cy="3837623"/>
            <a:chOff x="6477000" y="1600200"/>
            <a:chExt cx="4953000" cy="3837623"/>
          </a:xfrm>
        </p:grpSpPr>
        <p:sp>
          <p:nvSpPr>
            <p:cNvPr id="26" name="Rect"/>
            <p:cNvSpPr/>
            <p:nvPr/>
          </p:nvSpPr>
          <p:spPr>
            <a:xfrm>
              <a:off x="6477000" y="1619250"/>
              <a:ext cx="4953000" cy="3810000"/>
            </a:xfrm>
            <a:prstGeom prst="roundRect">
              <a:avLst>
                <a:gd name="adj" fmla="val 1500"/>
              </a:avLst>
            </a:prstGeom>
            <a:solidFill>
              <a:srgbClr val="FFFFFF"/>
            </a:solidFill>
            <a:ln w="9525">
              <a:solidFill>
                <a:srgbClr val="E5E5E5"/>
              </a:solidFill>
            </a:ln>
          </p:spPr>
        </p:sp>
        <p:sp>
          <p:nvSpPr>
            <p:cNvPr id="27" name="Circle"/>
            <p:cNvSpPr/>
            <p:nvPr/>
          </p:nvSpPr>
          <p:spPr>
            <a:xfrm>
              <a:off x="7581900" y="1676400"/>
              <a:ext cx="76200" cy="762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28" name="Text"/>
            <p:cNvSpPr txBox="1"/>
            <p:nvPr/>
          </p:nvSpPr>
          <p:spPr>
            <a:xfrm>
              <a:off x="7772400" y="1600200"/>
              <a:ext cx="918210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A1A1A"/>
                  </a:solidFill>
                  <a:latin typeface="Inter"/>
                  <a:ea typeface="Noto Sans SC"/>
                </a:rPr>
                <a:t>行星公转</a:t>
              </a:r>
            </a:p>
          </p:txBody>
        </p:sp>
        <p:sp>
          <p:nvSpPr>
            <p:cNvPr id="29" name="Text"/>
            <p:cNvSpPr txBox="1"/>
            <p:nvPr/>
          </p:nvSpPr>
          <p:spPr>
            <a:xfrm>
              <a:off x="7772400" y="1847850"/>
              <a:ext cx="130225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888888"/>
                  </a:solidFill>
                  <a:latin typeface="Inter"/>
                  <a:ea typeface="Noto Sans SC"/>
                </a:rPr>
                <a:t>Planetary Motion</a:t>
              </a:r>
            </a:p>
          </p:txBody>
        </p:sp>
        <p:sp>
          <p:nvSpPr>
            <p:cNvPr id="30" name="Circle"/>
            <p:cNvSpPr/>
            <p:nvPr/>
          </p:nvSpPr>
          <p:spPr>
            <a:xfrm>
              <a:off x="8591550" y="3257550"/>
              <a:ext cx="723900" cy="723900"/>
            </a:xfrm>
            <a:prstGeom prst="ellipse">
              <a:avLst/>
            </a:prstGeom>
            <a:solidFill>
              <a:srgbClr val="1A1A1A"/>
            </a:solidFill>
          </p:spPr>
        </p:sp>
        <p:sp>
          <p:nvSpPr>
            <p:cNvPr id="31" name="Text"/>
            <p:cNvSpPr txBox="1"/>
            <p:nvPr/>
          </p:nvSpPr>
          <p:spPr>
            <a:xfrm>
              <a:off x="8763000" y="3552825"/>
              <a:ext cx="3810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FAFAFA"/>
                  </a:solidFill>
                  <a:latin typeface="Inter"/>
                  <a:ea typeface="Noto Sans SC"/>
                </a:rPr>
                <a:t>太阳</a:t>
              </a:r>
            </a:p>
          </p:txBody>
        </p:sp>
        <p:sp>
          <p:nvSpPr>
            <p:cNvPr id="32" name="Ellipse"/>
            <p:cNvSpPr/>
            <p:nvPr/>
          </p:nvSpPr>
          <p:spPr>
            <a:xfrm>
              <a:off x="7143750" y="2762250"/>
              <a:ext cx="3619500" cy="1714500"/>
            </a:xfrm>
            <a:prstGeom prst="ellipse">
              <a:avLst/>
            </a:prstGeom>
            <a:ln w="14288">
              <a:solidFill>
                <a:srgbClr val="0066FF"/>
              </a:solidFill>
              <a:custDash>
                <a:ds d="38100"/>
                <a:ds d="38100"/>
              </a:custDash>
            </a:ln>
          </p:spPr>
        </p:sp>
        <p:sp>
          <p:nvSpPr>
            <p:cNvPr id="33" name="Circle"/>
            <p:cNvSpPr/>
            <p:nvPr/>
          </p:nvSpPr>
          <p:spPr>
            <a:xfrm>
              <a:off x="10696575" y="3552825"/>
              <a:ext cx="133350" cy="13335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34" name="Text"/>
            <p:cNvSpPr txBox="1"/>
            <p:nvPr/>
          </p:nvSpPr>
          <p:spPr>
            <a:xfrm>
              <a:off x="10906125" y="35528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1A1A1A"/>
                  </a:solidFill>
                  <a:latin typeface="Inter"/>
                  <a:ea typeface="Noto Sans SC"/>
                </a:rPr>
                <a:t>地球</a:t>
              </a:r>
            </a:p>
          </p:txBody>
        </p:sp>
        <p:sp>
          <p:nvSpPr>
            <p:cNvPr id="35" name="Circle"/>
            <p:cNvSpPr/>
            <p:nvPr/>
          </p:nvSpPr>
          <p:spPr>
            <a:xfrm>
              <a:off x="7077075" y="3552825"/>
              <a:ext cx="133350" cy="13335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36" name="Text"/>
            <p:cNvSpPr txBox="1"/>
            <p:nvPr/>
          </p:nvSpPr>
          <p:spPr>
            <a:xfrm>
              <a:off x="6619875" y="35528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0" i="0">
                  <a:solidFill>
                    <a:srgbClr val="1A1A1A"/>
                  </a:solidFill>
                  <a:latin typeface="Inter"/>
                  <a:ea typeface="Noto Sans SC"/>
                </a:rPr>
                <a:t>水星</a:t>
              </a:r>
            </a:p>
          </p:txBody>
        </p:sp>
        <p:sp>
          <p:nvSpPr>
            <p:cNvPr id="37" name="Circle"/>
            <p:cNvSpPr/>
            <p:nvPr/>
          </p:nvSpPr>
          <p:spPr>
            <a:xfrm>
              <a:off x="8896350" y="2705100"/>
              <a:ext cx="114300" cy="114300"/>
            </a:xfrm>
            <a:prstGeom prst="ellipse">
              <a:avLst/>
            </a:prstGeom>
            <a:solidFill>
              <a:srgbClr val="888888"/>
            </a:solidFill>
          </p:spPr>
        </p:sp>
        <p:sp>
          <p:nvSpPr>
            <p:cNvPr id="38" name="Text"/>
            <p:cNvSpPr txBox="1"/>
            <p:nvPr/>
          </p:nvSpPr>
          <p:spPr>
            <a:xfrm>
              <a:off x="9096375" y="26003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888888"/>
                  </a:solidFill>
                  <a:latin typeface="Inter"/>
                  <a:ea typeface="Noto Sans SC"/>
                </a:rPr>
                <a:t>火星</a:t>
              </a:r>
            </a:p>
          </p:txBody>
        </p:sp>
        <p:sp>
          <p:nvSpPr>
            <p:cNvPr id="39" name="Circle"/>
            <p:cNvSpPr/>
            <p:nvPr/>
          </p:nvSpPr>
          <p:spPr>
            <a:xfrm>
              <a:off x="8896350" y="4419600"/>
              <a:ext cx="114300" cy="114300"/>
            </a:xfrm>
            <a:prstGeom prst="ellipse">
              <a:avLst/>
            </a:prstGeom>
            <a:solidFill>
              <a:srgbClr val="888888"/>
            </a:solidFill>
          </p:spPr>
        </p:sp>
        <p:sp>
          <p:nvSpPr>
            <p:cNvPr id="40" name="Text"/>
            <p:cNvSpPr txBox="1"/>
            <p:nvPr/>
          </p:nvSpPr>
          <p:spPr>
            <a:xfrm>
              <a:off x="9096375" y="44862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888888"/>
                  </a:solidFill>
                  <a:latin typeface="Inter"/>
                  <a:ea typeface="Noto Sans SC"/>
                </a:rPr>
                <a:t>金星</a:t>
              </a:r>
            </a:p>
          </p:txBody>
        </p:sp>
        <p:sp>
          <p:nvSpPr>
            <p:cNvPr id="41" name="Rect"/>
            <p:cNvSpPr/>
            <p:nvPr/>
          </p:nvSpPr>
          <p:spPr>
            <a:xfrm>
              <a:off x="6667500" y="5048250"/>
              <a:ext cx="4572000" cy="228600"/>
            </a:xfrm>
            <a:prstGeom prst="roundRect">
              <a:avLst>
                <a:gd name="adj" fmla="val 12500"/>
              </a:avLst>
            </a:prstGeom>
            <a:solidFill>
              <a:srgbClr val="F2F6FF"/>
            </a:solidFill>
          </p:spPr>
        </p:sp>
        <p:sp>
          <p:nvSpPr>
            <p:cNvPr id="42" name="Text"/>
            <p:cNvSpPr txBox="1"/>
            <p:nvPr/>
          </p:nvSpPr>
          <p:spPr>
            <a:xfrm>
              <a:off x="7717869" y="5086350"/>
              <a:ext cx="2471261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0" i="0">
                  <a:solidFill>
                    <a:srgbClr val="0066FF"/>
                  </a:solidFill>
                  <a:latin typeface="Inter"/>
                  <a:ea typeface="Noto Sans SC"/>
                </a:rPr>
                <a:t>开普勒第三定律 · T² / r³ = 4π² / (GM)</a:t>
              </a:r>
            </a:p>
          </p:txBody>
        </p:sp>
      </p:grpSp>
      <p:grpSp>
        <p:nvGrpSpPr>
          <p:cNvPr id="50" name="Group"/>
          <p:cNvGrpSpPr/>
          <p:nvPr/>
        </p:nvGrpSpPr>
        <p:grpSpPr>
          <a:xfrm>
            <a:off x="762000" y="5715000"/>
            <a:ext cx="10668000" cy="853440"/>
            <a:chOff x="762000" y="5715000"/>
            <a:chExt cx="10668000" cy="853440"/>
          </a:xfrm>
        </p:grpSpPr>
        <p:sp>
          <p:nvSpPr>
            <p:cNvPr id="44" name="Rect"/>
            <p:cNvSpPr/>
            <p:nvPr/>
          </p:nvSpPr>
          <p:spPr>
            <a:xfrm>
              <a:off x="762000" y="5715000"/>
              <a:ext cx="10668000" cy="762000"/>
            </a:xfrm>
            <a:prstGeom prst="roundRect">
              <a:avLst>
                <a:gd name="adj" fmla="val 5000"/>
              </a:avLst>
            </a:prstGeom>
            <a:solidFill>
              <a:srgbClr val="FFFFFF"/>
            </a:solidFill>
            <a:ln w="9525">
              <a:solidFill>
                <a:srgbClr val="E5E5E5"/>
              </a:solidFill>
            </a:ln>
          </p:spPr>
        </p:sp>
        <p:sp>
          <p:nvSpPr>
            <p:cNvPr id="45" name="Circle"/>
            <p:cNvSpPr/>
            <p:nvPr/>
          </p:nvSpPr>
          <p:spPr>
            <a:xfrm>
              <a:off x="1009650" y="5962650"/>
              <a:ext cx="266700" cy="26670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46" name="Text"/>
            <p:cNvSpPr txBox="1"/>
            <p:nvPr/>
          </p:nvSpPr>
          <p:spPr>
            <a:xfrm>
              <a:off x="952500" y="6010275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1" i="0">
                  <a:solidFill>
                    <a:srgbClr val="FAFAFA"/>
                  </a:solidFill>
                  <a:latin typeface="Inter"/>
                  <a:ea typeface="Noto Sans SC"/>
                </a:rPr>
                <a:t>=</a:t>
              </a:r>
            </a:p>
          </p:txBody>
        </p:sp>
        <p:sp>
          <p:nvSpPr>
            <p:cNvPr id="47" name="Text"/>
            <p:cNvSpPr txBox="1"/>
            <p:nvPr/>
          </p:nvSpPr>
          <p:spPr>
            <a:xfrm>
              <a:off x="1524000" y="5915025"/>
              <a:ext cx="89535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888888"/>
                  </a:solidFill>
                  <a:latin typeface="Inter"/>
                  <a:ea typeface="Noto Sans SC"/>
                </a:rPr>
                <a:t>共用的公式</a:t>
              </a:r>
            </a:p>
          </p:txBody>
        </p:sp>
        <p:sp>
          <p:nvSpPr>
            <p:cNvPr id="48" name="Text"/>
            <p:cNvSpPr txBox="1"/>
            <p:nvPr/>
          </p:nvSpPr>
          <p:spPr>
            <a:xfrm>
              <a:off x="5050155" y="5943600"/>
              <a:ext cx="2091690" cy="53721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2100" b="1" i="0">
                  <a:solidFill>
                    <a:srgbClr val="1A1A1A"/>
                  </a:solidFill>
                  <a:latin typeface="Inter"/>
                  <a:ea typeface="Noto Sans SC"/>
                </a:rPr>
                <a:t>F = G·M·m / r²</a:t>
              </a:r>
            </a:p>
          </p:txBody>
        </p:sp>
        <p:sp>
          <p:nvSpPr>
            <p:cNvPr id="49" name="Text"/>
            <p:cNvSpPr txBox="1"/>
            <p:nvPr/>
          </p:nvSpPr>
          <p:spPr>
            <a:xfrm>
              <a:off x="1524000" y="6229350"/>
              <a:ext cx="301675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888888"/>
                  </a:solidFill>
                  <a:latin typeface="Inter"/>
                  <a:ea typeface="Noto Sans SC"/>
                </a:rPr>
                <a:t>万有引力 = 卫星的向心力 = 行星公转的向心力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AFA"/>
          </a:solidFill>
        </p:spPr>
      </p:sp>
      <p:sp>
        <p:nvSpPr>
          <p:cNvPr id="3" name="Text"/>
          <p:cNvSpPr txBox="1"/>
          <p:nvPr/>
        </p:nvSpPr>
        <p:spPr>
          <a:xfrm>
            <a:off x="762000" y="457200"/>
            <a:ext cx="421005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A1A1A"/>
                </a:solidFill>
                <a:latin typeface="Inter"/>
                <a:ea typeface="Noto Sans SC"/>
              </a:rPr>
              <a:t>常见误区与课堂小结</a:t>
            </a:r>
          </a:p>
        </p:txBody>
      </p:sp>
      <p:sp>
        <p:nvSpPr>
          <p:cNvPr id="4" name="Line"/>
          <p:cNvSpPr/>
          <p:nvPr/>
        </p:nvSpPr>
        <p:spPr>
          <a:xfrm>
            <a:off x="742950" y="1009650"/>
            <a:ext cx="800100" cy="47625"/>
          </a:xfrm>
          <a:custGeom>
            <a:avLst/>
            <a:gdLst/>
            <a:ahLst/>
            <a:cxnLst/>
            <a:rect l="0" t="0" r="100000" b="100000"/>
            <a:pathLst>
              <a:path w="800100" h="47625">
                <a:moveTo>
                  <a:pt x="19050" y="19050"/>
                </a:moveTo>
                <a:lnTo>
                  <a:pt x="781050" y="19050"/>
                </a:lnTo>
              </a:path>
            </a:pathLst>
          </a:custGeom>
          <a:ln w="28575">
            <a:solidFill>
              <a:srgbClr val="0066FF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762000" y="1466850"/>
            <a:ext cx="1327404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 spc="200">
                <a:solidFill>
                  <a:srgbClr val="888888"/>
                </a:solidFill>
                <a:latin typeface="Inter"/>
                <a:ea typeface="Noto Sans SC"/>
              </a:rPr>
              <a:t>MISCONCEPTIONS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5163503" y="1466850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 spc="200">
                <a:solidFill>
                  <a:srgbClr val="888888"/>
                </a:solidFill>
                <a:latin typeface="Inter"/>
                <a:ea typeface="Noto Sans SC"/>
              </a:rPr>
              <a:t>SUMMARY</a:t>
            </a:r>
          </a:p>
        </p:txBody>
      </p:sp>
      <p:grpSp>
        <p:nvGrpSpPr>
          <p:cNvPr id="15" name="Group"/>
          <p:cNvGrpSpPr/>
          <p:nvPr/>
        </p:nvGrpSpPr>
        <p:grpSpPr>
          <a:xfrm>
            <a:off x="762000" y="1905000"/>
            <a:ext cx="4953000" cy="1580198"/>
            <a:chOff x="762000" y="1905000"/>
            <a:chExt cx="4953000" cy="1580198"/>
          </a:xfrm>
        </p:grpSpPr>
        <p:sp>
          <p:nvSpPr>
            <p:cNvPr id="7" name="Rect"/>
            <p:cNvSpPr/>
            <p:nvPr/>
          </p:nvSpPr>
          <p:spPr>
            <a:xfrm>
              <a:off x="762000" y="1905000"/>
              <a:ext cx="4953000" cy="1524000"/>
            </a:xfrm>
            <a:prstGeom prst="roundRect">
              <a:avLst>
                <a:gd name="adj" fmla="val 5000"/>
              </a:avLst>
            </a:prstGeom>
            <a:solidFill>
              <a:srgbClr val="FFFFFF"/>
            </a:solidFill>
            <a:ln w="14288">
              <a:solidFill>
                <a:srgbClr val="1A1A1A"/>
              </a:solidFill>
            </a:ln>
          </p:spPr>
        </p:sp>
        <p:sp>
          <p:nvSpPr>
            <p:cNvPr id="8" name="Rect"/>
            <p:cNvSpPr/>
            <p:nvPr/>
          </p:nvSpPr>
          <p:spPr>
            <a:xfrm>
              <a:off x="762000" y="1905000"/>
              <a:ext cx="57150" cy="1524000"/>
            </a:xfrm>
            <a:prstGeom prst="rect">
              <a:avLst/>
            </a:prstGeom>
            <a:solidFill>
              <a:srgbClr val="D9534F"/>
            </a:solidFill>
          </p:spPr>
        </p:sp>
        <p:sp>
          <p:nvSpPr>
            <p:cNvPr id="9" name="Circle"/>
            <p:cNvSpPr/>
            <p:nvPr/>
          </p:nvSpPr>
          <p:spPr>
            <a:xfrm>
              <a:off x="1047750" y="2133600"/>
              <a:ext cx="152400" cy="152400"/>
            </a:xfrm>
            <a:prstGeom prst="ellipse">
              <a:avLst/>
            </a:prstGeom>
            <a:solidFill>
              <a:srgbClr val="D9534F"/>
            </a:solidFill>
          </p:spPr>
        </p:sp>
        <p:sp>
          <p:nvSpPr>
            <p:cNvPr id="10" name="Text"/>
            <p:cNvSpPr txBox="1"/>
            <p:nvPr/>
          </p:nvSpPr>
          <p:spPr>
            <a:xfrm>
              <a:off x="933450" y="21431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!</a:t>
              </a:r>
            </a:p>
          </p:txBody>
        </p:sp>
        <p:sp>
          <p:nvSpPr>
            <p:cNvPr id="11" name="Text"/>
            <p:cNvSpPr txBox="1"/>
            <p:nvPr/>
          </p:nvSpPr>
          <p:spPr>
            <a:xfrm>
              <a:off x="1371600" y="2085975"/>
              <a:ext cx="2420112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A1A1A"/>
                  </a:solidFill>
                  <a:latin typeface="Inter"/>
                  <a:ea typeface="Noto Sans SC"/>
                </a:rPr>
                <a:t>误区一 · 距离 r 的含义</a:t>
              </a:r>
            </a:p>
          </p:txBody>
        </p:sp>
        <p:sp>
          <p:nvSpPr>
            <p:cNvPr id="12" name="Text"/>
            <p:cNvSpPr txBox="1"/>
            <p:nvPr/>
          </p:nvSpPr>
          <p:spPr>
            <a:xfrm>
              <a:off x="990600" y="2533650"/>
              <a:ext cx="2408682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A1A1A"/>
                  </a:solidFill>
                  <a:latin typeface="Inter"/>
                  <a:ea typeface="Noto Sans SC"/>
                </a:rPr>
                <a:t>r 是两物体质心之间的距离,</a:t>
              </a:r>
            </a:p>
          </p:txBody>
        </p:sp>
        <p:sp>
          <p:nvSpPr>
            <p:cNvPr id="13" name="Text"/>
            <p:cNvSpPr txBox="1"/>
            <p:nvPr/>
          </p:nvSpPr>
          <p:spPr>
            <a:xfrm>
              <a:off x="990600" y="2781300"/>
              <a:ext cx="247269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A1A1A"/>
                  </a:solidFill>
                  <a:latin typeface="Inter"/>
                  <a:ea typeface="Noto Sans SC"/>
                </a:rPr>
                <a:t>而不是物体表面之间的距离。</a:t>
              </a:r>
            </a:p>
          </p:txBody>
        </p:sp>
        <p:sp>
          <p:nvSpPr>
            <p:cNvPr id="14" name="Text"/>
            <p:cNvSpPr txBox="1"/>
            <p:nvPr/>
          </p:nvSpPr>
          <p:spPr>
            <a:xfrm>
              <a:off x="990600" y="3133725"/>
              <a:ext cx="3297364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888888"/>
                  </a:solidFill>
                  <a:latin typeface="Inter"/>
                  <a:ea typeface="Noto Sans SC"/>
                </a:rPr>
                <a:t>在计算天体问题时,需用轨道半径而非行星半径。</a:t>
              </a:r>
            </a:p>
          </p:txBody>
        </p:sp>
      </p:grpSp>
      <p:grpSp>
        <p:nvGrpSpPr>
          <p:cNvPr id="24" name="Group"/>
          <p:cNvGrpSpPr/>
          <p:nvPr/>
        </p:nvGrpSpPr>
        <p:grpSpPr>
          <a:xfrm>
            <a:off x="762000" y="3657600"/>
            <a:ext cx="4953000" cy="1580198"/>
            <a:chOff x="762000" y="3657600"/>
            <a:chExt cx="4953000" cy="1580198"/>
          </a:xfrm>
        </p:grpSpPr>
        <p:sp>
          <p:nvSpPr>
            <p:cNvPr id="16" name="Rect"/>
            <p:cNvSpPr/>
            <p:nvPr/>
          </p:nvSpPr>
          <p:spPr>
            <a:xfrm>
              <a:off x="762000" y="3657600"/>
              <a:ext cx="4953000" cy="1524000"/>
            </a:xfrm>
            <a:prstGeom prst="roundRect">
              <a:avLst>
                <a:gd name="adj" fmla="val 5000"/>
              </a:avLst>
            </a:prstGeom>
            <a:solidFill>
              <a:srgbClr val="FFFFFF"/>
            </a:solidFill>
            <a:ln w="14288">
              <a:solidFill>
                <a:srgbClr val="1A1A1A"/>
              </a:solidFill>
            </a:ln>
          </p:spPr>
        </p:sp>
        <p:sp>
          <p:nvSpPr>
            <p:cNvPr id="17" name="Rect"/>
            <p:cNvSpPr/>
            <p:nvPr/>
          </p:nvSpPr>
          <p:spPr>
            <a:xfrm>
              <a:off x="762000" y="3657600"/>
              <a:ext cx="57150" cy="1524000"/>
            </a:xfrm>
            <a:prstGeom prst="rect">
              <a:avLst/>
            </a:prstGeom>
            <a:solidFill>
              <a:srgbClr val="D9534F"/>
            </a:solidFill>
          </p:spPr>
        </p:sp>
        <p:sp>
          <p:nvSpPr>
            <p:cNvPr id="18" name="Circle"/>
            <p:cNvSpPr/>
            <p:nvPr/>
          </p:nvSpPr>
          <p:spPr>
            <a:xfrm>
              <a:off x="1047750" y="3886200"/>
              <a:ext cx="152400" cy="152400"/>
            </a:xfrm>
            <a:prstGeom prst="ellipse">
              <a:avLst/>
            </a:prstGeom>
            <a:solidFill>
              <a:srgbClr val="D9534F"/>
            </a:solidFill>
          </p:spPr>
        </p:sp>
        <p:sp>
          <p:nvSpPr>
            <p:cNvPr id="19" name="Text"/>
            <p:cNvSpPr txBox="1"/>
            <p:nvPr/>
          </p:nvSpPr>
          <p:spPr>
            <a:xfrm>
              <a:off x="933450" y="38957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!</a:t>
              </a:r>
            </a:p>
          </p:txBody>
        </p:sp>
        <p:sp>
          <p:nvSpPr>
            <p:cNvPr id="20" name="Text"/>
            <p:cNvSpPr txBox="1"/>
            <p:nvPr/>
          </p:nvSpPr>
          <p:spPr>
            <a:xfrm>
              <a:off x="1371600" y="3838575"/>
              <a:ext cx="2440686" cy="41338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350" b="1" i="0">
                  <a:solidFill>
                    <a:srgbClr val="1A1A1A"/>
                  </a:solidFill>
                  <a:latin typeface="Inter"/>
                  <a:ea typeface="Noto Sans SC"/>
                </a:rPr>
                <a:t>误区二 · G 与 g 的混淆</a:t>
              </a:r>
            </a:p>
          </p:txBody>
        </p:sp>
        <p:sp>
          <p:nvSpPr>
            <p:cNvPr id="21" name="Text"/>
            <p:cNvSpPr txBox="1"/>
            <p:nvPr/>
          </p:nvSpPr>
          <p:spPr>
            <a:xfrm>
              <a:off x="990600" y="4286250"/>
              <a:ext cx="2710434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A1A1A"/>
                  </a:solidFill>
                  <a:latin typeface="Inter"/>
                  <a:ea typeface="Noto Sans SC"/>
                </a:rPr>
                <a:t>引力常量 G 与重力加速度 g 是</a:t>
              </a:r>
            </a:p>
          </p:txBody>
        </p:sp>
        <p:sp>
          <p:nvSpPr>
            <p:cNvPr id="22" name="Text"/>
            <p:cNvSpPr txBox="1"/>
            <p:nvPr/>
          </p:nvSpPr>
          <p:spPr>
            <a:xfrm>
              <a:off x="990600" y="4533900"/>
              <a:ext cx="2573274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1A1A1A"/>
                  </a:solidFill>
                  <a:latin typeface="Inter"/>
                  <a:ea typeface="Noto Sans SC"/>
                </a:rPr>
                <a:t>两个不同的物理量,不可混用。</a:t>
              </a:r>
            </a:p>
          </p:txBody>
        </p:sp>
        <p:sp>
          <p:nvSpPr>
            <p:cNvPr id="23" name="Text"/>
            <p:cNvSpPr txBox="1"/>
            <p:nvPr/>
          </p:nvSpPr>
          <p:spPr>
            <a:xfrm>
              <a:off x="990600" y="4886325"/>
              <a:ext cx="2584133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888888"/>
                  </a:solidFill>
                  <a:latin typeface="Inter"/>
                  <a:ea typeface="Noto Sans SC"/>
                </a:rPr>
                <a:t>G 是普适常量;g 随天体与高度变化。</a:t>
              </a:r>
            </a:p>
          </p:txBody>
        </p:sp>
      </p:grpSp>
      <p:grpSp>
        <p:nvGrpSpPr>
          <p:cNvPr id="41" name="Group"/>
          <p:cNvGrpSpPr/>
          <p:nvPr/>
        </p:nvGrpSpPr>
        <p:grpSpPr>
          <a:xfrm>
            <a:off x="6286500" y="1905000"/>
            <a:ext cx="5143500" cy="3672840"/>
            <a:chOff x="6286500" y="1905000"/>
            <a:chExt cx="5143500" cy="3672840"/>
          </a:xfrm>
        </p:grpSpPr>
        <p:sp>
          <p:nvSpPr>
            <p:cNvPr id="25" name="Rect"/>
            <p:cNvSpPr/>
            <p:nvPr/>
          </p:nvSpPr>
          <p:spPr>
            <a:xfrm>
              <a:off x="6286500" y="1905000"/>
              <a:ext cx="5143500" cy="3276600"/>
            </a:xfrm>
            <a:prstGeom prst="roundRect">
              <a:avLst>
                <a:gd name="adj" fmla="val 2325"/>
              </a:avLst>
            </a:prstGeom>
            <a:solidFill>
              <a:srgbClr val="FFFFFF"/>
            </a:solidFill>
            <a:ln w="14288">
              <a:solidFill>
                <a:srgbClr val="1A1A1A"/>
              </a:solidFill>
            </a:ln>
          </p:spPr>
        </p:sp>
        <p:sp>
          <p:nvSpPr>
            <p:cNvPr id="26" name="Rect"/>
            <p:cNvSpPr/>
            <p:nvPr/>
          </p:nvSpPr>
          <p:spPr>
            <a:xfrm>
              <a:off x="6286500" y="1905000"/>
              <a:ext cx="5143500" cy="533400"/>
            </a:xfrm>
            <a:prstGeom prst="rect">
              <a:avLst/>
            </a:prstGeom>
            <a:solidFill>
              <a:srgbClr val="0066FF"/>
            </a:solidFill>
          </p:spPr>
        </p:sp>
        <p:sp>
          <p:nvSpPr>
            <p:cNvPr id="27" name="Text"/>
            <p:cNvSpPr txBox="1"/>
            <p:nvPr/>
          </p:nvSpPr>
          <p:spPr>
            <a:xfrm>
              <a:off x="6515100" y="2066925"/>
              <a:ext cx="302133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500" b="1" i="0">
                  <a:solidFill>
                    <a:srgbClr val="FFFFFF"/>
                  </a:solidFill>
                  <a:latin typeface="Inter"/>
                  <a:ea typeface="Noto Sans SC"/>
                </a:rPr>
                <a:t>课堂小结 · Key Takeaways</a:t>
              </a:r>
            </a:p>
          </p:txBody>
        </p:sp>
        <p:sp>
          <p:nvSpPr>
            <p:cNvPr id="28" name="Circle"/>
            <p:cNvSpPr/>
            <p:nvPr/>
          </p:nvSpPr>
          <p:spPr>
            <a:xfrm>
              <a:off x="6562725" y="2771775"/>
              <a:ext cx="95250" cy="9525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29" name="Text"/>
            <p:cNvSpPr txBox="1"/>
            <p:nvPr/>
          </p:nvSpPr>
          <p:spPr>
            <a:xfrm>
              <a:off x="6781800" y="2714625"/>
              <a:ext cx="82677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1" i="0">
                  <a:solidFill>
                    <a:srgbClr val="1A1A1A"/>
                  </a:solidFill>
                  <a:latin typeface="Inter"/>
                  <a:ea typeface="Noto Sans SC"/>
                </a:rPr>
                <a:t>一个定律</a:t>
              </a:r>
            </a:p>
          </p:txBody>
        </p:sp>
        <p:sp>
          <p:nvSpPr>
            <p:cNvPr id="30" name="Text"/>
            <p:cNvSpPr txBox="1"/>
            <p:nvPr/>
          </p:nvSpPr>
          <p:spPr>
            <a:xfrm>
              <a:off x="6781800" y="2962275"/>
              <a:ext cx="2589848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A1A1A"/>
                  </a:solidFill>
                  <a:latin typeface="Inter"/>
                  <a:ea typeface="Noto Sans SC"/>
                </a:rPr>
                <a:t>任意两质点间存在相互吸引的力,</a:t>
              </a:r>
            </a:p>
          </p:txBody>
        </p:sp>
        <p:sp>
          <p:nvSpPr>
            <p:cNvPr id="31" name="Text"/>
            <p:cNvSpPr txBox="1"/>
            <p:nvPr/>
          </p:nvSpPr>
          <p:spPr>
            <a:xfrm>
              <a:off x="6781800" y="3171825"/>
              <a:ext cx="1509713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A1A1A"/>
                  </a:solidFill>
                  <a:latin typeface="Inter"/>
                  <a:ea typeface="Noto Sans SC"/>
                </a:rPr>
                <a:t>F = G·m₁m₂ / r²</a:t>
              </a:r>
            </a:p>
          </p:txBody>
        </p:sp>
        <p:sp>
          <p:nvSpPr>
            <p:cNvPr id="32" name="Circle"/>
            <p:cNvSpPr/>
            <p:nvPr/>
          </p:nvSpPr>
          <p:spPr>
            <a:xfrm>
              <a:off x="6562725" y="3667125"/>
              <a:ext cx="95250" cy="9525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33" name="Text"/>
            <p:cNvSpPr txBox="1"/>
            <p:nvPr/>
          </p:nvSpPr>
          <p:spPr>
            <a:xfrm>
              <a:off x="6781800" y="3609975"/>
              <a:ext cx="82677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1" i="0">
                  <a:solidFill>
                    <a:srgbClr val="1A1A1A"/>
                  </a:solidFill>
                  <a:latin typeface="Inter"/>
                  <a:ea typeface="Noto Sans SC"/>
                </a:rPr>
                <a:t>一个常量</a:t>
              </a:r>
            </a:p>
          </p:txBody>
        </p:sp>
        <p:sp>
          <p:nvSpPr>
            <p:cNvPr id="34" name="Text"/>
            <p:cNvSpPr txBox="1"/>
            <p:nvPr/>
          </p:nvSpPr>
          <p:spPr>
            <a:xfrm>
              <a:off x="6781800" y="3857625"/>
              <a:ext cx="321564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A1A1A"/>
                  </a:solidFill>
                  <a:latin typeface="Inter"/>
                  <a:ea typeface="Noto Sans SC"/>
                </a:rPr>
                <a:t>G = 6.67×10⁻¹¹ N·m²/kg²,普适不变。</a:t>
              </a:r>
            </a:p>
          </p:txBody>
        </p:sp>
        <p:sp>
          <p:nvSpPr>
            <p:cNvPr id="35" name="Circle"/>
            <p:cNvSpPr/>
            <p:nvPr/>
          </p:nvSpPr>
          <p:spPr>
            <a:xfrm>
              <a:off x="6562725" y="4295775"/>
              <a:ext cx="95250" cy="95250"/>
            </a:xfrm>
            <a:prstGeom prst="ellipse">
              <a:avLst/>
            </a:prstGeom>
            <a:solidFill>
              <a:srgbClr val="0066FF"/>
            </a:solidFill>
          </p:spPr>
        </p:sp>
        <p:sp>
          <p:nvSpPr>
            <p:cNvPr id="36" name="Text"/>
            <p:cNvSpPr txBox="1"/>
            <p:nvPr/>
          </p:nvSpPr>
          <p:spPr>
            <a:xfrm>
              <a:off x="6781800" y="4238625"/>
              <a:ext cx="82677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1" i="0">
                  <a:solidFill>
                    <a:srgbClr val="1A1A1A"/>
                  </a:solidFill>
                  <a:latin typeface="Inter"/>
                  <a:ea typeface="Noto Sans SC"/>
                </a:rPr>
                <a:t>一种统一</a:t>
              </a:r>
            </a:p>
          </p:txBody>
        </p:sp>
        <p:sp>
          <p:nvSpPr>
            <p:cNvPr id="37" name="Text"/>
            <p:cNvSpPr txBox="1"/>
            <p:nvPr/>
          </p:nvSpPr>
          <p:spPr>
            <a:xfrm>
              <a:off x="6781800" y="4486275"/>
              <a:ext cx="21526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A1A1A"/>
                  </a:solidFill>
                  <a:latin typeface="Inter"/>
                  <a:ea typeface="Noto Sans SC"/>
                </a:rPr>
                <a:t>万有引力把地面物体运动与</a:t>
              </a:r>
            </a:p>
          </p:txBody>
        </p:sp>
        <p:sp>
          <p:nvSpPr>
            <p:cNvPr id="38" name="Text"/>
            <p:cNvSpPr txBox="1"/>
            <p:nvPr/>
          </p:nvSpPr>
          <p:spPr>
            <a:xfrm>
              <a:off x="6781800" y="4695825"/>
              <a:ext cx="16383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A1A1A"/>
                  </a:solidFill>
                  <a:latin typeface="Inter"/>
                  <a:ea typeface="Noto Sans SC"/>
                </a:rPr>
                <a:t>天体运动统一起来。</a:t>
              </a:r>
            </a:p>
          </p:txBody>
        </p:sp>
        <p:sp>
          <p:nvSpPr>
            <p:cNvPr id="39" name="Line"/>
            <p:cNvSpPr/>
            <p:nvPr/>
          </p:nvSpPr>
          <p:spPr>
            <a:xfrm>
              <a:off x="6505575" y="5019675"/>
              <a:ext cx="4705350" cy="28575"/>
            </a:xfrm>
            <a:custGeom>
              <a:avLst/>
              <a:gdLst/>
              <a:ahLst/>
              <a:cxnLst/>
              <a:rect l="0" t="0" r="100000" b="100000"/>
              <a:pathLst>
                <a:path w="4705350" h="28575">
                  <a:moveTo>
                    <a:pt x="9525" y="9525"/>
                  </a:moveTo>
                  <a:lnTo>
                    <a:pt x="4695825" y="9525"/>
                  </a:lnTo>
                </a:path>
              </a:pathLst>
            </a:custGeom>
            <a:ln w="9525">
              <a:solidFill>
                <a:srgbClr val="E5E5E5"/>
              </a:solidFill>
            </a:ln>
          </p:spPr>
        </p:sp>
        <p:sp>
          <p:nvSpPr>
            <p:cNvPr id="40" name="Text"/>
            <p:cNvSpPr txBox="1"/>
            <p:nvPr/>
          </p:nvSpPr>
          <p:spPr>
            <a:xfrm>
              <a:off x="6515100" y="5238750"/>
              <a:ext cx="774192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 spc="200">
                  <a:solidFill>
                    <a:srgbClr val="0066FF"/>
                  </a:solidFill>
                  <a:latin typeface="Inter"/>
                  <a:ea typeface="Noto Sans SC"/>
                </a:rPr>
                <a:t>MILESTONE</a:t>
              </a:r>
            </a:p>
          </p:txBody>
        </p:sp>
      </p:grpSp>
      <p:sp>
        <p:nvSpPr>
          <p:cNvPr id="42" name="Text"/>
          <p:cNvSpPr txBox="1"/>
          <p:nvPr/>
        </p:nvSpPr>
        <p:spPr>
          <a:xfrm>
            <a:off x="762000" y="6162675"/>
            <a:ext cx="1826324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888888"/>
                </a:solidFill>
                <a:latin typeface="Inter"/>
                <a:ea typeface="Noto Sans SC"/>
              </a:rPr>
              <a:t>万有引力定律 — 高中物理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10915174" y="6162675"/>
            <a:ext cx="514826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75" b="0" i="0">
                <a:solidFill>
                  <a:srgbClr val="888888"/>
                </a:solidFill>
                <a:latin typeface="Inter"/>
                <a:ea typeface="Noto Sans SC"/>
              </a:rPr>
              <a:t>07 / 07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