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fonts/font0.fntdata" ContentType="application/x-fontdata"/>
  <Override PartName="/ppt/fonts/font1.fntdata" ContentType="application/x-fontdata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embedTrueTypeFonts="1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mbeddedFontLst>
    <p:embeddedFont>
      <p:font typeface="Noto Sans SC"/>
      <p:regular r:id="rId15"/>
    </p:embeddedFont>
    <p:embeddedFont>
      <p:font typeface="Inter"/>
      <p:regular r:id="rId16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font" Target="fonts/font0.fntdata"/><Relationship Id="rId16" Type="http://schemas.openxmlformats.org/officeDocument/2006/relationships/font" Target="fonts/font1.fntdata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2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3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4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5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6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7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8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FAF9F7"/>
              </a:gs>
              <a:gs pos="100000">
                <a:srgbClr val="F4F3F1"/>
              </a:gs>
            </a:gsLst>
            <a:lin ang="5400000" scaled="1"/>
          </a:gradFill>
        </p:spPr>
      </p:sp>
      <p:sp>
        <p:nvSpPr>
          <p:cNvPr id="3" name="Line"/>
          <p:cNvSpPr/>
          <p:nvPr/>
        </p:nvSpPr>
        <p:spPr>
          <a:xfrm>
            <a:off x="847725" y="600075"/>
            <a:ext cx="10496550" cy="28575"/>
          </a:xfrm>
          <a:custGeom>
            <a:avLst/>
            <a:gdLst/>
            <a:ahLst/>
            <a:cxnLst/>
            <a:rect l="0" t="0" r="100000" b="100000"/>
            <a:pathLst>
              <a:path w="10496550" h="28575">
                <a:moveTo>
                  <a:pt x="9525" y="9525"/>
                </a:moveTo>
                <a:lnTo>
                  <a:pt x="104870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4" name="Line"/>
          <p:cNvSpPr/>
          <p:nvPr/>
        </p:nvSpPr>
        <p:spPr>
          <a:xfrm>
            <a:off x="847725" y="6238875"/>
            <a:ext cx="10496550" cy="28575"/>
          </a:xfrm>
          <a:custGeom>
            <a:avLst/>
            <a:gdLst/>
            <a:ahLst/>
            <a:cxnLst/>
            <a:rect l="0" t="0" r="100000" b="100000"/>
            <a:pathLst>
              <a:path w="10496550" h="28575">
                <a:moveTo>
                  <a:pt x="9525" y="9525"/>
                </a:moveTo>
                <a:lnTo>
                  <a:pt x="104870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5" name="Text"/>
          <p:cNvSpPr txBox="1"/>
          <p:nvPr/>
        </p:nvSpPr>
        <p:spPr>
          <a:xfrm>
            <a:off x="857250" y="771525"/>
            <a:ext cx="2653856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300">
                <a:solidFill>
                  <a:srgbClr val="747878"/>
                </a:solidFill>
                <a:latin typeface="Hanken Grotesk"/>
                <a:ea typeface="Noto Sans SC"/>
              </a:rPr>
              <a:t>EST. 2025 — SPECIALTY COFFEE ROASTERS</a:t>
            </a:r>
          </a:p>
        </p:txBody>
      </p:sp>
      <p:sp>
        <p:nvSpPr>
          <p:cNvPr id="6" name="Text"/>
          <p:cNvSpPr txBox="1"/>
          <p:nvPr/>
        </p:nvSpPr>
        <p:spPr>
          <a:xfrm>
            <a:off x="9971246" y="771525"/>
            <a:ext cx="1363504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825" b="0" i="0" spc="300">
                <a:solidFill>
                  <a:srgbClr val="747878"/>
                </a:solidFill>
                <a:latin typeface="Hanken Grotesk"/>
                <a:ea typeface="Noto Sans SC"/>
              </a:rPr>
              <a:t>VOL. I — LAUNCH EDITION</a:t>
            </a:r>
          </a:p>
        </p:txBody>
      </p:sp>
      <p:sp>
        <p:nvSpPr>
          <p:cNvPr id="7" name="Line"/>
          <p:cNvSpPr/>
          <p:nvPr/>
        </p:nvSpPr>
        <p:spPr>
          <a:xfrm>
            <a:off x="1133475" y="1704975"/>
            <a:ext cx="28575" cy="3448050"/>
          </a:xfrm>
          <a:custGeom>
            <a:avLst/>
            <a:gdLst/>
            <a:ahLst/>
            <a:cxnLst/>
            <a:rect l="0" t="0" r="100000" b="100000"/>
            <a:pathLst>
              <a:path w="28575" h="3448050">
                <a:moveTo>
                  <a:pt x="9525" y="9525"/>
                </a:moveTo>
                <a:lnTo>
                  <a:pt x="9525" y="3438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8" name="Text"/>
          <p:cNvSpPr txBox="1"/>
          <p:nvPr/>
        </p:nvSpPr>
        <p:spPr>
          <a:xfrm rot="-5400000">
            <a:off x="492204" y="3265646"/>
            <a:ext cx="1132999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 spc="300">
                <a:solidFill>
                  <a:srgbClr val="747878"/>
                </a:solidFill>
                <a:latin typeface="Hanken Grotesk"/>
                <a:ea typeface="Noto Sans SC"/>
              </a:rPr>
              <a:t>A BRAND LAUNCH DECK</a:t>
            </a:r>
          </a:p>
        </p:txBody>
      </p:sp>
      <p:sp>
        <p:nvSpPr>
          <p:cNvPr id="9" name="Line"/>
          <p:cNvSpPr/>
          <p:nvPr/>
        </p:nvSpPr>
        <p:spPr>
          <a:xfrm>
            <a:off x="11039475" y="1704975"/>
            <a:ext cx="28575" cy="3448050"/>
          </a:xfrm>
          <a:custGeom>
            <a:avLst/>
            <a:gdLst/>
            <a:ahLst/>
            <a:cxnLst/>
            <a:rect l="0" t="0" r="100000" b="100000"/>
            <a:pathLst>
              <a:path w="28575" h="3448050">
                <a:moveTo>
                  <a:pt x="9525" y="9525"/>
                </a:moveTo>
                <a:lnTo>
                  <a:pt x="9525" y="3438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10" name="Text"/>
          <p:cNvSpPr txBox="1"/>
          <p:nvPr/>
        </p:nvSpPr>
        <p:spPr>
          <a:xfrm rot="5400000">
            <a:off x="10336292" y="3265646"/>
            <a:ext cx="1594009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 spc="300">
                <a:solidFill>
                  <a:srgbClr val="747878"/>
                </a:solidFill>
                <a:latin typeface="Hanken Grotesk"/>
                <a:ea typeface="Noto Sans SC"/>
              </a:rPr>
              <a:t>SINGLE-ORIGIN · SMALL-BATCH</a:t>
            </a:r>
          </a:p>
        </p:txBody>
      </p:sp>
      <p:grpSp>
        <p:nvGrpSpPr>
          <p:cNvPr id="25" name="Group"/>
          <p:cNvGrpSpPr/>
          <p:nvPr/>
        </p:nvGrpSpPr>
        <p:grpSpPr>
          <a:xfrm>
            <a:off x="5574030" y="1228725"/>
            <a:ext cx="1043940" cy="1198245"/>
            <a:chOff x="5574030" y="1228725"/>
            <a:chExt cx="1043940" cy="1198245"/>
          </a:xfrm>
        </p:grpSpPr>
        <p:sp>
          <p:nvSpPr>
            <p:cNvPr id="11" name="Circle"/>
            <p:cNvSpPr/>
            <p:nvPr/>
          </p:nvSpPr>
          <p:spPr>
            <a:xfrm>
              <a:off x="5657850" y="1466850"/>
              <a:ext cx="876300" cy="876300"/>
            </a:xfrm>
            <a:prstGeom prst="ellipse">
              <a:avLst/>
            </a:prstGeom>
            <a:ln w="9525">
              <a:solidFill>
                <a:srgbClr val="C4C7C7"/>
              </a:solidFill>
            </a:ln>
          </p:spPr>
        </p:sp>
        <p:sp>
          <p:nvSpPr>
            <p:cNvPr id="12" name="Circle"/>
            <p:cNvSpPr/>
            <p:nvPr/>
          </p:nvSpPr>
          <p:spPr>
            <a:xfrm>
              <a:off x="5772150" y="1581150"/>
              <a:ext cx="647700" cy="647700"/>
            </a:xfrm>
            <a:prstGeom prst="ellipse">
              <a:avLst/>
            </a:prstGeom>
            <a:ln w="5715">
              <a:solidFill>
                <a:srgbClr val="C4C7C7"/>
              </a:solidFill>
            </a:ln>
          </p:spPr>
        </p:sp>
        <p:sp>
          <p:nvSpPr>
            <p:cNvPr id="13" name="Line"/>
            <p:cNvSpPr/>
            <p:nvPr/>
          </p:nvSpPr>
          <p:spPr>
            <a:xfrm>
              <a:off x="6085523" y="1380173"/>
              <a:ext cx="30480" cy="97155"/>
            </a:xfrm>
            <a:custGeom>
              <a:avLst/>
              <a:gdLst/>
              <a:ahLst/>
              <a:cxnLst/>
              <a:rect l="0" t="0" r="100000" b="100000"/>
              <a:pathLst>
                <a:path w="30480" h="97155">
                  <a:moveTo>
                    <a:pt x="10478" y="86678"/>
                  </a:moveTo>
                  <a:lnTo>
                    <a:pt x="10478" y="10478"/>
                  </a:lnTo>
                </a:path>
              </a:pathLst>
            </a:custGeom>
            <a:ln w="11430">
              <a:solidFill>
                <a:srgbClr val="1A1C1B"/>
              </a:solidFill>
            </a:ln>
          </p:spPr>
        </p:sp>
        <p:sp>
          <p:nvSpPr>
            <p:cNvPr id="14" name="Line"/>
            <p:cNvSpPr/>
            <p:nvPr/>
          </p:nvSpPr>
          <p:spPr>
            <a:xfrm>
              <a:off x="6088380" y="2335530"/>
              <a:ext cx="24765" cy="91440"/>
            </a:xfrm>
            <a:custGeom>
              <a:avLst/>
              <a:gdLst/>
              <a:ahLst/>
              <a:cxnLst/>
              <a:rect l="0" t="0" r="100000" b="100000"/>
              <a:pathLst>
                <a:path w="24765" h="91440">
                  <a:moveTo>
                    <a:pt x="7620" y="7620"/>
                  </a:moveTo>
                  <a:lnTo>
                    <a:pt x="7620" y="83820"/>
                  </a:lnTo>
                </a:path>
              </a:pathLst>
            </a:custGeom>
            <a:ln w="5715">
              <a:solidFill>
                <a:srgbClr val="1A1C1B"/>
              </a:solidFill>
            </a:ln>
          </p:spPr>
        </p:sp>
        <p:sp>
          <p:nvSpPr>
            <p:cNvPr id="15" name="Line"/>
            <p:cNvSpPr/>
            <p:nvPr/>
          </p:nvSpPr>
          <p:spPr>
            <a:xfrm>
              <a:off x="5574030" y="1897380"/>
              <a:ext cx="91440" cy="24765"/>
            </a:xfrm>
            <a:custGeom>
              <a:avLst/>
              <a:gdLst/>
              <a:ahLst/>
              <a:cxnLst/>
              <a:rect l="0" t="0" r="100000" b="100000"/>
              <a:pathLst>
                <a:path w="91440" h="24765">
                  <a:moveTo>
                    <a:pt x="83820" y="7620"/>
                  </a:moveTo>
                  <a:lnTo>
                    <a:pt x="7620" y="7620"/>
                  </a:lnTo>
                </a:path>
              </a:pathLst>
            </a:custGeom>
            <a:ln w="5715">
              <a:solidFill>
                <a:srgbClr val="1A1C1B"/>
              </a:solidFill>
            </a:ln>
          </p:spPr>
        </p:sp>
        <p:sp>
          <p:nvSpPr>
            <p:cNvPr id="16" name="Line"/>
            <p:cNvSpPr/>
            <p:nvPr/>
          </p:nvSpPr>
          <p:spPr>
            <a:xfrm>
              <a:off x="6526530" y="1897380"/>
              <a:ext cx="91440" cy="24765"/>
            </a:xfrm>
            <a:custGeom>
              <a:avLst/>
              <a:gdLst/>
              <a:ahLst/>
              <a:cxnLst/>
              <a:rect l="0" t="0" r="100000" b="100000"/>
              <a:pathLst>
                <a:path w="91440" h="24765">
                  <a:moveTo>
                    <a:pt x="7620" y="7620"/>
                  </a:moveTo>
                  <a:lnTo>
                    <a:pt x="83820" y="7620"/>
                  </a:lnTo>
                </a:path>
              </a:pathLst>
            </a:custGeom>
            <a:ln w="5715">
              <a:solidFill>
                <a:srgbClr val="1A1C1B"/>
              </a:solidFill>
            </a:ln>
          </p:spPr>
        </p:sp>
        <p:sp>
          <p:nvSpPr>
            <p:cNvPr id="17" name="Line"/>
            <p:cNvSpPr/>
            <p:nvPr/>
          </p:nvSpPr>
          <p:spPr>
            <a:xfrm>
              <a:off x="5726906" y="1535906"/>
              <a:ext cx="66675" cy="66675"/>
            </a:xfrm>
            <a:custGeom>
              <a:avLst/>
              <a:gdLst/>
              <a:ahLst/>
              <a:cxnLst/>
              <a:rect l="0" t="0" r="100000" b="100000"/>
              <a:pathLst>
                <a:path w="66675" h="66675">
                  <a:moveTo>
                    <a:pt x="59531" y="59531"/>
                  </a:moveTo>
                  <a:lnTo>
                    <a:pt x="7144" y="7144"/>
                  </a:lnTo>
                </a:path>
              </a:pathLst>
            </a:custGeom>
            <a:ln w="4763">
              <a:solidFill>
                <a:srgbClr val="C4C7C7"/>
              </a:solidFill>
            </a:ln>
          </p:spPr>
        </p:sp>
        <p:sp>
          <p:nvSpPr>
            <p:cNvPr id="18" name="Line"/>
            <p:cNvSpPr/>
            <p:nvPr/>
          </p:nvSpPr>
          <p:spPr>
            <a:xfrm>
              <a:off x="6398419" y="1535906"/>
              <a:ext cx="66675" cy="66675"/>
            </a:xfrm>
            <a:custGeom>
              <a:avLst/>
              <a:gdLst/>
              <a:ahLst/>
              <a:cxnLst/>
              <a:rect l="0" t="0" r="100000" b="100000"/>
              <a:pathLst>
                <a:path w="66675" h="66675">
                  <a:moveTo>
                    <a:pt x="7144" y="59531"/>
                  </a:moveTo>
                  <a:lnTo>
                    <a:pt x="59531" y="7144"/>
                  </a:lnTo>
                </a:path>
              </a:pathLst>
            </a:custGeom>
            <a:ln w="4763">
              <a:solidFill>
                <a:srgbClr val="C4C7C7"/>
              </a:solidFill>
            </a:ln>
          </p:spPr>
        </p:sp>
        <p:sp>
          <p:nvSpPr>
            <p:cNvPr id="19" name="Line"/>
            <p:cNvSpPr/>
            <p:nvPr/>
          </p:nvSpPr>
          <p:spPr>
            <a:xfrm>
              <a:off x="5726906" y="2207419"/>
              <a:ext cx="66675" cy="66675"/>
            </a:xfrm>
            <a:custGeom>
              <a:avLst/>
              <a:gdLst/>
              <a:ahLst/>
              <a:cxnLst/>
              <a:rect l="0" t="0" r="100000" b="100000"/>
              <a:pathLst>
                <a:path w="66675" h="66675">
                  <a:moveTo>
                    <a:pt x="59531" y="7144"/>
                  </a:moveTo>
                  <a:lnTo>
                    <a:pt x="7144" y="59531"/>
                  </a:lnTo>
                </a:path>
              </a:pathLst>
            </a:custGeom>
            <a:ln w="4763">
              <a:solidFill>
                <a:srgbClr val="C4C7C7"/>
              </a:solidFill>
            </a:ln>
          </p:spPr>
        </p:sp>
        <p:sp>
          <p:nvSpPr>
            <p:cNvPr id="20" name="Line"/>
            <p:cNvSpPr/>
            <p:nvPr/>
          </p:nvSpPr>
          <p:spPr>
            <a:xfrm>
              <a:off x="6398419" y="2207419"/>
              <a:ext cx="66675" cy="66675"/>
            </a:xfrm>
            <a:custGeom>
              <a:avLst/>
              <a:gdLst/>
              <a:ahLst/>
              <a:cxnLst/>
              <a:rect l="0" t="0" r="100000" b="100000"/>
              <a:pathLst>
                <a:path w="66675" h="66675">
                  <a:moveTo>
                    <a:pt x="7144" y="7144"/>
                  </a:moveTo>
                  <a:lnTo>
                    <a:pt x="59531" y="59531"/>
                  </a:lnTo>
                </a:path>
              </a:pathLst>
            </a:custGeom>
            <a:ln w="4763">
              <a:solidFill>
                <a:srgbClr val="C4C7C7"/>
              </a:solidFill>
            </a:ln>
          </p:spPr>
        </p:sp>
        <p:sp>
          <p:nvSpPr>
            <p:cNvPr id="21" name="Path"/>
            <p:cNvSpPr/>
            <p:nvPr/>
          </p:nvSpPr>
          <p:spPr>
            <a:xfrm>
              <a:off x="6048375" y="1619250"/>
              <a:ext cx="95250" cy="323850"/>
            </a:xfrm>
            <a:custGeom>
              <a:avLst/>
              <a:gdLst/>
              <a:ahLst/>
              <a:cxnLst/>
              <a:rect l="0" t="0" r="100000" b="100000"/>
              <a:pathLst>
                <a:path w="95250" h="323850">
                  <a:moveTo>
                    <a:pt x="47625" y="0"/>
                  </a:moveTo>
                  <a:lnTo>
                    <a:pt x="95250" y="285750"/>
                  </a:lnTo>
                  <a:lnTo>
                    <a:pt x="47625" y="323850"/>
                  </a:lnTo>
                  <a:lnTo>
                    <a:pt x="0" y="285750"/>
                  </a:lnTo>
                  <a:close/>
                </a:path>
              </a:pathLst>
            </a:custGeom>
            <a:solidFill>
              <a:srgbClr val="1A1C1B"/>
            </a:solidFill>
          </p:spPr>
        </p:sp>
        <p:sp>
          <p:nvSpPr>
            <p:cNvPr id="22" name="Path"/>
            <p:cNvSpPr/>
            <p:nvPr/>
          </p:nvSpPr>
          <p:spPr>
            <a:xfrm>
              <a:off x="6048375" y="1866900"/>
              <a:ext cx="95250" cy="323850"/>
            </a:xfrm>
            <a:custGeom>
              <a:avLst/>
              <a:gdLst/>
              <a:ahLst/>
              <a:cxnLst/>
              <a:rect l="0" t="0" r="100000" b="100000"/>
              <a:pathLst>
                <a:path w="95250" h="323850">
                  <a:moveTo>
                    <a:pt x="47625" y="323850"/>
                  </a:moveTo>
                  <a:lnTo>
                    <a:pt x="95250" y="38100"/>
                  </a:lnTo>
                  <a:lnTo>
                    <a:pt x="47625" y="0"/>
                  </a:lnTo>
                  <a:lnTo>
                    <a:pt x="0" y="38100"/>
                  </a:lnTo>
                  <a:close/>
                </a:path>
              </a:pathLst>
            </a:custGeom>
            <a:ln w="9525">
              <a:solidFill>
                <a:srgbClr val="1A1C1B"/>
              </a:solidFill>
            </a:ln>
          </p:spPr>
        </p:sp>
        <p:sp>
          <p:nvSpPr>
            <p:cNvPr id="23" name="Circle"/>
            <p:cNvSpPr/>
            <p:nvPr/>
          </p:nvSpPr>
          <p:spPr>
            <a:xfrm>
              <a:off x="6076950" y="1885950"/>
              <a:ext cx="38100" cy="38100"/>
            </a:xfrm>
            <a:prstGeom prst="ellipse">
              <a:avLst/>
            </a:prstGeom>
            <a:solidFill>
              <a:srgbClr val="1A1C1B"/>
            </a:solidFill>
          </p:spPr>
        </p:sp>
        <p:sp>
          <p:nvSpPr>
            <p:cNvPr id="24" name="Text"/>
            <p:cNvSpPr txBox="1"/>
            <p:nvPr/>
          </p:nvSpPr>
          <p:spPr>
            <a:xfrm>
              <a:off x="5905500" y="1228725"/>
              <a:ext cx="381000" cy="30194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675" b="0" i="0" spc="200">
                  <a:solidFill>
                    <a:srgbClr val="1A1C1B"/>
                  </a:solidFill>
                  <a:latin typeface="Hanken Grotesk"/>
                  <a:ea typeface="Noto Sans SC"/>
                </a:rPr>
                <a:t>N</a:t>
              </a:r>
            </a:p>
          </p:txBody>
        </p:sp>
      </p:grpSp>
      <p:sp>
        <p:nvSpPr>
          <p:cNvPr id="26" name="Text"/>
          <p:cNvSpPr txBox="1"/>
          <p:nvPr/>
        </p:nvSpPr>
        <p:spPr>
          <a:xfrm>
            <a:off x="3667125" y="2647950"/>
            <a:ext cx="4857750" cy="13296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6900" b="0" i="0">
                <a:solidFill>
                  <a:srgbClr val="1A1C1B"/>
                </a:solidFill>
                <a:latin typeface="EB Garamond"/>
              </a:rPr>
              <a:t>Northbound</a:t>
            </a:r>
          </a:p>
        </p:txBody>
      </p:sp>
      <p:sp>
        <p:nvSpPr>
          <p:cNvPr id="27" name="Text"/>
          <p:cNvSpPr txBox="1"/>
          <p:nvPr/>
        </p:nvSpPr>
        <p:spPr>
          <a:xfrm>
            <a:off x="4583906" y="3686175"/>
            <a:ext cx="3024188" cy="66103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2850" b="0" i="1">
                <a:solidFill>
                  <a:srgbClr val="444748"/>
                </a:solidFill>
                <a:latin typeface="EB Garamond"/>
              </a:rPr>
              <a:t>Coffee Roasters</a:t>
            </a:r>
          </a:p>
        </p:txBody>
      </p:sp>
      <p:sp>
        <p:nvSpPr>
          <p:cNvPr id="28" name="Line"/>
          <p:cNvSpPr/>
          <p:nvPr/>
        </p:nvSpPr>
        <p:spPr>
          <a:xfrm>
            <a:off x="5133975" y="4371975"/>
            <a:ext cx="1924050" cy="28575"/>
          </a:xfrm>
          <a:custGeom>
            <a:avLst/>
            <a:gdLst/>
            <a:ahLst/>
            <a:cxnLst/>
            <a:rect l="0" t="0" r="100000" b="100000"/>
            <a:pathLst>
              <a:path w="1924050" h="28575">
                <a:moveTo>
                  <a:pt x="9525" y="9525"/>
                </a:moveTo>
                <a:lnTo>
                  <a:pt x="1914525" y="9525"/>
                </a:lnTo>
              </a:path>
            </a:pathLst>
          </a:custGeom>
          <a:ln w="9525">
            <a:solidFill>
              <a:srgbClr val="1A1C1B"/>
            </a:solidFill>
          </a:ln>
        </p:spPr>
      </p:sp>
      <p:sp>
        <p:nvSpPr>
          <p:cNvPr id="29" name="Text"/>
          <p:cNvSpPr txBox="1"/>
          <p:nvPr/>
        </p:nvSpPr>
        <p:spPr>
          <a:xfrm>
            <a:off x="4885134" y="4591050"/>
            <a:ext cx="2421731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75" b="0" i="0" spc="250">
                <a:solidFill>
                  <a:srgbClr val="444748"/>
                </a:solidFill>
                <a:latin typeface="Hanken Grotesk"/>
                <a:ea typeface="Noto Sans SC"/>
              </a:rPr>
              <a:t>SINGLE-ORIGIN • SMALL-BATCH ROASTED</a:t>
            </a:r>
          </a:p>
        </p:txBody>
      </p:sp>
      <p:sp>
        <p:nvSpPr>
          <p:cNvPr id="30" name="Text"/>
          <p:cNvSpPr txBox="1"/>
          <p:nvPr/>
        </p:nvSpPr>
        <p:spPr>
          <a:xfrm>
            <a:off x="3333750" y="5238750"/>
            <a:ext cx="381000" cy="31432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750" b="0" i="0" spc="250">
                <a:solidFill>
                  <a:srgbClr val="747878"/>
                </a:solidFill>
                <a:latin typeface="Hanken Grotesk"/>
                <a:ea typeface="Noto Sans SC"/>
              </a:rPr>
              <a:t>01</a:t>
            </a:r>
          </a:p>
        </p:txBody>
      </p:sp>
      <p:sp>
        <p:nvSpPr>
          <p:cNvPr id="31" name="Line"/>
          <p:cNvSpPr/>
          <p:nvPr/>
        </p:nvSpPr>
        <p:spPr>
          <a:xfrm>
            <a:off x="3228975" y="5400675"/>
            <a:ext cx="590550" cy="28575"/>
          </a:xfrm>
          <a:custGeom>
            <a:avLst/>
            <a:gdLst/>
            <a:ahLst/>
            <a:cxnLst/>
            <a:rect l="0" t="0" r="100000" b="100000"/>
            <a:pathLst>
              <a:path w="590550" h="28575">
                <a:moveTo>
                  <a:pt x="9525" y="9525"/>
                </a:moveTo>
                <a:lnTo>
                  <a:pt x="5810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32" name="Text"/>
          <p:cNvSpPr txBox="1"/>
          <p:nvPr/>
        </p:nvSpPr>
        <p:spPr>
          <a:xfrm>
            <a:off x="3128010" y="5486400"/>
            <a:ext cx="79248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200" b="0" i="1">
                <a:solidFill>
                  <a:srgbClr val="1A1C1B"/>
                </a:solidFill>
                <a:latin typeface="EB Garamond"/>
              </a:rPr>
              <a:t>Our Story</a:t>
            </a:r>
          </a:p>
        </p:txBody>
      </p:sp>
      <p:sp>
        <p:nvSpPr>
          <p:cNvPr id="33" name="Text"/>
          <p:cNvSpPr txBox="1"/>
          <p:nvPr/>
        </p:nvSpPr>
        <p:spPr>
          <a:xfrm>
            <a:off x="2813685" y="5724525"/>
            <a:ext cx="142113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444748"/>
                </a:solidFill>
                <a:latin typeface="Hanken Grotesk"/>
                <a:ea typeface="Noto Sans SC"/>
              </a:rPr>
              <a:t>Craft, origin, and the</a:t>
            </a:r>
          </a:p>
        </p:txBody>
      </p:sp>
      <p:sp>
        <p:nvSpPr>
          <p:cNvPr id="34" name="Text"/>
          <p:cNvSpPr txBox="1"/>
          <p:nvPr/>
        </p:nvSpPr>
        <p:spPr>
          <a:xfrm>
            <a:off x="2845118" y="5886450"/>
            <a:ext cx="135826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444748"/>
                </a:solidFill>
                <a:latin typeface="Hanken Grotesk"/>
                <a:ea typeface="Noto Sans SC"/>
              </a:rPr>
              <a:t>people behind the cup</a:t>
            </a:r>
          </a:p>
        </p:txBody>
      </p:sp>
      <p:sp>
        <p:nvSpPr>
          <p:cNvPr id="35" name="Text"/>
          <p:cNvSpPr txBox="1"/>
          <p:nvPr/>
        </p:nvSpPr>
        <p:spPr>
          <a:xfrm>
            <a:off x="5905500" y="5238750"/>
            <a:ext cx="381000" cy="31432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750" b="0" i="0" spc="250">
                <a:solidFill>
                  <a:srgbClr val="747878"/>
                </a:solidFill>
                <a:latin typeface="Hanken Grotesk"/>
                <a:ea typeface="Noto Sans SC"/>
              </a:rPr>
              <a:t>02</a:t>
            </a:r>
          </a:p>
        </p:txBody>
      </p:sp>
      <p:sp>
        <p:nvSpPr>
          <p:cNvPr id="36" name="Line"/>
          <p:cNvSpPr/>
          <p:nvPr/>
        </p:nvSpPr>
        <p:spPr>
          <a:xfrm>
            <a:off x="5800725" y="5400675"/>
            <a:ext cx="590550" cy="28575"/>
          </a:xfrm>
          <a:custGeom>
            <a:avLst/>
            <a:gdLst/>
            <a:ahLst/>
            <a:cxnLst/>
            <a:rect l="0" t="0" r="100000" b="100000"/>
            <a:pathLst>
              <a:path w="590550" h="28575">
                <a:moveTo>
                  <a:pt x="9525" y="9525"/>
                </a:moveTo>
                <a:lnTo>
                  <a:pt x="581025" y="9525"/>
                </a:lnTo>
              </a:path>
            </a:pathLst>
          </a:custGeom>
          <a:ln w="9525">
            <a:solidFill>
              <a:srgbClr val="1A1C1B"/>
            </a:solidFill>
          </a:ln>
        </p:spPr>
      </p:sp>
      <p:sp>
        <p:nvSpPr>
          <p:cNvPr id="37" name="Text"/>
          <p:cNvSpPr txBox="1"/>
          <p:nvPr/>
        </p:nvSpPr>
        <p:spPr>
          <a:xfrm>
            <a:off x="5699760" y="5486400"/>
            <a:ext cx="79248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200" b="0" i="1">
                <a:solidFill>
                  <a:srgbClr val="1A1C1B"/>
                </a:solidFill>
                <a:latin typeface="EB Garamond"/>
              </a:rPr>
              <a:t>The Craft</a:t>
            </a:r>
          </a:p>
        </p:txBody>
      </p:sp>
      <p:sp>
        <p:nvSpPr>
          <p:cNvPr id="38" name="Text"/>
          <p:cNvSpPr txBox="1"/>
          <p:nvPr/>
        </p:nvSpPr>
        <p:spPr>
          <a:xfrm>
            <a:off x="5448300" y="5724525"/>
            <a:ext cx="12954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444748"/>
                </a:solidFill>
                <a:latin typeface="Hanken Grotesk"/>
                <a:ea typeface="Noto Sans SC"/>
              </a:rPr>
              <a:t>Single-origin beans,</a:t>
            </a:r>
          </a:p>
        </p:txBody>
      </p:sp>
      <p:sp>
        <p:nvSpPr>
          <p:cNvPr id="39" name="Text"/>
          <p:cNvSpPr txBox="1"/>
          <p:nvPr/>
        </p:nvSpPr>
        <p:spPr>
          <a:xfrm>
            <a:off x="5322570" y="5886450"/>
            <a:ext cx="154686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444748"/>
                </a:solidFill>
                <a:latin typeface="Hanken Grotesk"/>
                <a:ea typeface="Noto Sans SC"/>
              </a:rPr>
              <a:t>roasted in small batches</a:t>
            </a:r>
          </a:p>
        </p:txBody>
      </p:sp>
      <p:sp>
        <p:nvSpPr>
          <p:cNvPr id="40" name="Text"/>
          <p:cNvSpPr txBox="1"/>
          <p:nvPr/>
        </p:nvSpPr>
        <p:spPr>
          <a:xfrm>
            <a:off x="8477250" y="5238750"/>
            <a:ext cx="381000" cy="31432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750" b="0" i="0" spc="250">
                <a:solidFill>
                  <a:srgbClr val="747878"/>
                </a:solidFill>
                <a:latin typeface="Hanken Grotesk"/>
                <a:ea typeface="Noto Sans SC"/>
              </a:rPr>
              <a:t>03</a:t>
            </a:r>
          </a:p>
        </p:txBody>
      </p:sp>
      <p:sp>
        <p:nvSpPr>
          <p:cNvPr id="41" name="Line"/>
          <p:cNvSpPr/>
          <p:nvPr/>
        </p:nvSpPr>
        <p:spPr>
          <a:xfrm>
            <a:off x="8372475" y="5400675"/>
            <a:ext cx="590550" cy="28575"/>
          </a:xfrm>
          <a:custGeom>
            <a:avLst/>
            <a:gdLst/>
            <a:ahLst/>
            <a:cxnLst/>
            <a:rect l="0" t="0" r="100000" b="100000"/>
            <a:pathLst>
              <a:path w="590550" h="28575">
                <a:moveTo>
                  <a:pt x="9525" y="9525"/>
                </a:moveTo>
                <a:lnTo>
                  <a:pt x="5810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42" name="Text"/>
          <p:cNvSpPr txBox="1"/>
          <p:nvPr/>
        </p:nvSpPr>
        <p:spPr>
          <a:xfrm>
            <a:off x="8229600" y="5486400"/>
            <a:ext cx="87630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200" b="0" i="1">
                <a:solidFill>
                  <a:srgbClr val="1A1C1B"/>
                </a:solidFill>
                <a:latin typeface="EB Garamond"/>
              </a:rPr>
              <a:t>The Vision</a:t>
            </a:r>
          </a:p>
        </p:txBody>
      </p:sp>
      <p:sp>
        <p:nvSpPr>
          <p:cNvPr id="43" name="Text"/>
          <p:cNvSpPr txBox="1"/>
          <p:nvPr/>
        </p:nvSpPr>
        <p:spPr>
          <a:xfrm>
            <a:off x="8051483" y="5724525"/>
            <a:ext cx="123253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444748"/>
                </a:solidFill>
                <a:latin typeface="Hanken Grotesk"/>
                <a:ea typeface="Noto Sans SC"/>
              </a:rPr>
              <a:t>A house for honest,</a:t>
            </a:r>
          </a:p>
        </p:txBody>
      </p:sp>
      <p:sp>
        <p:nvSpPr>
          <p:cNvPr id="44" name="Text"/>
          <p:cNvSpPr txBox="1"/>
          <p:nvPr/>
        </p:nvSpPr>
        <p:spPr>
          <a:xfrm>
            <a:off x="8114348" y="5886450"/>
            <a:ext cx="110680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444748"/>
                </a:solidFill>
                <a:latin typeface="Hanken Grotesk"/>
                <a:ea typeface="Noto Sans SC"/>
              </a:rPr>
              <a:t>considered coffee</a:t>
            </a:r>
          </a:p>
        </p:txBody>
      </p:sp>
      <p:sp>
        <p:nvSpPr>
          <p:cNvPr id="45" name="Text"/>
          <p:cNvSpPr txBox="1"/>
          <p:nvPr/>
        </p:nvSpPr>
        <p:spPr>
          <a:xfrm>
            <a:off x="857250" y="5981700"/>
            <a:ext cx="975360" cy="31432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750" b="0" i="0" spc="200">
                <a:solidFill>
                  <a:srgbClr val="747878"/>
                </a:solidFill>
                <a:latin typeface="Hanken Grotesk"/>
                <a:ea typeface="Noto Sans SC"/>
              </a:rPr>
              <a:t>SLIDE 01 OF 08</a:t>
            </a:r>
          </a:p>
        </p:txBody>
      </p:sp>
      <p:sp>
        <p:nvSpPr>
          <p:cNvPr id="46" name="Text"/>
          <p:cNvSpPr txBox="1"/>
          <p:nvPr/>
        </p:nvSpPr>
        <p:spPr>
          <a:xfrm>
            <a:off x="10563225" y="5981700"/>
            <a:ext cx="771525" cy="31432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750" b="0" i="0" spc="200">
                <a:solidFill>
                  <a:srgbClr val="747878"/>
                </a:solidFill>
                <a:latin typeface="Hanken Grotesk"/>
                <a:ea typeface="Noto Sans SC"/>
              </a:rPr>
              <a:t>A BRAND LAUNCH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9F7"/>
          </a:solidFill>
        </p:spPr>
      </p:sp>
      <p:sp>
        <p:nvSpPr>
          <p:cNvPr id="3" name="Line"/>
          <p:cNvSpPr/>
          <p:nvPr/>
        </p:nvSpPr>
        <p:spPr>
          <a:xfrm>
            <a:off x="904875" y="981075"/>
            <a:ext cx="10382250" cy="28575"/>
          </a:xfrm>
          <a:custGeom>
            <a:avLst/>
            <a:gdLst/>
            <a:ahLst/>
            <a:cxnLst/>
            <a:rect l="0" t="0" r="100000" b="100000"/>
            <a:pathLst>
              <a:path w="10382250" h="28575">
                <a:moveTo>
                  <a:pt x="9525" y="9525"/>
                </a:moveTo>
                <a:lnTo>
                  <a:pt x="103727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4" name="Text"/>
          <p:cNvSpPr txBox="1"/>
          <p:nvPr/>
        </p:nvSpPr>
        <p:spPr>
          <a:xfrm>
            <a:off x="10836116" y="771525"/>
            <a:ext cx="441484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825" b="0" i="0" spc="200">
                <a:solidFill>
                  <a:srgbClr val="747878"/>
                </a:solidFill>
                <a:latin typeface="Hanken Grotesk"/>
                <a:ea typeface="Noto Sans SC"/>
              </a:rPr>
              <a:t>02 / 08</a:t>
            </a:r>
          </a:p>
        </p:txBody>
      </p:sp>
      <p:sp>
        <p:nvSpPr>
          <p:cNvPr id="5" name="Text"/>
          <p:cNvSpPr txBox="1"/>
          <p:nvPr/>
        </p:nvSpPr>
        <p:spPr>
          <a:xfrm>
            <a:off x="914400" y="1200150"/>
            <a:ext cx="1075944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 spc="300">
                <a:solidFill>
                  <a:srgbClr val="747878"/>
                </a:solidFill>
                <a:latin typeface="Hanken Grotesk"/>
                <a:ea typeface="Noto Sans SC"/>
              </a:rPr>
              <a:t>OUR BEGINNING</a:t>
            </a:r>
          </a:p>
        </p:txBody>
      </p:sp>
      <p:sp>
        <p:nvSpPr>
          <p:cNvPr id="6" name="Line"/>
          <p:cNvSpPr/>
          <p:nvPr/>
        </p:nvSpPr>
        <p:spPr>
          <a:xfrm>
            <a:off x="902494" y="1454944"/>
            <a:ext cx="442913" cy="33338"/>
          </a:xfrm>
          <a:custGeom>
            <a:avLst/>
            <a:gdLst/>
            <a:ahLst/>
            <a:cxnLst/>
            <a:rect l="0" t="0" r="100000" b="100000"/>
            <a:pathLst>
              <a:path w="442913" h="33338">
                <a:moveTo>
                  <a:pt x="11906" y="11906"/>
                </a:moveTo>
                <a:lnTo>
                  <a:pt x="431006" y="11906"/>
                </a:lnTo>
              </a:path>
            </a:pathLst>
          </a:custGeom>
          <a:ln w="14288">
            <a:solidFill>
              <a:srgbClr val="1A1C1B"/>
            </a:solidFill>
          </a:ln>
        </p:spPr>
      </p:sp>
      <p:sp>
        <p:nvSpPr>
          <p:cNvPr id="7" name="Text"/>
          <p:cNvSpPr txBox="1"/>
          <p:nvPr/>
        </p:nvSpPr>
        <p:spPr>
          <a:xfrm>
            <a:off x="914400" y="1638300"/>
            <a:ext cx="5828538" cy="78486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600" b="0" i="0">
                <a:solidFill>
                  <a:srgbClr val="1A1C1B"/>
                </a:solidFill>
                <a:latin typeface="EB Garamond"/>
              </a:rPr>
              <a:t>Born from a journey</a:t>
            </a:r>
          </a:p>
        </p:txBody>
      </p:sp>
      <p:sp>
        <p:nvSpPr>
          <p:cNvPr id="8" name="Text"/>
          <p:cNvSpPr txBox="1"/>
          <p:nvPr/>
        </p:nvSpPr>
        <p:spPr>
          <a:xfrm>
            <a:off x="914400" y="2190750"/>
            <a:ext cx="7035546" cy="78486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600" b="0" i="0">
                <a:solidFill>
                  <a:srgbClr val="1A1C1B"/>
                </a:solidFill>
                <a:latin typeface="EB Garamond"/>
              </a:rPr>
              <a:t>toward something</a:t>
            </a:r>
            <a:r>
              <a:rPr sz="3600" b="0" i="1">
                <a:solidFill>
                  <a:srgbClr val="1A1C1B"/>
                </a:solidFill>
                <a:latin typeface="EB Garamond"/>
              </a:rPr>
              <a:t>better.</a:t>
            </a:r>
          </a:p>
        </p:txBody>
      </p:sp>
      <p:sp>
        <p:nvSpPr>
          <p:cNvPr id="9" name="Text"/>
          <p:cNvSpPr txBox="1"/>
          <p:nvPr/>
        </p:nvSpPr>
        <p:spPr>
          <a:xfrm>
            <a:off x="914400" y="3343275"/>
            <a:ext cx="5973128" cy="40100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75" b="0" i="0">
                <a:solidFill>
                  <a:srgbClr val="444748"/>
                </a:solidFill>
                <a:latin typeface="Hanken Grotesk"/>
                <a:ea typeface="Noto Sans SC"/>
              </a:rPr>
              <a:t>Founded by travelers who traced beans from farm to cup,</a:t>
            </a:r>
          </a:p>
        </p:txBody>
      </p:sp>
      <p:sp>
        <p:nvSpPr>
          <p:cNvPr id="10" name="Text"/>
          <p:cNvSpPr txBox="1"/>
          <p:nvPr/>
        </p:nvSpPr>
        <p:spPr>
          <a:xfrm>
            <a:off x="914400" y="3571875"/>
            <a:ext cx="4049459" cy="40100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75" b="0" i="0">
                <a:solidFill>
                  <a:srgbClr val="444748"/>
                </a:solidFill>
                <a:latin typeface="Hanken Grotesk"/>
                <a:ea typeface="Noto Sans SC"/>
              </a:rPr>
              <a:t>across Latin America and East Africa.</a:t>
            </a:r>
          </a:p>
        </p:txBody>
      </p:sp>
      <p:sp>
        <p:nvSpPr>
          <p:cNvPr id="11" name="Text"/>
          <p:cNvSpPr txBox="1"/>
          <p:nvPr/>
        </p:nvSpPr>
        <p:spPr>
          <a:xfrm>
            <a:off x="914400" y="4105275"/>
            <a:ext cx="4476941" cy="40100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75" b="0" i="0">
                <a:solidFill>
                  <a:srgbClr val="444748"/>
                </a:solidFill>
                <a:latin typeface="Hanken Grotesk"/>
                <a:ea typeface="Noto Sans SC"/>
              </a:rPr>
              <a:t>A belief: great coffee starts at origin —</a:t>
            </a:r>
          </a:p>
        </p:txBody>
      </p:sp>
      <p:sp>
        <p:nvSpPr>
          <p:cNvPr id="12" name="Text"/>
          <p:cNvSpPr txBox="1"/>
          <p:nvPr/>
        </p:nvSpPr>
        <p:spPr>
          <a:xfrm>
            <a:off x="914400" y="4333875"/>
            <a:ext cx="2767012" cy="40100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75" b="0" i="0">
                <a:solidFill>
                  <a:srgbClr val="444748"/>
                </a:solidFill>
                <a:latin typeface="Hanken Grotesk"/>
                <a:ea typeface="Noto Sans SC"/>
              </a:rPr>
              <a:t>not at the roastery door.</a:t>
            </a:r>
          </a:p>
        </p:txBody>
      </p:sp>
      <p:sp>
        <p:nvSpPr>
          <p:cNvPr id="13" name="Text"/>
          <p:cNvSpPr txBox="1"/>
          <p:nvPr/>
        </p:nvSpPr>
        <p:spPr>
          <a:xfrm>
            <a:off x="914400" y="4867275"/>
            <a:ext cx="5438775" cy="40100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75" b="0" i="0">
                <a:solidFill>
                  <a:srgbClr val="444748"/>
                </a:solidFill>
                <a:latin typeface="Hanken Grotesk"/>
                <a:ea typeface="Noto Sans SC"/>
              </a:rPr>
              <a:t>Northbound — always moving toward higher altitude,</a:t>
            </a:r>
          </a:p>
        </p:txBody>
      </p:sp>
      <p:sp>
        <p:nvSpPr>
          <p:cNvPr id="14" name="Text"/>
          <p:cNvSpPr txBox="1"/>
          <p:nvPr/>
        </p:nvSpPr>
        <p:spPr>
          <a:xfrm>
            <a:off x="914400" y="5095875"/>
            <a:ext cx="3301365" cy="40100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75" b="0" i="0">
                <a:solidFill>
                  <a:srgbClr val="444748"/>
                </a:solidFill>
                <a:latin typeface="Hanken Grotesk"/>
                <a:ea typeface="Noto Sans SC"/>
              </a:rPr>
              <a:t>better harvests, deeper craft.</a:t>
            </a:r>
          </a:p>
        </p:txBody>
      </p:sp>
      <p:sp>
        <p:nvSpPr>
          <p:cNvPr id="15" name="Text"/>
          <p:cNvSpPr txBox="1"/>
          <p:nvPr/>
        </p:nvSpPr>
        <p:spPr>
          <a:xfrm>
            <a:off x="914400" y="5962650"/>
            <a:ext cx="3439668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1">
                <a:solidFill>
                  <a:srgbClr val="747878"/>
                </a:solidFill>
                <a:latin typeface="EB Garamond"/>
              </a:rPr>
              <a:t>— Founders, Northbound Coffee Roasters</a:t>
            </a:r>
          </a:p>
        </p:txBody>
      </p:sp>
      <p:sp>
        <p:nvSpPr>
          <p:cNvPr id="16" name="Line"/>
          <p:cNvSpPr/>
          <p:nvPr/>
        </p:nvSpPr>
        <p:spPr>
          <a:xfrm>
            <a:off x="904875" y="6429375"/>
            <a:ext cx="10382250" cy="28575"/>
          </a:xfrm>
          <a:custGeom>
            <a:avLst/>
            <a:gdLst/>
            <a:ahLst/>
            <a:cxnLst/>
            <a:rect l="0" t="0" r="100000" b="100000"/>
            <a:pathLst>
              <a:path w="10382250" h="28575">
                <a:moveTo>
                  <a:pt x="9525" y="9525"/>
                </a:moveTo>
                <a:lnTo>
                  <a:pt x="103727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17" name="Rect"/>
          <p:cNvSpPr/>
          <p:nvPr/>
        </p:nvSpPr>
        <p:spPr>
          <a:xfrm>
            <a:off x="6705600" y="1257300"/>
            <a:ext cx="4572000" cy="4724400"/>
          </a:xfrm>
          <a:prstGeom prst="rect">
            <a:avLst/>
          </a:prstGeom>
          <a:solidFill>
            <a:srgbClr val="1A1C1B"/>
          </a:solidFill>
        </p:spPr>
      </p:sp>
      <p:sp>
        <p:nvSpPr>
          <p:cNvPr id="18" name="Rect"/>
          <p:cNvSpPr/>
          <p:nvPr/>
        </p:nvSpPr>
        <p:spPr>
          <a:xfrm>
            <a:off x="6705600" y="1257300"/>
            <a:ext cx="4572000" cy="1714500"/>
          </a:xfrm>
          <a:prstGeom prst="rect">
            <a:avLst/>
          </a:prstGeom>
          <a:solidFill>
            <a:srgbClr val="444748"/>
          </a:solidFill>
        </p:spPr>
      </p:sp>
      <p:sp>
        <p:nvSpPr>
          <p:cNvPr id="19" name="Circle"/>
          <p:cNvSpPr/>
          <p:nvPr/>
        </p:nvSpPr>
        <p:spPr>
          <a:xfrm>
            <a:off x="9886950" y="1809750"/>
            <a:ext cx="800100" cy="800100"/>
          </a:xfrm>
          <a:prstGeom prst="ellipse">
            <a:avLst/>
          </a:prstGeom>
          <a:solidFill>
            <a:srgbClr val="747878"/>
          </a:solidFill>
        </p:spPr>
      </p:sp>
      <p:sp>
        <p:nvSpPr>
          <p:cNvPr id="20" name="Circle"/>
          <p:cNvSpPr/>
          <p:nvPr/>
        </p:nvSpPr>
        <p:spPr>
          <a:xfrm>
            <a:off x="9886950" y="1809750"/>
            <a:ext cx="800100" cy="800100"/>
          </a:xfrm>
          <a:prstGeom prst="ellipse">
            <a:avLst/>
          </a:prstGeom>
          <a:solidFill>
            <a:srgbClr val="FAF9F7">
              <a:alpha val="18000"/>
            </a:srgbClr>
          </a:solidFill>
        </p:spPr>
      </p:sp>
      <p:sp>
        <p:nvSpPr>
          <p:cNvPr id="21" name="Path"/>
          <p:cNvSpPr/>
          <p:nvPr/>
        </p:nvSpPr>
        <p:spPr>
          <a:xfrm>
            <a:off x="6705600" y="2762250"/>
            <a:ext cx="4572000" cy="1238250"/>
          </a:xfrm>
          <a:custGeom>
            <a:avLst/>
            <a:gdLst/>
            <a:ahLst/>
            <a:cxnLst/>
            <a:rect l="0" t="0" r="100000" b="100000"/>
            <a:pathLst>
              <a:path w="4572000" h="1238250">
                <a:moveTo>
                  <a:pt x="0" y="857250"/>
                </a:moveTo>
                <a:lnTo>
                  <a:pt x="533400" y="95250"/>
                </a:lnTo>
                <a:lnTo>
                  <a:pt x="1104900" y="476250"/>
                </a:lnTo>
                <a:lnTo>
                  <a:pt x="1676400" y="0"/>
                </a:lnTo>
                <a:lnTo>
                  <a:pt x="2247900" y="381000"/>
                </a:lnTo>
                <a:lnTo>
                  <a:pt x="2819400" y="95250"/>
                </a:lnTo>
                <a:lnTo>
                  <a:pt x="3390900" y="476250"/>
                </a:lnTo>
                <a:lnTo>
                  <a:pt x="3962400" y="190500"/>
                </a:lnTo>
                <a:lnTo>
                  <a:pt x="4572000" y="666750"/>
                </a:lnTo>
                <a:lnTo>
                  <a:pt x="4572000" y="1238250"/>
                </a:lnTo>
                <a:lnTo>
                  <a:pt x="0" y="1238250"/>
                </a:lnTo>
                <a:close/>
              </a:path>
            </a:pathLst>
          </a:custGeom>
          <a:solidFill>
            <a:srgbClr val="444748"/>
          </a:solidFill>
        </p:spPr>
      </p:sp>
      <p:sp>
        <p:nvSpPr>
          <p:cNvPr id="22" name="Path"/>
          <p:cNvSpPr/>
          <p:nvPr/>
        </p:nvSpPr>
        <p:spPr>
          <a:xfrm>
            <a:off x="6705600" y="3619500"/>
            <a:ext cx="4572000" cy="857250"/>
          </a:xfrm>
          <a:custGeom>
            <a:avLst/>
            <a:gdLst/>
            <a:ahLst/>
            <a:cxnLst/>
            <a:rect l="0" t="0" r="100000" b="100000"/>
            <a:pathLst>
              <a:path w="4572000" h="857250">
                <a:moveTo>
                  <a:pt x="0" y="571500"/>
                </a:moveTo>
                <a:lnTo>
                  <a:pt x="342900" y="95250"/>
                </a:lnTo>
                <a:lnTo>
                  <a:pt x="914400" y="381000"/>
                </a:lnTo>
                <a:lnTo>
                  <a:pt x="1485900" y="0"/>
                </a:lnTo>
                <a:lnTo>
                  <a:pt x="2057400" y="285750"/>
                </a:lnTo>
                <a:lnTo>
                  <a:pt x="2628900" y="0"/>
                </a:lnTo>
                <a:lnTo>
                  <a:pt x="3200400" y="381000"/>
                </a:lnTo>
                <a:lnTo>
                  <a:pt x="3771900" y="95250"/>
                </a:lnTo>
                <a:lnTo>
                  <a:pt x="4343400" y="381000"/>
                </a:lnTo>
                <a:lnTo>
                  <a:pt x="4572000" y="190500"/>
                </a:lnTo>
                <a:lnTo>
                  <a:pt x="4572000" y="857250"/>
                </a:lnTo>
                <a:lnTo>
                  <a:pt x="0" y="857250"/>
                </a:lnTo>
                <a:close/>
              </a:path>
            </a:pathLst>
          </a:custGeom>
          <a:solidFill>
            <a:srgbClr val="1A1C1B"/>
          </a:solidFill>
        </p:spPr>
      </p:sp>
      <p:sp>
        <p:nvSpPr>
          <p:cNvPr id="23" name="Line"/>
          <p:cNvSpPr/>
          <p:nvPr/>
        </p:nvSpPr>
        <p:spPr>
          <a:xfrm>
            <a:off x="8941594" y="4750594"/>
            <a:ext cx="33338" cy="1243013"/>
          </a:xfrm>
          <a:custGeom>
            <a:avLst/>
            <a:gdLst/>
            <a:ahLst/>
            <a:cxnLst/>
            <a:rect l="0" t="0" r="100000" b="100000"/>
            <a:pathLst>
              <a:path w="33338" h="1243013">
                <a:moveTo>
                  <a:pt x="11906" y="1231106"/>
                </a:moveTo>
                <a:lnTo>
                  <a:pt x="11906" y="11906"/>
                </a:lnTo>
              </a:path>
            </a:pathLst>
          </a:custGeom>
          <a:ln w="14288">
            <a:solidFill>
              <a:srgbClr val="FAF9F7">
                <a:alpha val="55000"/>
              </a:srgbClr>
            </a:solidFill>
          </a:ln>
        </p:spPr>
      </p:sp>
      <p:sp>
        <p:nvSpPr>
          <p:cNvPr id="24" name="Ellipse"/>
          <p:cNvSpPr/>
          <p:nvPr/>
        </p:nvSpPr>
        <p:spPr>
          <a:xfrm>
            <a:off x="8572500" y="4772025"/>
            <a:ext cx="419100" cy="171450"/>
          </a:xfrm>
          <a:prstGeom prst="ellipse">
            <a:avLst/>
          </a:prstGeom>
          <a:solidFill>
            <a:srgbClr val="FAF9F7">
              <a:alpha val="45000"/>
            </a:srgbClr>
          </a:solidFill>
        </p:spPr>
      </p:sp>
      <p:sp>
        <p:nvSpPr>
          <p:cNvPr id="25" name="Ellipse"/>
          <p:cNvSpPr/>
          <p:nvPr/>
        </p:nvSpPr>
        <p:spPr>
          <a:xfrm>
            <a:off x="8915400" y="4943475"/>
            <a:ext cx="419100" cy="171450"/>
          </a:xfrm>
          <a:prstGeom prst="ellipse">
            <a:avLst/>
          </a:prstGeom>
          <a:solidFill>
            <a:srgbClr val="FAF9F7">
              <a:alpha val="45000"/>
            </a:srgbClr>
          </a:solidFill>
        </p:spPr>
      </p:sp>
      <p:sp>
        <p:nvSpPr>
          <p:cNvPr id="26" name="Ellipse"/>
          <p:cNvSpPr/>
          <p:nvPr/>
        </p:nvSpPr>
        <p:spPr>
          <a:xfrm>
            <a:off x="8553450" y="5172075"/>
            <a:ext cx="419100" cy="171450"/>
          </a:xfrm>
          <a:prstGeom prst="ellipse">
            <a:avLst/>
          </a:prstGeom>
          <a:solidFill>
            <a:srgbClr val="FAF9F7">
              <a:alpha val="45000"/>
            </a:srgbClr>
          </a:solidFill>
        </p:spPr>
      </p:sp>
      <p:sp>
        <p:nvSpPr>
          <p:cNvPr id="27" name="Ellipse"/>
          <p:cNvSpPr/>
          <p:nvPr/>
        </p:nvSpPr>
        <p:spPr>
          <a:xfrm>
            <a:off x="8934450" y="5400675"/>
            <a:ext cx="419100" cy="171450"/>
          </a:xfrm>
          <a:prstGeom prst="ellipse">
            <a:avLst/>
          </a:prstGeom>
          <a:solidFill>
            <a:srgbClr val="FAF9F7">
              <a:alpha val="45000"/>
            </a:srgbClr>
          </a:solidFill>
        </p:spPr>
      </p:sp>
      <p:sp>
        <p:nvSpPr>
          <p:cNvPr id="28" name="Circle"/>
          <p:cNvSpPr/>
          <p:nvPr/>
        </p:nvSpPr>
        <p:spPr>
          <a:xfrm>
            <a:off x="8886825" y="5114925"/>
            <a:ext cx="57150" cy="57150"/>
          </a:xfrm>
          <a:prstGeom prst="ellipse">
            <a:avLst/>
          </a:prstGeom>
          <a:solidFill>
            <a:srgbClr val="FAF9F7">
              <a:alpha val="70000"/>
            </a:srgbClr>
          </a:solidFill>
        </p:spPr>
      </p:sp>
      <p:sp>
        <p:nvSpPr>
          <p:cNvPr id="29" name="Circle"/>
          <p:cNvSpPr/>
          <p:nvPr/>
        </p:nvSpPr>
        <p:spPr>
          <a:xfrm>
            <a:off x="8963025" y="5114925"/>
            <a:ext cx="57150" cy="57150"/>
          </a:xfrm>
          <a:prstGeom prst="ellipse">
            <a:avLst/>
          </a:prstGeom>
          <a:solidFill>
            <a:srgbClr val="FAF9F7">
              <a:alpha val="70000"/>
            </a:srgbClr>
          </a:solidFill>
        </p:spPr>
      </p:sp>
      <p:sp>
        <p:nvSpPr>
          <p:cNvPr id="30" name="Text"/>
          <p:cNvSpPr txBox="1"/>
          <p:nvPr/>
        </p:nvSpPr>
        <p:spPr>
          <a:xfrm>
            <a:off x="6705600" y="6181725"/>
            <a:ext cx="1754886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300">
                <a:solidFill>
                  <a:srgbClr val="747878"/>
                </a:solidFill>
                <a:latin typeface="Hanken Grotesk"/>
                <a:ea typeface="Noto Sans SC"/>
              </a:rPr>
              <a:t>ORIGIN — HUILA, COLOMBIA</a:t>
            </a:r>
          </a:p>
        </p:txBody>
      </p:sp>
      <p:sp>
        <p:nvSpPr>
          <p:cNvPr id="31" name="Text"/>
          <p:cNvSpPr txBox="1"/>
          <p:nvPr/>
        </p:nvSpPr>
        <p:spPr>
          <a:xfrm>
            <a:off x="9605010" y="6553200"/>
            <a:ext cx="167259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0" i="0" spc="200">
                <a:solidFill>
                  <a:srgbClr val="747878"/>
                </a:solidFill>
                <a:latin typeface="EB Garamond"/>
              </a:rPr>
              <a:t>NORTHBOUND COFFEE ROASTERS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9F7"/>
          </a:solidFill>
        </p:spPr>
      </p:sp>
      <p:sp>
        <p:nvSpPr>
          <p:cNvPr id="3" name="Line"/>
          <p:cNvSpPr/>
          <p:nvPr/>
        </p:nvSpPr>
        <p:spPr>
          <a:xfrm>
            <a:off x="942975" y="561975"/>
            <a:ext cx="10306050" cy="28575"/>
          </a:xfrm>
          <a:custGeom>
            <a:avLst/>
            <a:gdLst/>
            <a:ahLst/>
            <a:cxnLst/>
            <a:rect l="0" t="0" r="100000" b="100000"/>
            <a:pathLst>
              <a:path w="10306050" h="28575">
                <a:moveTo>
                  <a:pt x="9525" y="9525"/>
                </a:moveTo>
                <a:lnTo>
                  <a:pt x="102965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4" name="Text"/>
          <p:cNvSpPr txBox="1"/>
          <p:nvPr/>
        </p:nvSpPr>
        <p:spPr>
          <a:xfrm>
            <a:off x="952500" y="342900"/>
            <a:ext cx="1075944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 spc="240">
                <a:solidFill>
                  <a:srgbClr val="747878"/>
                </a:solidFill>
                <a:latin typeface="Hanken Grotesk"/>
                <a:ea typeface="Noto Sans SC"/>
              </a:rPr>
              <a:t>03 — SOURCING</a:t>
            </a:r>
          </a:p>
        </p:txBody>
      </p:sp>
      <p:sp>
        <p:nvSpPr>
          <p:cNvPr id="5" name="Text"/>
          <p:cNvSpPr txBox="1"/>
          <p:nvPr/>
        </p:nvSpPr>
        <p:spPr>
          <a:xfrm>
            <a:off x="9566910" y="342900"/>
            <a:ext cx="167259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0" i="0" spc="240">
                <a:solidFill>
                  <a:srgbClr val="747878"/>
                </a:solidFill>
                <a:latin typeface="Hanken Grotesk"/>
                <a:ea typeface="Noto Sans SC"/>
              </a:rPr>
              <a:t>NORTHBOUND COFFEE ROASTERS</a:t>
            </a:r>
          </a:p>
        </p:txBody>
      </p:sp>
      <p:sp>
        <p:nvSpPr>
          <p:cNvPr id="6" name="Text"/>
          <p:cNvSpPr txBox="1"/>
          <p:nvPr/>
        </p:nvSpPr>
        <p:spPr>
          <a:xfrm>
            <a:off x="952500" y="895350"/>
            <a:ext cx="8141970" cy="98298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800" b="0" i="0">
                <a:solidFill>
                  <a:srgbClr val="1A1C1B"/>
                </a:solidFill>
                <a:latin typeface="EB Garamond"/>
              </a:rPr>
              <a:t>Beans sourced direct</a:t>
            </a:r>
          </a:p>
        </p:txBody>
      </p:sp>
      <p:sp>
        <p:nvSpPr>
          <p:cNvPr id="7" name="Text"/>
          <p:cNvSpPr txBox="1"/>
          <p:nvPr/>
        </p:nvSpPr>
        <p:spPr>
          <a:xfrm>
            <a:off x="952500" y="1562100"/>
            <a:ext cx="10555986" cy="98298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800" b="0" i="0">
                <a:solidFill>
                  <a:srgbClr val="1A1C1B"/>
                </a:solidFill>
                <a:latin typeface="EB Garamond"/>
              </a:rPr>
              <a:t>from farms we</a:t>
            </a:r>
            <a:r>
              <a:rPr sz="4800" b="0" i="1">
                <a:solidFill>
                  <a:srgbClr val="1A1C1B"/>
                </a:solidFill>
                <a:latin typeface="EB Garamond"/>
              </a:rPr>
              <a:t>know by name</a:t>
            </a:r>
            <a:r>
              <a:rPr sz="4800" b="0" i="0">
                <a:solidFill>
                  <a:srgbClr val="1A1C1B"/>
                </a:solidFill>
                <a:latin typeface="EB Garamond"/>
              </a:rPr>
              <a:t>.</a:t>
            </a:r>
          </a:p>
        </p:txBody>
      </p:sp>
      <p:sp>
        <p:nvSpPr>
          <p:cNvPr id="8" name="Text"/>
          <p:cNvSpPr txBox="1"/>
          <p:nvPr/>
        </p:nvSpPr>
        <p:spPr>
          <a:xfrm>
            <a:off x="952500" y="3838575"/>
            <a:ext cx="5866257" cy="40100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75" b="0" i="0">
                <a:solidFill>
                  <a:srgbClr val="444748"/>
                </a:solidFill>
                <a:latin typeface="Hanken Grotesk"/>
                <a:ea typeface="Noto Sans SC"/>
              </a:rPr>
              <a:t>Direct-trade relationships with smallholder producers,</a:t>
            </a:r>
          </a:p>
        </p:txBody>
      </p:sp>
      <p:sp>
        <p:nvSpPr>
          <p:cNvPr id="9" name="Text"/>
          <p:cNvSpPr txBox="1"/>
          <p:nvPr/>
        </p:nvSpPr>
        <p:spPr>
          <a:xfrm>
            <a:off x="952500" y="4086225"/>
            <a:ext cx="5225034" cy="40100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75" b="0" i="0">
                <a:solidFill>
                  <a:srgbClr val="444748"/>
                </a:solidFill>
                <a:latin typeface="Hanken Grotesk"/>
                <a:ea typeface="Noto Sans SC"/>
              </a:rPr>
              <a:t>cupping scores published for every lot, seasonal</a:t>
            </a:r>
          </a:p>
        </p:txBody>
      </p:sp>
      <p:sp>
        <p:nvSpPr>
          <p:cNvPr id="10" name="Text"/>
          <p:cNvSpPr txBox="1"/>
          <p:nvPr/>
        </p:nvSpPr>
        <p:spPr>
          <a:xfrm>
            <a:off x="952500" y="4333875"/>
            <a:ext cx="5118164" cy="40100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75" b="0" i="0">
                <a:solidFill>
                  <a:srgbClr val="444748"/>
                </a:solidFill>
                <a:latin typeface="Hanken Grotesk"/>
                <a:ea typeface="Noto Sans SC"/>
              </a:rPr>
              <a:t>rotations, and small-batch roasting per origin.</a:t>
            </a:r>
          </a:p>
        </p:txBody>
      </p:sp>
      <p:sp>
        <p:nvSpPr>
          <p:cNvPr id="11" name="Line"/>
          <p:cNvSpPr/>
          <p:nvPr/>
        </p:nvSpPr>
        <p:spPr>
          <a:xfrm>
            <a:off x="942975" y="5133975"/>
            <a:ext cx="4972050" cy="28575"/>
          </a:xfrm>
          <a:custGeom>
            <a:avLst/>
            <a:gdLst/>
            <a:ahLst/>
            <a:cxnLst/>
            <a:rect l="0" t="0" r="100000" b="100000"/>
            <a:pathLst>
              <a:path w="4972050" h="28575">
                <a:moveTo>
                  <a:pt x="9525" y="9525"/>
                </a:moveTo>
                <a:lnTo>
                  <a:pt x="49625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12" name="Text"/>
          <p:cNvSpPr txBox="1"/>
          <p:nvPr/>
        </p:nvSpPr>
        <p:spPr>
          <a:xfrm>
            <a:off x="952500" y="5238750"/>
            <a:ext cx="5074158" cy="46291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650" b="0" i="1">
                <a:solidFill>
                  <a:srgbClr val="1A1C1B"/>
                </a:solidFill>
                <a:latin typeface="EB Garamond"/>
              </a:rPr>
              <a:t>Direct-trade. Small-batch. Seasonal.</a:t>
            </a:r>
          </a:p>
        </p:txBody>
      </p:sp>
      <p:sp>
        <p:nvSpPr>
          <p:cNvPr id="13" name="Rect"/>
          <p:cNvSpPr/>
          <p:nvPr/>
        </p:nvSpPr>
        <p:spPr>
          <a:xfrm>
            <a:off x="6858000" y="1333500"/>
            <a:ext cx="4381500" cy="4000500"/>
          </a:xfrm>
          <a:prstGeom prst="rect">
            <a:avLst/>
          </a:prstGeom>
          <a:solidFill>
            <a:srgbClr val="F4F3F1"/>
          </a:solidFill>
        </p:spPr>
      </p:sp>
      <p:sp>
        <p:nvSpPr>
          <p:cNvPr id="14" name="Text"/>
          <p:cNvSpPr txBox="1"/>
          <p:nvPr/>
        </p:nvSpPr>
        <p:spPr>
          <a:xfrm>
            <a:off x="7048500" y="1104900"/>
            <a:ext cx="84963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 spc="240">
                <a:solidFill>
                  <a:srgbClr val="747878"/>
                </a:solidFill>
                <a:latin typeface="Hanken Grotesk"/>
                <a:ea typeface="Noto Sans SC"/>
              </a:rPr>
              <a:t>THE LINEUP</a:t>
            </a:r>
          </a:p>
        </p:txBody>
      </p:sp>
      <p:sp>
        <p:nvSpPr>
          <p:cNvPr id="15" name="Rect"/>
          <p:cNvSpPr/>
          <p:nvPr/>
        </p:nvSpPr>
        <p:spPr>
          <a:xfrm>
            <a:off x="7048500" y="1524000"/>
            <a:ext cx="2000250" cy="1714500"/>
          </a:xfrm>
          <a:prstGeom prst="rect">
            <a:avLst/>
          </a:prstGeom>
          <a:solidFill>
            <a:srgbClr val="FAF9F7"/>
          </a:solidFill>
        </p:spPr>
      </p:sp>
      <p:sp>
        <p:nvSpPr>
          <p:cNvPr id="16" name="Text"/>
          <p:cNvSpPr txBox="1"/>
          <p:nvPr/>
        </p:nvSpPr>
        <p:spPr>
          <a:xfrm>
            <a:off x="7200900" y="1666875"/>
            <a:ext cx="855917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220">
                <a:solidFill>
                  <a:srgbClr val="747878"/>
                </a:solidFill>
                <a:latin typeface="Hanken Grotesk"/>
                <a:ea typeface="Noto Sans SC"/>
              </a:rPr>
              <a:t>01 / ORIGIN</a:t>
            </a:r>
          </a:p>
        </p:txBody>
      </p:sp>
      <p:sp>
        <p:nvSpPr>
          <p:cNvPr id="17" name="Text"/>
          <p:cNvSpPr txBox="1"/>
          <p:nvPr/>
        </p:nvSpPr>
        <p:spPr>
          <a:xfrm>
            <a:off x="7200900" y="1847850"/>
            <a:ext cx="1704594" cy="58674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2400" b="0" i="0">
                <a:solidFill>
                  <a:srgbClr val="1A1C1B"/>
                </a:solidFill>
                <a:latin typeface="EB Garamond"/>
              </a:rPr>
              <a:t>Ethiopia</a:t>
            </a:r>
          </a:p>
        </p:txBody>
      </p:sp>
      <p:sp>
        <p:nvSpPr>
          <p:cNvPr id="18" name="Text"/>
          <p:cNvSpPr txBox="1"/>
          <p:nvPr/>
        </p:nvSpPr>
        <p:spPr>
          <a:xfrm>
            <a:off x="7200900" y="2219325"/>
            <a:ext cx="172974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1">
                <a:solidFill>
                  <a:srgbClr val="747878"/>
                </a:solidFill>
                <a:latin typeface="EB Garamond"/>
              </a:rPr>
              <a:t>Yirgacheffe · Sidamo</a:t>
            </a:r>
          </a:p>
        </p:txBody>
      </p:sp>
      <p:sp>
        <p:nvSpPr>
          <p:cNvPr id="19" name="Line"/>
          <p:cNvSpPr/>
          <p:nvPr/>
        </p:nvSpPr>
        <p:spPr>
          <a:xfrm>
            <a:off x="7191375" y="2486025"/>
            <a:ext cx="1714500" cy="28575"/>
          </a:xfrm>
          <a:custGeom>
            <a:avLst/>
            <a:gdLst/>
            <a:ahLst/>
            <a:cxnLst/>
            <a:rect l="0" t="0" r="100000" b="100000"/>
            <a:pathLst>
              <a:path w="1714500" h="28575">
                <a:moveTo>
                  <a:pt x="9525" y="9525"/>
                </a:moveTo>
                <a:lnTo>
                  <a:pt x="170497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20" name="Text"/>
          <p:cNvSpPr txBox="1"/>
          <p:nvPr/>
        </p:nvSpPr>
        <p:spPr>
          <a:xfrm>
            <a:off x="7200900" y="2562225"/>
            <a:ext cx="648462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180">
                <a:solidFill>
                  <a:srgbClr val="747878"/>
                </a:solidFill>
                <a:latin typeface="Hanken Grotesk"/>
                <a:ea typeface="Noto Sans SC"/>
              </a:rPr>
              <a:t>ALTITUDE</a:t>
            </a:r>
          </a:p>
        </p:txBody>
      </p:sp>
      <p:sp>
        <p:nvSpPr>
          <p:cNvPr id="21" name="Text"/>
          <p:cNvSpPr txBox="1"/>
          <p:nvPr/>
        </p:nvSpPr>
        <p:spPr>
          <a:xfrm>
            <a:off x="7200900" y="2695575"/>
            <a:ext cx="1509713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A1C1B"/>
                </a:solidFill>
                <a:latin typeface="EB Garamond"/>
              </a:rPr>
              <a:t>1,950 — 2,200 m</a:t>
            </a:r>
          </a:p>
        </p:txBody>
      </p:sp>
      <p:sp>
        <p:nvSpPr>
          <p:cNvPr id="22" name="Text"/>
          <p:cNvSpPr txBox="1"/>
          <p:nvPr/>
        </p:nvSpPr>
        <p:spPr>
          <a:xfrm>
            <a:off x="7200900" y="2924175"/>
            <a:ext cx="648462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180">
                <a:solidFill>
                  <a:srgbClr val="747878"/>
                </a:solidFill>
                <a:latin typeface="Hanken Grotesk"/>
                <a:ea typeface="Noto Sans SC"/>
              </a:rPr>
              <a:t>VARIETAL</a:t>
            </a:r>
          </a:p>
        </p:txBody>
      </p:sp>
      <p:sp>
        <p:nvSpPr>
          <p:cNvPr id="23" name="Text"/>
          <p:cNvSpPr txBox="1"/>
          <p:nvPr/>
        </p:nvSpPr>
        <p:spPr>
          <a:xfrm>
            <a:off x="7200900" y="3057525"/>
            <a:ext cx="749046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1">
                <a:solidFill>
                  <a:srgbClr val="444748"/>
                </a:solidFill>
                <a:latin typeface="EB Garamond"/>
              </a:rPr>
              <a:t>Heirloom</a:t>
            </a:r>
          </a:p>
        </p:txBody>
      </p:sp>
      <p:sp>
        <p:nvSpPr>
          <p:cNvPr id="24" name="Rect"/>
          <p:cNvSpPr/>
          <p:nvPr/>
        </p:nvSpPr>
        <p:spPr>
          <a:xfrm>
            <a:off x="9239250" y="1524000"/>
            <a:ext cx="2000250" cy="1714500"/>
          </a:xfrm>
          <a:prstGeom prst="rect">
            <a:avLst/>
          </a:prstGeom>
          <a:solidFill>
            <a:srgbClr val="FAF9F7"/>
          </a:solidFill>
        </p:spPr>
      </p:sp>
      <p:sp>
        <p:nvSpPr>
          <p:cNvPr id="25" name="Text"/>
          <p:cNvSpPr txBox="1"/>
          <p:nvPr/>
        </p:nvSpPr>
        <p:spPr>
          <a:xfrm>
            <a:off x="9391650" y="1666875"/>
            <a:ext cx="855917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220">
                <a:solidFill>
                  <a:srgbClr val="747878"/>
                </a:solidFill>
                <a:latin typeface="Hanken Grotesk"/>
                <a:ea typeface="Noto Sans SC"/>
              </a:rPr>
              <a:t>02 / ORIGIN</a:t>
            </a:r>
          </a:p>
        </p:txBody>
      </p:sp>
      <p:sp>
        <p:nvSpPr>
          <p:cNvPr id="26" name="Text"/>
          <p:cNvSpPr txBox="1"/>
          <p:nvPr/>
        </p:nvSpPr>
        <p:spPr>
          <a:xfrm>
            <a:off x="9391650" y="1847850"/>
            <a:ext cx="1704594" cy="58674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2400" b="0" i="0">
                <a:solidFill>
                  <a:srgbClr val="1A1C1B"/>
                </a:solidFill>
                <a:latin typeface="EB Garamond"/>
              </a:rPr>
              <a:t>Colombia</a:t>
            </a:r>
          </a:p>
        </p:txBody>
      </p:sp>
      <p:sp>
        <p:nvSpPr>
          <p:cNvPr id="27" name="Text"/>
          <p:cNvSpPr txBox="1"/>
          <p:nvPr/>
        </p:nvSpPr>
        <p:spPr>
          <a:xfrm>
            <a:off x="9391650" y="2219325"/>
            <a:ext cx="1484567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1">
                <a:solidFill>
                  <a:srgbClr val="747878"/>
                </a:solidFill>
                <a:latin typeface="EB Garamond"/>
              </a:rPr>
              <a:t>Huila · Antioquia</a:t>
            </a:r>
          </a:p>
        </p:txBody>
      </p:sp>
      <p:sp>
        <p:nvSpPr>
          <p:cNvPr id="28" name="Line"/>
          <p:cNvSpPr/>
          <p:nvPr/>
        </p:nvSpPr>
        <p:spPr>
          <a:xfrm>
            <a:off x="9382125" y="2486025"/>
            <a:ext cx="1714500" cy="28575"/>
          </a:xfrm>
          <a:custGeom>
            <a:avLst/>
            <a:gdLst/>
            <a:ahLst/>
            <a:cxnLst/>
            <a:rect l="0" t="0" r="100000" b="100000"/>
            <a:pathLst>
              <a:path w="1714500" h="28575">
                <a:moveTo>
                  <a:pt x="9525" y="9525"/>
                </a:moveTo>
                <a:lnTo>
                  <a:pt x="170497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29" name="Text"/>
          <p:cNvSpPr txBox="1"/>
          <p:nvPr/>
        </p:nvSpPr>
        <p:spPr>
          <a:xfrm>
            <a:off x="9391650" y="2562225"/>
            <a:ext cx="648462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180">
                <a:solidFill>
                  <a:srgbClr val="747878"/>
                </a:solidFill>
                <a:latin typeface="Hanken Grotesk"/>
                <a:ea typeface="Noto Sans SC"/>
              </a:rPr>
              <a:t>ALTITUDE</a:t>
            </a:r>
          </a:p>
        </p:txBody>
      </p:sp>
      <p:sp>
        <p:nvSpPr>
          <p:cNvPr id="30" name="Text"/>
          <p:cNvSpPr txBox="1"/>
          <p:nvPr/>
        </p:nvSpPr>
        <p:spPr>
          <a:xfrm>
            <a:off x="9391650" y="2695575"/>
            <a:ext cx="1509713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A1C1B"/>
                </a:solidFill>
                <a:latin typeface="EB Garamond"/>
              </a:rPr>
              <a:t>1,650 — 1,900 m</a:t>
            </a:r>
          </a:p>
        </p:txBody>
      </p:sp>
      <p:sp>
        <p:nvSpPr>
          <p:cNvPr id="31" name="Text"/>
          <p:cNvSpPr txBox="1"/>
          <p:nvPr/>
        </p:nvSpPr>
        <p:spPr>
          <a:xfrm>
            <a:off x="9391650" y="2924175"/>
            <a:ext cx="648462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180">
                <a:solidFill>
                  <a:srgbClr val="747878"/>
                </a:solidFill>
                <a:latin typeface="Hanken Grotesk"/>
                <a:ea typeface="Noto Sans SC"/>
              </a:rPr>
              <a:t>VARIETAL</a:t>
            </a:r>
          </a:p>
        </p:txBody>
      </p:sp>
      <p:sp>
        <p:nvSpPr>
          <p:cNvPr id="32" name="Text"/>
          <p:cNvSpPr txBox="1"/>
          <p:nvPr/>
        </p:nvSpPr>
        <p:spPr>
          <a:xfrm>
            <a:off x="9391650" y="3057525"/>
            <a:ext cx="1566291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1">
                <a:solidFill>
                  <a:srgbClr val="444748"/>
                </a:solidFill>
                <a:latin typeface="EB Garamond"/>
              </a:rPr>
              <a:t>Caturra · Castillo</a:t>
            </a:r>
          </a:p>
        </p:txBody>
      </p:sp>
      <p:sp>
        <p:nvSpPr>
          <p:cNvPr id="33" name="Rect"/>
          <p:cNvSpPr/>
          <p:nvPr/>
        </p:nvSpPr>
        <p:spPr>
          <a:xfrm>
            <a:off x="7048500" y="3429000"/>
            <a:ext cx="2000250" cy="1714500"/>
          </a:xfrm>
          <a:prstGeom prst="rect">
            <a:avLst/>
          </a:prstGeom>
          <a:solidFill>
            <a:srgbClr val="FAF9F7"/>
          </a:solidFill>
        </p:spPr>
      </p:sp>
      <p:sp>
        <p:nvSpPr>
          <p:cNvPr id="34" name="Text"/>
          <p:cNvSpPr txBox="1"/>
          <p:nvPr/>
        </p:nvSpPr>
        <p:spPr>
          <a:xfrm>
            <a:off x="7200900" y="3571875"/>
            <a:ext cx="855917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220">
                <a:solidFill>
                  <a:srgbClr val="747878"/>
                </a:solidFill>
                <a:latin typeface="Hanken Grotesk"/>
                <a:ea typeface="Noto Sans SC"/>
              </a:rPr>
              <a:t>03 / ORIGIN</a:t>
            </a:r>
          </a:p>
        </p:txBody>
      </p:sp>
      <p:sp>
        <p:nvSpPr>
          <p:cNvPr id="35" name="Text"/>
          <p:cNvSpPr txBox="1"/>
          <p:nvPr/>
        </p:nvSpPr>
        <p:spPr>
          <a:xfrm>
            <a:off x="7200900" y="3752850"/>
            <a:ext cx="1905762" cy="58674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2400" b="0" i="0">
                <a:solidFill>
                  <a:srgbClr val="1A1C1B"/>
                </a:solidFill>
                <a:latin typeface="EB Garamond"/>
              </a:rPr>
              <a:t>Guatemala</a:t>
            </a:r>
          </a:p>
        </p:txBody>
      </p:sp>
      <p:sp>
        <p:nvSpPr>
          <p:cNvPr id="36" name="Text"/>
          <p:cNvSpPr txBox="1"/>
          <p:nvPr/>
        </p:nvSpPr>
        <p:spPr>
          <a:xfrm>
            <a:off x="7200900" y="4124325"/>
            <a:ext cx="1157669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1">
                <a:solidFill>
                  <a:srgbClr val="747878"/>
                </a:solidFill>
                <a:latin typeface="EB Garamond"/>
              </a:rPr>
              <a:t>Huehuetenango</a:t>
            </a:r>
          </a:p>
        </p:txBody>
      </p:sp>
      <p:sp>
        <p:nvSpPr>
          <p:cNvPr id="37" name="Line"/>
          <p:cNvSpPr/>
          <p:nvPr/>
        </p:nvSpPr>
        <p:spPr>
          <a:xfrm>
            <a:off x="7191375" y="4391025"/>
            <a:ext cx="1714500" cy="28575"/>
          </a:xfrm>
          <a:custGeom>
            <a:avLst/>
            <a:gdLst/>
            <a:ahLst/>
            <a:cxnLst/>
            <a:rect l="0" t="0" r="100000" b="100000"/>
            <a:pathLst>
              <a:path w="1714500" h="28575">
                <a:moveTo>
                  <a:pt x="9525" y="9525"/>
                </a:moveTo>
                <a:lnTo>
                  <a:pt x="170497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38" name="Text"/>
          <p:cNvSpPr txBox="1"/>
          <p:nvPr/>
        </p:nvSpPr>
        <p:spPr>
          <a:xfrm>
            <a:off x="7200900" y="4467225"/>
            <a:ext cx="648462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180">
                <a:solidFill>
                  <a:srgbClr val="747878"/>
                </a:solidFill>
                <a:latin typeface="Hanken Grotesk"/>
                <a:ea typeface="Noto Sans SC"/>
              </a:rPr>
              <a:t>ALTITUDE</a:t>
            </a:r>
          </a:p>
        </p:txBody>
      </p:sp>
      <p:sp>
        <p:nvSpPr>
          <p:cNvPr id="39" name="Text"/>
          <p:cNvSpPr txBox="1"/>
          <p:nvPr/>
        </p:nvSpPr>
        <p:spPr>
          <a:xfrm>
            <a:off x="7200900" y="4600575"/>
            <a:ext cx="1509713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A1C1B"/>
                </a:solidFill>
                <a:latin typeface="EB Garamond"/>
              </a:rPr>
              <a:t>1,500 — 1,800 m</a:t>
            </a:r>
          </a:p>
        </p:txBody>
      </p:sp>
      <p:sp>
        <p:nvSpPr>
          <p:cNvPr id="40" name="Text"/>
          <p:cNvSpPr txBox="1"/>
          <p:nvPr/>
        </p:nvSpPr>
        <p:spPr>
          <a:xfrm>
            <a:off x="7200900" y="4829175"/>
            <a:ext cx="648462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180">
                <a:solidFill>
                  <a:srgbClr val="747878"/>
                </a:solidFill>
                <a:latin typeface="Hanken Grotesk"/>
                <a:ea typeface="Noto Sans SC"/>
              </a:rPr>
              <a:t>VARIETAL</a:t>
            </a:r>
          </a:p>
        </p:txBody>
      </p:sp>
      <p:sp>
        <p:nvSpPr>
          <p:cNvPr id="41" name="Text"/>
          <p:cNvSpPr txBox="1"/>
          <p:nvPr/>
        </p:nvSpPr>
        <p:spPr>
          <a:xfrm>
            <a:off x="7200900" y="4962525"/>
            <a:ext cx="1566291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1">
                <a:solidFill>
                  <a:srgbClr val="444748"/>
                </a:solidFill>
                <a:latin typeface="EB Garamond"/>
              </a:rPr>
              <a:t>Bourbon · Pacamara</a:t>
            </a:r>
          </a:p>
        </p:txBody>
      </p:sp>
      <p:sp>
        <p:nvSpPr>
          <p:cNvPr id="42" name="Rect"/>
          <p:cNvSpPr/>
          <p:nvPr/>
        </p:nvSpPr>
        <p:spPr>
          <a:xfrm>
            <a:off x="9239250" y="3429000"/>
            <a:ext cx="2000250" cy="1714500"/>
          </a:xfrm>
          <a:prstGeom prst="rect">
            <a:avLst/>
          </a:prstGeom>
          <a:solidFill>
            <a:srgbClr val="FAF9F7"/>
          </a:solidFill>
        </p:spPr>
      </p:sp>
      <p:sp>
        <p:nvSpPr>
          <p:cNvPr id="43" name="Text"/>
          <p:cNvSpPr txBox="1"/>
          <p:nvPr/>
        </p:nvSpPr>
        <p:spPr>
          <a:xfrm>
            <a:off x="9391650" y="3571875"/>
            <a:ext cx="855917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220">
                <a:solidFill>
                  <a:srgbClr val="747878"/>
                </a:solidFill>
                <a:latin typeface="Hanken Grotesk"/>
                <a:ea typeface="Noto Sans SC"/>
              </a:rPr>
              <a:t>04 / ORIGIN</a:t>
            </a:r>
          </a:p>
        </p:txBody>
      </p:sp>
      <p:sp>
        <p:nvSpPr>
          <p:cNvPr id="44" name="Text"/>
          <p:cNvSpPr txBox="1"/>
          <p:nvPr/>
        </p:nvSpPr>
        <p:spPr>
          <a:xfrm>
            <a:off x="9391650" y="3752850"/>
            <a:ext cx="1101090" cy="58674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2400" b="0" i="0">
                <a:solidFill>
                  <a:srgbClr val="1A1C1B"/>
                </a:solidFill>
                <a:latin typeface="EB Garamond"/>
              </a:rPr>
              <a:t>Kenya</a:t>
            </a:r>
          </a:p>
        </p:txBody>
      </p:sp>
      <p:sp>
        <p:nvSpPr>
          <p:cNvPr id="45" name="Text"/>
          <p:cNvSpPr txBox="1"/>
          <p:nvPr/>
        </p:nvSpPr>
        <p:spPr>
          <a:xfrm>
            <a:off x="9391650" y="4124325"/>
            <a:ext cx="1484567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1">
                <a:solidFill>
                  <a:srgbClr val="747878"/>
                </a:solidFill>
                <a:latin typeface="EB Garamond"/>
              </a:rPr>
              <a:t>Nyeri · Kirinyaga</a:t>
            </a:r>
          </a:p>
        </p:txBody>
      </p:sp>
      <p:sp>
        <p:nvSpPr>
          <p:cNvPr id="46" name="Line"/>
          <p:cNvSpPr/>
          <p:nvPr/>
        </p:nvSpPr>
        <p:spPr>
          <a:xfrm>
            <a:off x="9382125" y="4391025"/>
            <a:ext cx="1714500" cy="28575"/>
          </a:xfrm>
          <a:custGeom>
            <a:avLst/>
            <a:gdLst/>
            <a:ahLst/>
            <a:cxnLst/>
            <a:rect l="0" t="0" r="100000" b="100000"/>
            <a:pathLst>
              <a:path w="1714500" h="28575">
                <a:moveTo>
                  <a:pt x="9525" y="9525"/>
                </a:moveTo>
                <a:lnTo>
                  <a:pt x="170497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47" name="Text"/>
          <p:cNvSpPr txBox="1"/>
          <p:nvPr/>
        </p:nvSpPr>
        <p:spPr>
          <a:xfrm>
            <a:off x="9391650" y="4467225"/>
            <a:ext cx="648462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180">
                <a:solidFill>
                  <a:srgbClr val="747878"/>
                </a:solidFill>
                <a:latin typeface="Hanken Grotesk"/>
                <a:ea typeface="Noto Sans SC"/>
              </a:rPr>
              <a:t>ALTITUDE</a:t>
            </a:r>
          </a:p>
        </p:txBody>
      </p:sp>
      <p:sp>
        <p:nvSpPr>
          <p:cNvPr id="48" name="Text"/>
          <p:cNvSpPr txBox="1"/>
          <p:nvPr/>
        </p:nvSpPr>
        <p:spPr>
          <a:xfrm>
            <a:off x="9391650" y="4600575"/>
            <a:ext cx="1509713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A1C1B"/>
                </a:solidFill>
                <a:latin typeface="EB Garamond"/>
              </a:rPr>
              <a:t>1,700 — 2,100 m</a:t>
            </a:r>
          </a:p>
        </p:txBody>
      </p:sp>
      <p:sp>
        <p:nvSpPr>
          <p:cNvPr id="49" name="Text"/>
          <p:cNvSpPr txBox="1"/>
          <p:nvPr/>
        </p:nvSpPr>
        <p:spPr>
          <a:xfrm>
            <a:off x="9391650" y="4829175"/>
            <a:ext cx="648462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180">
                <a:solidFill>
                  <a:srgbClr val="747878"/>
                </a:solidFill>
                <a:latin typeface="Hanken Grotesk"/>
                <a:ea typeface="Noto Sans SC"/>
              </a:rPr>
              <a:t>VARIETAL</a:t>
            </a:r>
          </a:p>
        </p:txBody>
      </p:sp>
      <p:sp>
        <p:nvSpPr>
          <p:cNvPr id="50" name="Text"/>
          <p:cNvSpPr txBox="1"/>
          <p:nvPr/>
        </p:nvSpPr>
        <p:spPr>
          <a:xfrm>
            <a:off x="9391650" y="4962525"/>
            <a:ext cx="99422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1">
                <a:solidFill>
                  <a:srgbClr val="444748"/>
                </a:solidFill>
                <a:latin typeface="EB Garamond"/>
              </a:rPr>
              <a:t>SL28 · SL34</a:t>
            </a:r>
          </a:p>
        </p:txBody>
      </p:sp>
      <p:sp>
        <p:nvSpPr>
          <p:cNvPr id="51" name="Line"/>
          <p:cNvSpPr/>
          <p:nvPr/>
        </p:nvSpPr>
        <p:spPr>
          <a:xfrm>
            <a:off x="942975" y="6543675"/>
            <a:ext cx="10306050" cy="28575"/>
          </a:xfrm>
          <a:custGeom>
            <a:avLst/>
            <a:gdLst/>
            <a:ahLst/>
            <a:cxnLst/>
            <a:rect l="0" t="0" r="100000" b="100000"/>
            <a:pathLst>
              <a:path w="10306050" h="28575">
                <a:moveTo>
                  <a:pt x="9525" y="9525"/>
                </a:moveTo>
                <a:lnTo>
                  <a:pt x="102965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52" name="Text"/>
          <p:cNvSpPr txBox="1"/>
          <p:nvPr/>
        </p:nvSpPr>
        <p:spPr>
          <a:xfrm>
            <a:off x="952500" y="6638925"/>
            <a:ext cx="994219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220">
                <a:solidFill>
                  <a:srgbClr val="747878"/>
                </a:solidFill>
                <a:latin typeface="Hanken Grotesk"/>
                <a:ea typeface="Noto Sans SC"/>
              </a:rPr>
              <a:t>SLIDE 03 / 08</a:t>
            </a:r>
          </a:p>
        </p:txBody>
      </p:sp>
      <p:sp>
        <p:nvSpPr>
          <p:cNvPr id="53" name="Text"/>
          <p:cNvSpPr txBox="1"/>
          <p:nvPr/>
        </p:nvSpPr>
        <p:spPr>
          <a:xfrm>
            <a:off x="9252585" y="6629400"/>
            <a:ext cx="198691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0" i="1">
                <a:solidFill>
                  <a:srgbClr val="747878"/>
                </a:solidFill>
                <a:latin typeface="EB Garamond"/>
              </a:rPr>
              <a:t>cupping notes published per lot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9F7"/>
          </a:solidFill>
        </p:spPr>
      </p:sp>
      <p:sp>
        <p:nvSpPr>
          <p:cNvPr id="3" name="Text"/>
          <p:cNvSpPr txBox="1"/>
          <p:nvPr/>
        </p:nvSpPr>
        <p:spPr>
          <a:xfrm>
            <a:off x="952500" y="762000"/>
            <a:ext cx="424434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220">
                <a:solidFill>
                  <a:srgbClr val="747878"/>
                </a:solidFill>
                <a:latin typeface="Hanken Grotesk"/>
                <a:ea typeface="Noto Sans SC"/>
              </a:rPr>
              <a:t>NORTHBOUND COFFEE ROASTERS  ·  BRAND LAUNCH  ·  04 / 08</a:t>
            </a:r>
          </a:p>
        </p:txBody>
      </p:sp>
      <p:sp>
        <p:nvSpPr>
          <p:cNvPr id="4" name="Line"/>
          <p:cNvSpPr/>
          <p:nvPr/>
        </p:nvSpPr>
        <p:spPr>
          <a:xfrm>
            <a:off x="942975" y="1114425"/>
            <a:ext cx="10306050" cy="28575"/>
          </a:xfrm>
          <a:custGeom>
            <a:avLst/>
            <a:gdLst/>
            <a:ahLst/>
            <a:cxnLst/>
            <a:rect l="0" t="0" r="100000" b="100000"/>
            <a:pathLst>
              <a:path w="10306050" h="28575">
                <a:moveTo>
                  <a:pt x="9525" y="9525"/>
                </a:moveTo>
                <a:lnTo>
                  <a:pt x="102965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5" name="Text"/>
          <p:cNvSpPr txBox="1"/>
          <p:nvPr/>
        </p:nvSpPr>
        <p:spPr>
          <a:xfrm>
            <a:off x="952500" y="1104900"/>
            <a:ext cx="7337298" cy="98298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800" b="0" i="0">
                <a:solidFill>
                  <a:srgbClr val="1A1C1B"/>
                </a:solidFill>
                <a:latin typeface="EB Garamond"/>
              </a:rPr>
              <a:t>A product line for</a:t>
            </a:r>
          </a:p>
        </p:txBody>
      </p:sp>
      <p:sp>
        <p:nvSpPr>
          <p:cNvPr id="6" name="Text"/>
          <p:cNvSpPr txBox="1"/>
          <p:nvPr/>
        </p:nvSpPr>
        <p:spPr>
          <a:xfrm>
            <a:off x="952500" y="1790700"/>
            <a:ext cx="8946642" cy="98298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800" b="0" i="0">
                <a:solidFill>
                  <a:srgbClr val="1A1C1B"/>
                </a:solidFill>
                <a:latin typeface="EB Garamond"/>
              </a:rPr>
              <a:t>every</a:t>
            </a:r>
            <a:r>
              <a:rPr sz="4800" b="0" i="1">
                <a:solidFill>
                  <a:srgbClr val="1A1C1B"/>
                </a:solidFill>
                <a:latin typeface="EB Garamond"/>
              </a:rPr>
              <a:t>moment</a:t>
            </a:r>
            <a:r>
              <a:rPr sz="4800" b="0" i="0">
                <a:solidFill>
                  <a:srgbClr val="1A1C1B"/>
                </a:solidFill>
                <a:latin typeface="EB Garamond"/>
              </a:rPr>
              <a:t>of the day.</a:t>
            </a:r>
          </a:p>
        </p:txBody>
      </p:sp>
      <p:sp>
        <p:nvSpPr>
          <p:cNvPr id="7" name="Text"/>
          <p:cNvSpPr txBox="1"/>
          <p:nvPr/>
        </p:nvSpPr>
        <p:spPr>
          <a:xfrm>
            <a:off x="952500" y="2733675"/>
            <a:ext cx="7789926" cy="40100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75" b="0" i="0">
                <a:solidFill>
                  <a:srgbClr val="444748"/>
                </a:solidFill>
                <a:latin typeface="Hanken Grotesk"/>
                <a:ea typeface="Noto Sans SC"/>
              </a:rPr>
              <a:t>Four formats, one roastery. Crafted in small batches and built to travel</a:t>
            </a:r>
          </a:p>
        </p:txBody>
      </p:sp>
      <p:sp>
        <p:nvSpPr>
          <p:cNvPr id="8" name="Text"/>
          <p:cNvSpPr txBox="1"/>
          <p:nvPr/>
        </p:nvSpPr>
        <p:spPr>
          <a:xfrm>
            <a:off x="952500" y="2962275"/>
            <a:ext cx="5866257" cy="40100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75" b="0" i="0">
                <a:solidFill>
                  <a:srgbClr val="444748"/>
                </a:solidFill>
                <a:latin typeface="Hanken Grotesk"/>
                <a:ea typeface="Noto Sans SC"/>
              </a:rPr>
              <a:t>from the morning drip to the last pour of the evening.</a:t>
            </a:r>
          </a:p>
        </p:txBody>
      </p:sp>
      <p:sp>
        <p:nvSpPr>
          <p:cNvPr id="9" name="Line"/>
          <p:cNvSpPr/>
          <p:nvPr/>
        </p:nvSpPr>
        <p:spPr>
          <a:xfrm>
            <a:off x="940594" y="3531394"/>
            <a:ext cx="4214813" cy="33338"/>
          </a:xfrm>
          <a:custGeom>
            <a:avLst/>
            <a:gdLst/>
            <a:ahLst/>
            <a:cxnLst/>
            <a:rect l="0" t="0" r="100000" b="100000"/>
            <a:pathLst>
              <a:path w="4214813" h="33338">
                <a:moveTo>
                  <a:pt x="11906" y="11906"/>
                </a:moveTo>
                <a:lnTo>
                  <a:pt x="4202906" y="11906"/>
                </a:lnTo>
              </a:path>
            </a:pathLst>
          </a:custGeom>
          <a:ln w="14288">
            <a:solidFill>
              <a:srgbClr val="1A1C1B"/>
            </a:solidFill>
          </a:ln>
        </p:spPr>
      </p:sp>
      <p:sp>
        <p:nvSpPr>
          <p:cNvPr id="10" name="Text"/>
          <p:cNvSpPr txBox="1"/>
          <p:nvPr/>
        </p:nvSpPr>
        <p:spPr>
          <a:xfrm>
            <a:off x="952500" y="3686175"/>
            <a:ext cx="786765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1" i="0" spc="240">
                <a:solidFill>
                  <a:srgbClr val="1A1C1B"/>
                </a:solidFill>
                <a:latin typeface="Hanken Grotesk"/>
                <a:ea typeface="Noto Sans SC"/>
              </a:rPr>
              <a:t>THE LINEUP</a:t>
            </a:r>
          </a:p>
        </p:txBody>
      </p:sp>
      <p:sp>
        <p:nvSpPr>
          <p:cNvPr id="11" name="Text"/>
          <p:cNvSpPr txBox="1"/>
          <p:nvPr/>
        </p:nvSpPr>
        <p:spPr>
          <a:xfrm>
            <a:off x="10509885" y="3686175"/>
            <a:ext cx="729615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825" b="1" i="0" spc="240">
                <a:solidFill>
                  <a:srgbClr val="747878"/>
                </a:solidFill>
                <a:latin typeface="Hanken Grotesk"/>
                <a:ea typeface="Noto Sans SC"/>
              </a:rPr>
              <a:t>FOUR FORMATS</a:t>
            </a:r>
          </a:p>
        </p:txBody>
      </p:sp>
      <p:grpSp>
        <p:nvGrpSpPr>
          <p:cNvPr id="19" name="Group"/>
          <p:cNvGrpSpPr/>
          <p:nvPr/>
        </p:nvGrpSpPr>
        <p:grpSpPr>
          <a:xfrm>
            <a:off x="1771650" y="4171950"/>
            <a:ext cx="1333500" cy="1638300"/>
            <a:chOff x="1771650" y="4171950"/>
            <a:chExt cx="1333500" cy="1638300"/>
          </a:xfrm>
        </p:grpSpPr>
        <p:sp>
          <p:nvSpPr>
            <p:cNvPr id="12" name="Rect"/>
            <p:cNvSpPr/>
            <p:nvPr/>
          </p:nvSpPr>
          <p:spPr>
            <a:xfrm>
              <a:off x="1771650" y="4286250"/>
              <a:ext cx="1333500" cy="1524000"/>
            </a:xfrm>
            <a:prstGeom prst="roundRect">
              <a:avLst>
                <a:gd name="adj" fmla="val 4285"/>
              </a:avLst>
            </a:prstGeom>
            <a:solidFill>
              <a:srgbClr val="1A1C1B"/>
            </a:solidFill>
          </p:spPr>
        </p:sp>
        <p:sp>
          <p:nvSpPr>
            <p:cNvPr id="13" name="Rect"/>
            <p:cNvSpPr/>
            <p:nvPr/>
          </p:nvSpPr>
          <p:spPr>
            <a:xfrm>
              <a:off x="1962150" y="4171950"/>
              <a:ext cx="952500" cy="171450"/>
            </a:xfrm>
            <a:prstGeom prst="roundRect">
              <a:avLst>
                <a:gd name="adj" fmla="val 11111"/>
              </a:avLst>
            </a:prstGeom>
            <a:solidFill>
              <a:srgbClr val="1A1C1B"/>
            </a:solidFill>
          </p:spPr>
        </p:sp>
        <p:sp>
          <p:nvSpPr>
            <p:cNvPr id="14" name="Rect"/>
            <p:cNvSpPr/>
            <p:nvPr/>
          </p:nvSpPr>
          <p:spPr>
            <a:xfrm>
              <a:off x="1905000" y="4648200"/>
              <a:ext cx="1066800" cy="590550"/>
            </a:xfrm>
            <a:prstGeom prst="rect">
              <a:avLst/>
            </a:prstGeom>
            <a:solidFill>
              <a:srgbClr val="FAF9F7"/>
            </a:solidFill>
          </p:spPr>
        </p:sp>
        <p:sp>
          <p:nvSpPr>
            <p:cNvPr id="15" name="Line"/>
            <p:cNvSpPr/>
            <p:nvPr/>
          </p:nvSpPr>
          <p:spPr>
            <a:xfrm>
              <a:off x="1990725" y="4791075"/>
              <a:ext cx="895350" cy="28575"/>
            </a:xfrm>
            <a:custGeom>
              <a:avLst/>
              <a:gdLst/>
              <a:ahLst/>
              <a:cxnLst/>
              <a:rect l="0" t="0" r="100000" b="100000"/>
              <a:pathLst>
                <a:path w="895350" h="28575">
                  <a:moveTo>
                    <a:pt x="9525" y="9525"/>
                  </a:moveTo>
                  <a:lnTo>
                    <a:pt x="885825" y="9525"/>
                  </a:lnTo>
                </a:path>
              </a:pathLst>
            </a:custGeom>
            <a:ln w="9525">
              <a:solidFill>
                <a:srgbClr val="1A1C1B"/>
              </a:solidFill>
            </a:ln>
          </p:spPr>
        </p:sp>
        <p:sp>
          <p:nvSpPr>
            <p:cNvPr id="16" name="Text"/>
            <p:cNvSpPr txBox="1"/>
            <p:nvPr/>
          </p:nvSpPr>
          <p:spPr>
            <a:xfrm>
              <a:off x="2199323" y="4857750"/>
              <a:ext cx="478155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050" b="0" i="0">
                  <a:solidFill>
                    <a:srgbClr val="1A1C1B"/>
                  </a:solidFill>
                  <a:latin typeface="EB Garamond"/>
                </a:rPr>
                <a:t>Single</a:t>
              </a:r>
            </a:p>
          </p:txBody>
        </p:sp>
        <p:sp>
          <p:nvSpPr>
            <p:cNvPr id="17" name="Text"/>
            <p:cNvSpPr txBox="1"/>
            <p:nvPr/>
          </p:nvSpPr>
          <p:spPr>
            <a:xfrm>
              <a:off x="2162651" y="5029200"/>
              <a:ext cx="551498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050" b="0" i="1">
                  <a:solidFill>
                    <a:srgbClr val="1A1C1B"/>
                  </a:solidFill>
                  <a:latin typeface="EB Garamond"/>
                </a:rPr>
                <a:t>—Origin</a:t>
              </a:r>
            </a:p>
          </p:txBody>
        </p:sp>
        <p:sp>
          <p:nvSpPr>
            <p:cNvPr id="18" name="Text"/>
            <p:cNvSpPr txBox="1"/>
            <p:nvPr/>
          </p:nvSpPr>
          <p:spPr>
            <a:xfrm>
              <a:off x="1987153" y="4238625"/>
              <a:ext cx="902494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 spc="220">
                  <a:solidFill>
                    <a:srgbClr val="747878"/>
                  </a:solidFill>
                  <a:latin typeface="Hanken Grotesk"/>
                  <a:ea typeface="Noto Sans SC"/>
                </a:rPr>
                <a:t>01   WHOLE BEAN</a:t>
              </a:r>
            </a:p>
          </p:txBody>
        </p:sp>
      </p:grpSp>
      <p:grpSp>
        <p:nvGrpSpPr>
          <p:cNvPr id="27" name="Group"/>
          <p:cNvGrpSpPr/>
          <p:nvPr/>
        </p:nvGrpSpPr>
        <p:grpSpPr>
          <a:xfrm>
            <a:off x="4210050" y="4171950"/>
            <a:ext cx="1333500" cy="1638300"/>
            <a:chOff x="4210050" y="4171950"/>
            <a:chExt cx="1333500" cy="1638300"/>
          </a:xfrm>
        </p:grpSpPr>
        <p:sp>
          <p:nvSpPr>
            <p:cNvPr id="20" name="Rect"/>
            <p:cNvSpPr/>
            <p:nvPr/>
          </p:nvSpPr>
          <p:spPr>
            <a:xfrm>
              <a:off x="4210050" y="4286250"/>
              <a:ext cx="1333500" cy="1524000"/>
            </a:xfrm>
            <a:prstGeom prst="roundRect">
              <a:avLst>
                <a:gd name="adj" fmla="val 4285"/>
              </a:avLst>
            </a:prstGeom>
            <a:ln w="14288">
              <a:solidFill>
                <a:srgbClr val="1A1C1B"/>
              </a:solidFill>
            </a:ln>
          </p:spPr>
        </p:sp>
        <p:sp>
          <p:nvSpPr>
            <p:cNvPr id="21" name="Rect"/>
            <p:cNvSpPr/>
            <p:nvPr/>
          </p:nvSpPr>
          <p:spPr>
            <a:xfrm>
              <a:off x="4400550" y="4171950"/>
              <a:ext cx="952500" cy="171450"/>
            </a:xfrm>
            <a:prstGeom prst="roundRect">
              <a:avLst>
                <a:gd name="adj" fmla="val 11111"/>
              </a:avLst>
            </a:prstGeom>
            <a:ln w="14288">
              <a:solidFill>
                <a:srgbClr val="1A1C1B"/>
              </a:solidFill>
            </a:ln>
          </p:spPr>
        </p:sp>
        <p:sp>
          <p:nvSpPr>
            <p:cNvPr id="22" name="Rect"/>
            <p:cNvSpPr/>
            <p:nvPr/>
          </p:nvSpPr>
          <p:spPr>
            <a:xfrm>
              <a:off x="4343400" y="4648200"/>
              <a:ext cx="1066800" cy="590550"/>
            </a:xfrm>
            <a:prstGeom prst="rect">
              <a:avLst/>
            </a:prstGeom>
            <a:ln w="9525">
              <a:solidFill>
                <a:srgbClr val="1A1C1B"/>
              </a:solidFill>
            </a:ln>
          </p:spPr>
        </p:sp>
        <p:sp>
          <p:nvSpPr>
            <p:cNvPr id="23" name="Line"/>
            <p:cNvSpPr/>
            <p:nvPr/>
          </p:nvSpPr>
          <p:spPr>
            <a:xfrm>
              <a:off x="4429125" y="4791075"/>
              <a:ext cx="895350" cy="28575"/>
            </a:xfrm>
            <a:custGeom>
              <a:avLst/>
              <a:gdLst/>
              <a:ahLst/>
              <a:cxnLst/>
              <a:rect l="0" t="0" r="100000" b="100000"/>
              <a:pathLst>
                <a:path w="895350" h="28575">
                  <a:moveTo>
                    <a:pt x="9525" y="9525"/>
                  </a:moveTo>
                  <a:lnTo>
                    <a:pt x="885825" y="9525"/>
                  </a:lnTo>
                </a:path>
              </a:pathLst>
            </a:custGeom>
            <a:ln w="9525">
              <a:solidFill>
                <a:srgbClr val="1A1C1B"/>
              </a:solidFill>
            </a:ln>
          </p:spPr>
        </p:sp>
        <p:sp>
          <p:nvSpPr>
            <p:cNvPr id="24" name="Text"/>
            <p:cNvSpPr txBox="1"/>
            <p:nvPr/>
          </p:nvSpPr>
          <p:spPr>
            <a:xfrm>
              <a:off x="4674394" y="4857750"/>
              <a:ext cx="404813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050" b="0" i="0">
                  <a:solidFill>
                    <a:srgbClr val="1A1C1B"/>
                  </a:solidFill>
                  <a:latin typeface="EB Garamond"/>
                </a:rPr>
                <a:t>House</a:t>
              </a:r>
            </a:p>
          </p:txBody>
        </p:sp>
        <p:sp>
          <p:nvSpPr>
            <p:cNvPr id="25" name="Text"/>
            <p:cNvSpPr txBox="1"/>
            <p:nvPr/>
          </p:nvSpPr>
          <p:spPr>
            <a:xfrm>
              <a:off x="4386263" y="5048250"/>
              <a:ext cx="981075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00" b="0" i="1">
                  <a:solidFill>
                    <a:srgbClr val="444748"/>
                  </a:solidFill>
                  <a:latin typeface="EB Garamond"/>
                </a:rPr>
                <a:t>· Dusk · Summit</a:t>
              </a:r>
            </a:p>
          </p:txBody>
        </p:sp>
        <p:sp>
          <p:nvSpPr>
            <p:cNvPr id="26" name="Text"/>
            <p:cNvSpPr txBox="1"/>
            <p:nvPr/>
          </p:nvSpPr>
          <p:spPr>
            <a:xfrm>
              <a:off x="4540806" y="4238625"/>
              <a:ext cx="671989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 spc="220">
                  <a:solidFill>
                    <a:srgbClr val="747878"/>
                  </a:solidFill>
                  <a:latin typeface="Hanken Grotesk"/>
                  <a:ea typeface="Noto Sans SC"/>
                </a:rPr>
                <a:t>02   BLENDS</a:t>
              </a:r>
            </a:p>
          </p:txBody>
        </p:sp>
      </p:grpSp>
      <p:grpSp>
        <p:nvGrpSpPr>
          <p:cNvPr id="35" name="Group"/>
          <p:cNvGrpSpPr/>
          <p:nvPr/>
        </p:nvGrpSpPr>
        <p:grpSpPr>
          <a:xfrm>
            <a:off x="6648450" y="4171950"/>
            <a:ext cx="1333500" cy="1638300"/>
            <a:chOff x="6648450" y="4171950"/>
            <a:chExt cx="1333500" cy="1638300"/>
          </a:xfrm>
        </p:grpSpPr>
        <p:sp>
          <p:nvSpPr>
            <p:cNvPr id="28" name="Rect"/>
            <p:cNvSpPr/>
            <p:nvPr/>
          </p:nvSpPr>
          <p:spPr>
            <a:xfrm>
              <a:off x="6648450" y="4286250"/>
              <a:ext cx="1333500" cy="1524000"/>
            </a:xfrm>
            <a:prstGeom prst="roundRect">
              <a:avLst>
                <a:gd name="adj" fmla="val 4285"/>
              </a:avLst>
            </a:prstGeom>
            <a:solidFill>
              <a:srgbClr val="F4F3F1"/>
            </a:solidFill>
            <a:ln w="9525">
              <a:solidFill>
                <a:srgbClr val="C4C7C7"/>
              </a:solidFill>
            </a:ln>
          </p:spPr>
        </p:sp>
        <p:sp>
          <p:nvSpPr>
            <p:cNvPr id="29" name="Rect"/>
            <p:cNvSpPr/>
            <p:nvPr/>
          </p:nvSpPr>
          <p:spPr>
            <a:xfrm>
              <a:off x="6838950" y="4171950"/>
              <a:ext cx="952500" cy="171450"/>
            </a:xfrm>
            <a:prstGeom prst="roundRect">
              <a:avLst>
                <a:gd name="adj" fmla="val 11111"/>
              </a:avLst>
            </a:prstGeom>
            <a:solidFill>
              <a:srgbClr val="F4F3F1"/>
            </a:solidFill>
            <a:ln w="9525">
              <a:solidFill>
                <a:srgbClr val="C4C7C7"/>
              </a:solidFill>
            </a:ln>
          </p:spPr>
        </p:sp>
        <p:sp>
          <p:nvSpPr>
            <p:cNvPr id="30" name="Path"/>
            <p:cNvSpPr/>
            <p:nvPr/>
          </p:nvSpPr>
          <p:spPr>
            <a:xfrm>
              <a:off x="7124700" y="4857750"/>
              <a:ext cx="381000" cy="304800"/>
            </a:xfrm>
            <a:custGeom>
              <a:avLst/>
              <a:gdLst/>
              <a:ahLst/>
              <a:cxnLst/>
              <a:rect l="0" t="0" r="100000" b="100000"/>
              <a:pathLst>
                <a:path w="381000" h="304800">
                  <a:moveTo>
                    <a:pt x="0" y="0"/>
                  </a:moveTo>
                  <a:lnTo>
                    <a:pt x="381000" y="0"/>
                  </a:lnTo>
                  <a:lnTo>
                    <a:pt x="342900" y="304800"/>
                  </a:lnTo>
                  <a:lnTo>
                    <a:pt x="38100" y="304800"/>
                  </a:lnTo>
                  <a:close/>
                </a:path>
              </a:pathLst>
            </a:custGeom>
            <a:ln w="14288">
              <a:solidFill>
                <a:srgbClr val="1A1C1B"/>
              </a:solidFill>
            </a:ln>
          </p:spPr>
        </p:sp>
        <p:sp>
          <p:nvSpPr>
            <p:cNvPr id="31" name="Path"/>
            <p:cNvSpPr/>
            <p:nvPr/>
          </p:nvSpPr>
          <p:spPr>
            <a:xfrm>
              <a:off x="7486650" y="4933950"/>
              <a:ext cx="114300" cy="133350"/>
            </a:xfrm>
            <a:custGeom>
              <a:avLst/>
              <a:gdLst/>
              <a:ahLst/>
              <a:cxnLst/>
              <a:rect l="0" t="0" r="100000" b="100000"/>
              <a:pathLst>
                <a:path w="114300" h="133350">
                  <a:moveTo>
                    <a:pt x="19050" y="0"/>
                  </a:moveTo>
                  <a:lnTo>
                    <a:pt x="114300" y="0"/>
                  </a:lnTo>
                  <a:lnTo>
                    <a:pt x="114300" y="133350"/>
                  </a:lnTo>
                  <a:lnTo>
                    <a:pt x="0" y="133350"/>
                  </a:lnTo>
                </a:path>
              </a:pathLst>
            </a:custGeom>
            <a:ln w="14288">
              <a:solidFill>
                <a:srgbClr val="1A1C1B"/>
              </a:solidFill>
            </a:ln>
          </p:spPr>
        </p:sp>
        <p:sp>
          <p:nvSpPr>
            <p:cNvPr id="32" name="Line"/>
            <p:cNvSpPr/>
            <p:nvPr/>
          </p:nvSpPr>
          <p:spPr>
            <a:xfrm>
              <a:off x="6943725" y="5267325"/>
              <a:ext cx="742950" cy="28575"/>
            </a:xfrm>
            <a:custGeom>
              <a:avLst/>
              <a:gdLst/>
              <a:ahLst/>
              <a:cxnLst/>
              <a:rect l="0" t="0" r="100000" b="100000"/>
              <a:pathLst>
                <a:path w="742950" h="28575">
                  <a:moveTo>
                    <a:pt x="9525" y="9525"/>
                  </a:moveTo>
                  <a:lnTo>
                    <a:pt x="733425" y="9525"/>
                  </a:lnTo>
                </a:path>
              </a:pathLst>
            </a:custGeom>
            <a:ln w="9525">
              <a:solidFill>
                <a:srgbClr val="1A1C1B"/>
              </a:solidFill>
            </a:ln>
          </p:spPr>
        </p:sp>
        <p:sp>
          <p:nvSpPr>
            <p:cNvPr id="33" name="Text"/>
            <p:cNvSpPr txBox="1"/>
            <p:nvPr/>
          </p:nvSpPr>
          <p:spPr>
            <a:xfrm>
              <a:off x="6717268" y="5324475"/>
              <a:ext cx="1195864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75" b="0" i="0">
                  <a:solidFill>
                    <a:srgbClr val="1A1C1B"/>
                  </a:solidFill>
                  <a:latin typeface="EB Garamond"/>
                </a:rPr>
                <a:t>Espresso &amp; Filter</a:t>
              </a:r>
            </a:p>
          </p:txBody>
        </p:sp>
        <p:sp>
          <p:nvSpPr>
            <p:cNvPr id="34" name="Text"/>
            <p:cNvSpPr txBox="1"/>
            <p:nvPr/>
          </p:nvSpPr>
          <p:spPr>
            <a:xfrm>
              <a:off x="6950393" y="4238625"/>
              <a:ext cx="729615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 spc="220">
                  <a:solidFill>
                    <a:srgbClr val="747878"/>
                  </a:solidFill>
                  <a:latin typeface="Hanken Grotesk"/>
                  <a:ea typeface="Noto Sans SC"/>
                </a:rPr>
                <a:t>03   PROGRAM</a:t>
              </a:r>
            </a:p>
          </p:txBody>
        </p:sp>
      </p:grpSp>
      <p:grpSp>
        <p:nvGrpSpPr>
          <p:cNvPr id="46" name="Group"/>
          <p:cNvGrpSpPr/>
          <p:nvPr/>
        </p:nvGrpSpPr>
        <p:grpSpPr>
          <a:xfrm>
            <a:off x="9086850" y="4171950"/>
            <a:ext cx="1333500" cy="1638300"/>
            <a:chOff x="9086850" y="4171950"/>
            <a:chExt cx="1333500" cy="1638300"/>
          </a:xfrm>
        </p:grpSpPr>
        <p:sp>
          <p:nvSpPr>
            <p:cNvPr id="36" name="Rect"/>
            <p:cNvSpPr/>
            <p:nvPr/>
          </p:nvSpPr>
          <p:spPr>
            <a:xfrm>
              <a:off x="9086850" y="4286250"/>
              <a:ext cx="1333500" cy="1524000"/>
            </a:xfrm>
            <a:prstGeom prst="roundRect">
              <a:avLst>
                <a:gd name="adj" fmla="val 4285"/>
              </a:avLst>
            </a:prstGeom>
            <a:ln w="14288">
              <a:solidFill>
                <a:srgbClr val="1A1C1B"/>
              </a:solidFill>
            </a:ln>
          </p:spPr>
        </p:sp>
        <p:sp>
          <p:nvSpPr>
            <p:cNvPr id="37" name="Rect"/>
            <p:cNvSpPr/>
            <p:nvPr/>
          </p:nvSpPr>
          <p:spPr>
            <a:xfrm>
              <a:off x="9277350" y="4171950"/>
              <a:ext cx="952500" cy="171450"/>
            </a:xfrm>
            <a:prstGeom prst="roundRect">
              <a:avLst>
                <a:gd name="adj" fmla="val 11111"/>
              </a:avLst>
            </a:prstGeom>
            <a:ln w="14288">
              <a:solidFill>
                <a:srgbClr val="1A1C1B"/>
              </a:solidFill>
            </a:ln>
          </p:spPr>
        </p:sp>
        <p:sp>
          <p:nvSpPr>
            <p:cNvPr id="38" name="Line"/>
            <p:cNvSpPr/>
            <p:nvPr/>
          </p:nvSpPr>
          <p:spPr>
            <a:xfrm>
              <a:off x="9458325" y="4619625"/>
              <a:ext cx="114300" cy="28575"/>
            </a:xfrm>
            <a:custGeom>
              <a:avLst/>
              <a:gdLst/>
              <a:ahLst/>
              <a:cxnLst/>
              <a:rect l="0" t="0" r="100000" b="100000"/>
              <a:pathLst>
                <a:path w="114300" h="28575">
                  <a:moveTo>
                    <a:pt x="9525" y="9525"/>
                  </a:moveTo>
                  <a:lnTo>
                    <a:pt x="104775" y="9525"/>
                  </a:lnTo>
                </a:path>
              </a:pathLst>
            </a:custGeom>
            <a:ln w="9525">
              <a:solidFill>
                <a:srgbClr val="1A1C1B"/>
              </a:solidFill>
            </a:ln>
          </p:spPr>
        </p:sp>
        <p:sp>
          <p:nvSpPr>
            <p:cNvPr id="39" name="Line"/>
            <p:cNvSpPr/>
            <p:nvPr/>
          </p:nvSpPr>
          <p:spPr>
            <a:xfrm>
              <a:off x="9934575" y="4619625"/>
              <a:ext cx="114300" cy="28575"/>
            </a:xfrm>
            <a:custGeom>
              <a:avLst/>
              <a:gdLst/>
              <a:ahLst/>
              <a:cxnLst/>
              <a:rect l="0" t="0" r="100000" b="100000"/>
              <a:pathLst>
                <a:path w="114300" h="28575">
                  <a:moveTo>
                    <a:pt x="104775" y="9525"/>
                  </a:moveTo>
                  <a:lnTo>
                    <a:pt x="9525" y="9525"/>
                  </a:lnTo>
                </a:path>
              </a:pathLst>
            </a:custGeom>
            <a:ln w="9525">
              <a:solidFill>
                <a:srgbClr val="1A1C1B"/>
              </a:solidFill>
            </a:ln>
          </p:spPr>
        </p:sp>
        <p:sp>
          <p:nvSpPr>
            <p:cNvPr id="40" name="Path"/>
            <p:cNvSpPr/>
            <p:nvPr/>
          </p:nvSpPr>
          <p:spPr>
            <a:xfrm>
              <a:off x="9467850" y="4629150"/>
              <a:ext cx="571500" cy="381000"/>
            </a:xfrm>
            <a:custGeom>
              <a:avLst/>
              <a:gdLst/>
              <a:ahLst/>
              <a:cxnLst/>
              <a:rect l="0" t="0" r="100000" b="100000"/>
              <a:pathLst>
                <a:path w="571500" h="381000">
                  <a:moveTo>
                    <a:pt x="0" y="0"/>
                  </a:moveTo>
                  <a:lnTo>
                    <a:pt x="57150" y="381000"/>
                  </a:lnTo>
                  <a:lnTo>
                    <a:pt x="514350" y="381000"/>
                  </a:lnTo>
                  <a:lnTo>
                    <a:pt x="571500" y="0"/>
                  </a:lnTo>
                  <a:close/>
                </a:path>
              </a:pathLst>
            </a:custGeom>
            <a:ln w="14288">
              <a:solidFill>
                <a:srgbClr val="1A1C1B"/>
              </a:solidFill>
            </a:ln>
          </p:spPr>
        </p:sp>
        <p:sp>
          <p:nvSpPr>
            <p:cNvPr id="41" name="Line"/>
            <p:cNvSpPr/>
            <p:nvPr/>
          </p:nvSpPr>
          <p:spPr>
            <a:xfrm>
              <a:off x="9572625" y="5133975"/>
              <a:ext cx="361950" cy="28575"/>
            </a:xfrm>
            <a:custGeom>
              <a:avLst/>
              <a:gdLst/>
              <a:ahLst/>
              <a:cxnLst/>
              <a:rect l="0" t="0" r="100000" b="100000"/>
              <a:pathLst>
                <a:path w="361950" h="28575">
                  <a:moveTo>
                    <a:pt x="9525" y="9525"/>
                  </a:moveTo>
                  <a:lnTo>
                    <a:pt x="352425" y="9525"/>
                  </a:lnTo>
                </a:path>
              </a:pathLst>
            </a:custGeom>
            <a:ln w="9525">
              <a:solidFill>
                <a:srgbClr val="1A1C1B"/>
              </a:solidFill>
            </a:ln>
          </p:spPr>
        </p:sp>
        <p:sp>
          <p:nvSpPr>
            <p:cNvPr id="42" name="Rect"/>
            <p:cNvSpPr/>
            <p:nvPr/>
          </p:nvSpPr>
          <p:spPr>
            <a:xfrm>
              <a:off x="9505950" y="5276850"/>
              <a:ext cx="495300" cy="381000"/>
            </a:xfrm>
            <a:prstGeom prst="roundRect">
              <a:avLst>
                <a:gd name="adj" fmla="val 10000"/>
              </a:avLst>
            </a:prstGeom>
            <a:ln w="14288">
              <a:solidFill>
                <a:srgbClr val="1A1C1B"/>
              </a:solidFill>
            </a:ln>
          </p:spPr>
        </p:sp>
        <p:sp>
          <p:nvSpPr>
            <p:cNvPr id="43" name="Line"/>
            <p:cNvSpPr/>
            <p:nvPr/>
          </p:nvSpPr>
          <p:spPr>
            <a:xfrm>
              <a:off x="9648825" y="5191125"/>
              <a:ext cx="28575" cy="95250"/>
            </a:xfrm>
            <a:custGeom>
              <a:avLst/>
              <a:gdLst/>
              <a:ahLst/>
              <a:cxnLst/>
              <a:rect l="0" t="0" r="100000" b="100000"/>
              <a:pathLst>
                <a:path w="28575" h="95250">
                  <a:moveTo>
                    <a:pt x="9525" y="85725"/>
                  </a:moveTo>
                  <a:lnTo>
                    <a:pt x="9525" y="9525"/>
                  </a:lnTo>
                </a:path>
              </a:pathLst>
            </a:custGeom>
            <a:ln w="9525">
              <a:solidFill>
                <a:srgbClr val="1A1C1B"/>
              </a:solidFill>
            </a:ln>
          </p:spPr>
        </p:sp>
        <p:sp>
          <p:nvSpPr>
            <p:cNvPr id="44" name="Line"/>
            <p:cNvSpPr/>
            <p:nvPr/>
          </p:nvSpPr>
          <p:spPr>
            <a:xfrm>
              <a:off x="9839325" y="5191125"/>
              <a:ext cx="28575" cy="95250"/>
            </a:xfrm>
            <a:custGeom>
              <a:avLst/>
              <a:gdLst/>
              <a:ahLst/>
              <a:cxnLst/>
              <a:rect l="0" t="0" r="100000" b="100000"/>
              <a:pathLst>
                <a:path w="28575" h="95250">
                  <a:moveTo>
                    <a:pt x="9525" y="85725"/>
                  </a:moveTo>
                  <a:lnTo>
                    <a:pt x="9525" y="9525"/>
                  </a:lnTo>
                </a:path>
              </a:pathLst>
            </a:custGeom>
            <a:ln w="9525">
              <a:solidFill>
                <a:srgbClr val="1A1C1B"/>
              </a:solidFill>
            </a:ln>
          </p:spPr>
        </p:sp>
        <p:sp>
          <p:nvSpPr>
            <p:cNvPr id="45" name="Text"/>
            <p:cNvSpPr txBox="1"/>
            <p:nvPr/>
          </p:nvSpPr>
          <p:spPr>
            <a:xfrm>
              <a:off x="9273540" y="4238625"/>
              <a:ext cx="96012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 spc="220">
                  <a:solidFill>
                    <a:srgbClr val="747878"/>
                  </a:solidFill>
                  <a:latin typeface="Hanken Grotesk"/>
                  <a:ea typeface="Noto Sans SC"/>
                </a:rPr>
                <a:t>04   ACCESSORIES</a:t>
              </a:r>
            </a:p>
          </p:txBody>
        </p:sp>
      </p:grpSp>
      <p:grpSp>
        <p:nvGrpSpPr>
          <p:cNvPr id="55" name="Group"/>
          <p:cNvGrpSpPr/>
          <p:nvPr/>
        </p:nvGrpSpPr>
        <p:grpSpPr>
          <a:xfrm>
            <a:off x="1476375" y="5886450"/>
            <a:ext cx="9207818" cy="624840"/>
            <a:chOff x="1476375" y="5886450"/>
            <a:chExt cx="9207818" cy="624840"/>
          </a:xfrm>
        </p:grpSpPr>
        <p:sp>
          <p:nvSpPr>
            <p:cNvPr id="47" name="Text"/>
            <p:cNvSpPr txBox="1"/>
            <p:nvPr/>
          </p:nvSpPr>
          <p:spPr>
            <a:xfrm>
              <a:off x="1476375" y="5886450"/>
              <a:ext cx="1924050" cy="43815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500" b="0" i="0">
                  <a:solidFill>
                    <a:srgbClr val="1A1C1B"/>
                  </a:solidFill>
                  <a:latin typeface="EB Garamond"/>
                </a:rPr>
                <a:t>Single-Origin Bags</a:t>
              </a:r>
            </a:p>
          </p:txBody>
        </p:sp>
        <p:sp>
          <p:nvSpPr>
            <p:cNvPr id="48" name="Text"/>
            <p:cNvSpPr txBox="1"/>
            <p:nvPr/>
          </p:nvSpPr>
          <p:spPr>
            <a:xfrm>
              <a:off x="1602105" y="6172200"/>
              <a:ext cx="167259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00" b="0" i="0">
                  <a:solidFill>
                    <a:srgbClr val="444748"/>
                  </a:solidFill>
                  <a:latin typeface="Hanken Grotesk"/>
                  <a:ea typeface="Noto Sans SC"/>
                </a:rPr>
                <a:t>250g · whole bean &amp; ground</a:t>
              </a:r>
            </a:p>
          </p:txBody>
        </p:sp>
        <p:sp>
          <p:nvSpPr>
            <p:cNvPr id="49" name="Text"/>
            <p:cNvSpPr txBox="1"/>
            <p:nvPr/>
          </p:nvSpPr>
          <p:spPr>
            <a:xfrm>
              <a:off x="4019550" y="5886450"/>
              <a:ext cx="1714500" cy="43815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500" b="0" i="0">
                  <a:solidFill>
                    <a:srgbClr val="1A1C1B"/>
                  </a:solidFill>
                  <a:latin typeface="EB Garamond"/>
                </a:rPr>
                <a:t>Signature Blends</a:t>
              </a:r>
            </a:p>
          </p:txBody>
        </p:sp>
        <p:sp>
          <p:nvSpPr>
            <p:cNvPr id="50" name="Text"/>
            <p:cNvSpPr txBox="1"/>
            <p:nvPr/>
          </p:nvSpPr>
          <p:spPr>
            <a:xfrm>
              <a:off x="3851910" y="6172200"/>
              <a:ext cx="204978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00" b="0" i="0">
                  <a:solidFill>
                    <a:srgbClr val="444748"/>
                  </a:solidFill>
                  <a:latin typeface="Hanken Grotesk"/>
                  <a:ea typeface="Noto Sans SC"/>
                </a:rPr>
                <a:t>Northbound House · Dusk · Summit</a:t>
              </a:r>
            </a:p>
          </p:txBody>
        </p:sp>
        <p:sp>
          <p:nvSpPr>
            <p:cNvPr id="51" name="Text"/>
            <p:cNvSpPr txBox="1"/>
            <p:nvPr/>
          </p:nvSpPr>
          <p:spPr>
            <a:xfrm>
              <a:off x="6405563" y="5886450"/>
              <a:ext cx="1819275" cy="43815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500" b="0" i="0">
                  <a:solidFill>
                    <a:srgbClr val="1A1C1B"/>
                  </a:solidFill>
                  <a:latin typeface="EB Garamond"/>
                </a:rPr>
                <a:t>Espresso &amp; Filter</a:t>
              </a:r>
            </a:p>
          </p:txBody>
        </p:sp>
        <p:sp>
          <p:nvSpPr>
            <p:cNvPr id="52" name="Text"/>
            <p:cNvSpPr txBox="1"/>
            <p:nvPr/>
          </p:nvSpPr>
          <p:spPr>
            <a:xfrm>
              <a:off x="6478905" y="6172200"/>
              <a:ext cx="167259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00" b="0" i="0">
                  <a:solidFill>
                    <a:srgbClr val="444748"/>
                  </a:solidFill>
                  <a:latin typeface="Hanken Grotesk"/>
                  <a:ea typeface="Noto Sans SC"/>
                </a:rPr>
                <a:t>Calibrated for cafe &amp; home</a:t>
              </a:r>
            </a:p>
          </p:txBody>
        </p:sp>
        <p:sp>
          <p:nvSpPr>
            <p:cNvPr id="53" name="Text"/>
            <p:cNvSpPr txBox="1"/>
            <p:nvPr/>
          </p:nvSpPr>
          <p:spPr>
            <a:xfrm>
              <a:off x="9053513" y="5886450"/>
              <a:ext cx="1400175" cy="43815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500" b="0" i="0">
                  <a:solidFill>
                    <a:srgbClr val="1A1C1B"/>
                  </a:solidFill>
                  <a:latin typeface="EB Garamond"/>
                </a:rPr>
                <a:t>Ready-to-Brew</a:t>
              </a:r>
            </a:p>
          </p:txBody>
        </p:sp>
        <p:sp>
          <p:nvSpPr>
            <p:cNvPr id="54" name="Text"/>
            <p:cNvSpPr txBox="1"/>
            <p:nvPr/>
          </p:nvSpPr>
          <p:spPr>
            <a:xfrm>
              <a:off x="8823008" y="6172200"/>
              <a:ext cx="1861185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00" b="0" i="0">
                  <a:solidFill>
                    <a:srgbClr val="444748"/>
                  </a:solidFill>
                  <a:latin typeface="Hanken Grotesk"/>
                  <a:ea typeface="Noto Sans SC"/>
                </a:rPr>
                <a:t>Drip bags &amp; cold-brew bottles</a:t>
              </a:r>
            </a:p>
          </p:txBody>
        </p:sp>
      </p:grpSp>
      <p:sp>
        <p:nvSpPr>
          <p:cNvPr id="56" name="Line"/>
          <p:cNvSpPr/>
          <p:nvPr/>
        </p:nvSpPr>
        <p:spPr>
          <a:xfrm>
            <a:off x="942975" y="6543675"/>
            <a:ext cx="10306050" cy="28575"/>
          </a:xfrm>
          <a:custGeom>
            <a:avLst/>
            <a:gdLst/>
            <a:ahLst/>
            <a:cxnLst/>
            <a:rect l="0" t="0" r="100000" b="100000"/>
            <a:pathLst>
              <a:path w="10306050" h="28575">
                <a:moveTo>
                  <a:pt x="9525" y="9525"/>
                </a:moveTo>
                <a:lnTo>
                  <a:pt x="102965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57" name="Text"/>
          <p:cNvSpPr txBox="1"/>
          <p:nvPr/>
        </p:nvSpPr>
        <p:spPr>
          <a:xfrm>
            <a:off x="952500" y="6629400"/>
            <a:ext cx="2044065" cy="31432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750" b="1" i="0" spc="200">
                <a:solidFill>
                  <a:srgbClr val="747878"/>
                </a:solidFill>
                <a:latin typeface="Hanken Grotesk"/>
                <a:ea typeface="Noto Sans SC"/>
              </a:rPr>
              <a:t>CHAPTER 04  ·  THE PRODUCT LINE</a:t>
            </a:r>
          </a:p>
        </p:txBody>
      </p:sp>
      <p:sp>
        <p:nvSpPr>
          <p:cNvPr id="58" name="Text"/>
          <p:cNvSpPr txBox="1"/>
          <p:nvPr/>
        </p:nvSpPr>
        <p:spPr>
          <a:xfrm>
            <a:off x="10834688" y="6629400"/>
            <a:ext cx="404813" cy="31432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750" b="1" i="0" spc="200">
                <a:solidFill>
                  <a:srgbClr val="747878"/>
                </a:solidFill>
                <a:latin typeface="Hanken Grotesk"/>
                <a:ea typeface="Noto Sans SC"/>
              </a:rPr>
              <a:t>04 / 08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9F7"/>
          </a:solidFill>
        </p:spPr>
      </p:sp>
      <p:sp>
        <p:nvSpPr>
          <p:cNvPr id="3" name="Text"/>
          <p:cNvSpPr txBox="1"/>
          <p:nvPr/>
        </p:nvSpPr>
        <p:spPr>
          <a:xfrm>
            <a:off x="914400" y="895350"/>
            <a:ext cx="2056638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220">
                <a:solidFill>
                  <a:srgbClr val="747878"/>
                </a:solidFill>
                <a:latin typeface="Hanken Grotesk"/>
                <a:ea typeface="Noto Sans SC"/>
              </a:rPr>
              <a:t>CHAPTER THREE — COMMITMENT</a:t>
            </a:r>
          </a:p>
        </p:txBody>
      </p:sp>
      <p:sp>
        <p:nvSpPr>
          <p:cNvPr id="4" name="Text"/>
          <p:cNvSpPr txBox="1"/>
          <p:nvPr/>
        </p:nvSpPr>
        <p:spPr>
          <a:xfrm>
            <a:off x="914400" y="1085850"/>
            <a:ext cx="11360658" cy="98298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800" b="0" i="0">
                <a:solidFill>
                  <a:srgbClr val="1A1C1B"/>
                </a:solidFill>
                <a:latin typeface="EB Garamond"/>
              </a:rPr>
              <a:t>Sustainability is built into</a:t>
            </a:r>
          </a:p>
        </p:txBody>
      </p:sp>
      <p:sp>
        <p:nvSpPr>
          <p:cNvPr id="5" name="Text"/>
          <p:cNvSpPr txBox="1"/>
          <p:nvPr/>
        </p:nvSpPr>
        <p:spPr>
          <a:xfrm>
            <a:off x="914400" y="1619250"/>
            <a:ext cx="3716274" cy="98298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800" b="0" i="1">
                <a:solidFill>
                  <a:srgbClr val="1A1C1B"/>
                </a:solidFill>
                <a:latin typeface="EB Garamond"/>
              </a:rPr>
              <a:t>every bag</a:t>
            </a:r>
          </a:p>
        </p:txBody>
      </p:sp>
      <p:sp>
        <p:nvSpPr>
          <p:cNvPr id="6" name="Text"/>
          <p:cNvSpPr txBox="1"/>
          <p:nvPr/>
        </p:nvSpPr>
        <p:spPr>
          <a:xfrm>
            <a:off x="3048000" y="1619250"/>
            <a:ext cx="3313938" cy="98298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800" b="0" i="0">
                <a:solidFill>
                  <a:srgbClr val="1A1C1B"/>
                </a:solidFill>
                <a:latin typeface="EB Garamond"/>
              </a:rPr>
              <a:t>we ship.</a:t>
            </a:r>
          </a:p>
        </p:txBody>
      </p:sp>
      <p:sp>
        <p:nvSpPr>
          <p:cNvPr id="7" name="Line"/>
          <p:cNvSpPr/>
          <p:nvPr/>
        </p:nvSpPr>
        <p:spPr>
          <a:xfrm>
            <a:off x="904875" y="2581275"/>
            <a:ext cx="10382250" cy="28575"/>
          </a:xfrm>
          <a:custGeom>
            <a:avLst/>
            <a:gdLst/>
            <a:ahLst/>
            <a:cxnLst/>
            <a:rect l="0" t="0" r="100000" b="100000"/>
            <a:pathLst>
              <a:path w="10382250" h="28575">
                <a:moveTo>
                  <a:pt x="9525" y="9525"/>
                </a:moveTo>
                <a:lnTo>
                  <a:pt x="103727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grpSp>
        <p:nvGrpSpPr>
          <p:cNvPr id="14" name="Group"/>
          <p:cNvGrpSpPr/>
          <p:nvPr/>
        </p:nvGrpSpPr>
        <p:grpSpPr>
          <a:xfrm>
            <a:off x="902494" y="2628900"/>
            <a:ext cx="2087404" cy="2500313"/>
            <a:chOff x="902494" y="2628900"/>
            <a:chExt cx="2087404" cy="2500313"/>
          </a:xfrm>
        </p:grpSpPr>
        <p:sp>
          <p:nvSpPr>
            <p:cNvPr id="8" name="Text"/>
            <p:cNvSpPr txBox="1"/>
            <p:nvPr/>
          </p:nvSpPr>
          <p:spPr>
            <a:xfrm>
              <a:off x="914400" y="2628900"/>
              <a:ext cx="1478280" cy="155257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8250" b="0" i="0">
                  <a:solidFill>
                    <a:srgbClr val="1A1C1B"/>
                  </a:solidFill>
                  <a:latin typeface="EB Garamond"/>
                </a:rPr>
                <a:t>01</a:t>
              </a:r>
            </a:p>
          </p:txBody>
        </p:sp>
        <p:sp>
          <p:nvSpPr>
            <p:cNvPr id="9" name="Line"/>
            <p:cNvSpPr/>
            <p:nvPr/>
          </p:nvSpPr>
          <p:spPr>
            <a:xfrm>
              <a:off x="902494" y="3950494"/>
              <a:ext cx="823913" cy="33338"/>
            </a:xfrm>
            <a:custGeom>
              <a:avLst/>
              <a:gdLst/>
              <a:ahLst/>
              <a:cxnLst/>
              <a:rect l="0" t="0" r="100000" b="100000"/>
              <a:pathLst>
                <a:path w="823913" h="33338">
                  <a:moveTo>
                    <a:pt x="11906" y="11906"/>
                  </a:moveTo>
                  <a:lnTo>
                    <a:pt x="812006" y="11906"/>
                  </a:lnTo>
                </a:path>
              </a:pathLst>
            </a:custGeom>
            <a:ln w="14288">
              <a:solidFill>
                <a:srgbClr val="1A1C1B"/>
              </a:solidFill>
            </a:ln>
          </p:spPr>
        </p:sp>
        <p:sp>
          <p:nvSpPr>
            <p:cNvPr id="10" name="Text"/>
            <p:cNvSpPr txBox="1"/>
            <p:nvPr/>
          </p:nvSpPr>
          <p:spPr>
            <a:xfrm>
              <a:off x="914400" y="4076700"/>
              <a:ext cx="547878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00" b="1" i="0" spc="220">
                  <a:solidFill>
                    <a:srgbClr val="1A1C1B"/>
                  </a:solidFill>
                  <a:latin typeface="Hanken Grotesk"/>
                  <a:ea typeface="Noto Sans SC"/>
                </a:rPr>
                <a:t>PEOPLE</a:t>
              </a:r>
            </a:p>
          </p:txBody>
        </p:sp>
        <p:sp>
          <p:nvSpPr>
            <p:cNvPr id="11" name="Text"/>
            <p:cNvSpPr txBox="1"/>
            <p:nvPr/>
          </p:nvSpPr>
          <p:spPr>
            <a:xfrm>
              <a:off x="914400" y="4333875"/>
              <a:ext cx="2075498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444748"/>
                  </a:solidFill>
                  <a:latin typeface="Hanken Grotesk"/>
                  <a:ea typeface="Noto Sans SC"/>
                </a:rPr>
                <a:t>Living-income pricing</a:t>
              </a:r>
            </a:p>
          </p:txBody>
        </p:sp>
        <p:sp>
          <p:nvSpPr>
            <p:cNvPr id="12" name="Text"/>
            <p:cNvSpPr txBox="1"/>
            <p:nvPr/>
          </p:nvSpPr>
          <p:spPr>
            <a:xfrm>
              <a:off x="914400" y="4543425"/>
              <a:ext cx="2075498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444748"/>
                  </a:solidFill>
                  <a:latin typeface="Hanken Grotesk"/>
                  <a:ea typeface="Noto Sans SC"/>
                </a:rPr>
                <a:t>premiums, paid direct</a:t>
              </a:r>
            </a:p>
          </p:txBody>
        </p:sp>
        <p:sp>
          <p:nvSpPr>
            <p:cNvPr id="13" name="Text"/>
            <p:cNvSpPr txBox="1"/>
            <p:nvPr/>
          </p:nvSpPr>
          <p:spPr>
            <a:xfrm>
              <a:off x="914400" y="4752975"/>
              <a:ext cx="198120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444748"/>
                  </a:solidFill>
                  <a:latin typeface="Hanken Grotesk"/>
                  <a:ea typeface="Noto Sans SC"/>
                </a:rPr>
                <a:t>to farming partners.</a:t>
              </a:r>
            </a:p>
          </p:txBody>
        </p:sp>
      </p:grpSp>
      <p:grpSp>
        <p:nvGrpSpPr>
          <p:cNvPr id="21" name="Group"/>
          <p:cNvGrpSpPr/>
          <p:nvPr/>
        </p:nvGrpSpPr>
        <p:grpSpPr>
          <a:xfrm>
            <a:off x="3683794" y="2628900"/>
            <a:ext cx="2181701" cy="2500313"/>
            <a:chOff x="3683794" y="2628900"/>
            <a:chExt cx="2181701" cy="2500313"/>
          </a:xfrm>
        </p:grpSpPr>
        <p:sp>
          <p:nvSpPr>
            <p:cNvPr id="15" name="Text"/>
            <p:cNvSpPr txBox="1"/>
            <p:nvPr/>
          </p:nvSpPr>
          <p:spPr>
            <a:xfrm>
              <a:off x="3695700" y="2628900"/>
              <a:ext cx="1478280" cy="155257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8250" b="0" i="0">
                  <a:solidFill>
                    <a:srgbClr val="1A1C1B"/>
                  </a:solidFill>
                  <a:latin typeface="EB Garamond"/>
                </a:rPr>
                <a:t>02</a:t>
              </a:r>
            </a:p>
          </p:txBody>
        </p:sp>
        <p:sp>
          <p:nvSpPr>
            <p:cNvPr id="16" name="Line"/>
            <p:cNvSpPr/>
            <p:nvPr/>
          </p:nvSpPr>
          <p:spPr>
            <a:xfrm>
              <a:off x="3683794" y="3950494"/>
              <a:ext cx="823913" cy="33338"/>
            </a:xfrm>
            <a:custGeom>
              <a:avLst/>
              <a:gdLst/>
              <a:ahLst/>
              <a:cxnLst/>
              <a:rect l="0" t="0" r="100000" b="100000"/>
              <a:pathLst>
                <a:path w="823913" h="33338">
                  <a:moveTo>
                    <a:pt x="11906" y="11906"/>
                  </a:moveTo>
                  <a:lnTo>
                    <a:pt x="812006" y="11906"/>
                  </a:lnTo>
                </a:path>
              </a:pathLst>
            </a:custGeom>
            <a:ln w="14288">
              <a:solidFill>
                <a:srgbClr val="1A1C1B"/>
              </a:solidFill>
            </a:ln>
          </p:spPr>
        </p:sp>
        <p:sp>
          <p:nvSpPr>
            <p:cNvPr id="17" name="Text"/>
            <p:cNvSpPr txBox="1"/>
            <p:nvPr/>
          </p:nvSpPr>
          <p:spPr>
            <a:xfrm>
              <a:off x="3695700" y="4076700"/>
              <a:ext cx="547878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00" b="1" i="0" spc="220">
                  <a:solidFill>
                    <a:srgbClr val="1A1C1B"/>
                  </a:solidFill>
                  <a:latin typeface="Hanken Grotesk"/>
                  <a:ea typeface="Noto Sans SC"/>
                </a:rPr>
                <a:t>PLANET</a:t>
              </a:r>
            </a:p>
          </p:txBody>
        </p:sp>
        <p:sp>
          <p:nvSpPr>
            <p:cNvPr id="18" name="Text"/>
            <p:cNvSpPr txBox="1"/>
            <p:nvPr/>
          </p:nvSpPr>
          <p:spPr>
            <a:xfrm>
              <a:off x="3695700" y="4333875"/>
              <a:ext cx="160401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444748"/>
                  </a:solidFill>
                  <a:latin typeface="Hanken Grotesk"/>
                  <a:ea typeface="Noto Sans SC"/>
                </a:rPr>
                <a:t>Carbon-conscious</a:t>
              </a:r>
            </a:p>
          </p:txBody>
        </p:sp>
        <p:sp>
          <p:nvSpPr>
            <p:cNvPr id="19" name="Text"/>
            <p:cNvSpPr txBox="1"/>
            <p:nvPr/>
          </p:nvSpPr>
          <p:spPr>
            <a:xfrm>
              <a:off x="3695700" y="4543425"/>
              <a:ext cx="198120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444748"/>
                  </a:solidFill>
                  <a:latin typeface="Hanken Grotesk"/>
                  <a:ea typeface="Noto Sans SC"/>
                </a:rPr>
                <a:t>roasting — efficient</a:t>
              </a:r>
            </a:p>
          </p:txBody>
        </p:sp>
        <p:sp>
          <p:nvSpPr>
            <p:cNvPr id="20" name="Text"/>
            <p:cNvSpPr txBox="1"/>
            <p:nvPr/>
          </p:nvSpPr>
          <p:spPr>
            <a:xfrm>
              <a:off x="3695700" y="4752975"/>
              <a:ext cx="2169795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444748"/>
                  </a:solidFill>
                  <a:latin typeface="Hanken Grotesk"/>
                  <a:ea typeface="Noto Sans SC"/>
                </a:rPr>
                <a:t>equipment and offsets.</a:t>
              </a:r>
            </a:p>
          </p:txBody>
        </p:sp>
      </p:grpSp>
      <p:grpSp>
        <p:nvGrpSpPr>
          <p:cNvPr id="28" name="Group"/>
          <p:cNvGrpSpPr/>
          <p:nvPr/>
        </p:nvGrpSpPr>
        <p:grpSpPr>
          <a:xfrm>
            <a:off x="6465094" y="2628900"/>
            <a:ext cx="1993106" cy="2500313"/>
            <a:chOff x="6465094" y="2628900"/>
            <a:chExt cx="1993106" cy="2500313"/>
          </a:xfrm>
        </p:grpSpPr>
        <p:sp>
          <p:nvSpPr>
            <p:cNvPr id="22" name="Text"/>
            <p:cNvSpPr txBox="1"/>
            <p:nvPr/>
          </p:nvSpPr>
          <p:spPr>
            <a:xfrm>
              <a:off x="6477000" y="2628900"/>
              <a:ext cx="1478280" cy="155257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8250" b="0" i="0">
                  <a:solidFill>
                    <a:srgbClr val="1A1C1B"/>
                  </a:solidFill>
                  <a:latin typeface="EB Garamond"/>
                </a:rPr>
                <a:t>03</a:t>
              </a:r>
            </a:p>
          </p:txBody>
        </p:sp>
        <p:sp>
          <p:nvSpPr>
            <p:cNvPr id="23" name="Line"/>
            <p:cNvSpPr/>
            <p:nvPr/>
          </p:nvSpPr>
          <p:spPr>
            <a:xfrm>
              <a:off x="6465094" y="3950494"/>
              <a:ext cx="823913" cy="33338"/>
            </a:xfrm>
            <a:custGeom>
              <a:avLst/>
              <a:gdLst/>
              <a:ahLst/>
              <a:cxnLst/>
              <a:rect l="0" t="0" r="100000" b="100000"/>
              <a:pathLst>
                <a:path w="823913" h="33338">
                  <a:moveTo>
                    <a:pt x="11906" y="11906"/>
                  </a:moveTo>
                  <a:lnTo>
                    <a:pt x="812006" y="11906"/>
                  </a:lnTo>
                </a:path>
              </a:pathLst>
            </a:custGeom>
            <a:ln w="14288">
              <a:solidFill>
                <a:srgbClr val="1A1C1B"/>
              </a:solidFill>
            </a:ln>
          </p:spPr>
        </p:sp>
        <p:sp>
          <p:nvSpPr>
            <p:cNvPr id="24" name="Text"/>
            <p:cNvSpPr txBox="1"/>
            <p:nvPr/>
          </p:nvSpPr>
          <p:spPr>
            <a:xfrm>
              <a:off x="6477000" y="4076700"/>
              <a:ext cx="774192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00" b="1" i="0" spc="220">
                  <a:solidFill>
                    <a:srgbClr val="1A1C1B"/>
                  </a:solidFill>
                  <a:latin typeface="Hanken Grotesk"/>
                  <a:ea typeface="Noto Sans SC"/>
                </a:rPr>
                <a:t>PACKAGING</a:t>
              </a:r>
            </a:p>
          </p:txBody>
        </p:sp>
        <p:sp>
          <p:nvSpPr>
            <p:cNvPr id="25" name="Text"/>
            <p:cNvSpPr txBox="1"/>
            <p:nvPr/>
          </p:nvSpPr>
          <p:spPr>
            <a:xfrm>
              <a:off x="6477000" y="4333875"/>
              <a:ext cx="1509713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444748"/>
                  </a:solidFill>
                  <a:latin typeface="Hanken Grotesk"/>
                  <a:ea typeface="Noto Sans SC"/>
                </a:rPr>
                <a:t>Compostable and</a:t>
              </a:r>
            </a:p>
          </p:txBody>
        </p:sp>
        <p:sp>
          <p:nvSpPr>
            <p:cNvPr id="26" name="Text"/>
            <p:cNvSpPr txBox="1"/>
            <p:nvPr/>
          </p:nvSpPr>
          <p:spPr>
            <a:xfrm>
              <a:off x="6477000" y="4543425"/>
              <a:ext cx="198120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444748"/>
                  </a:solidFill>
                  <a:latin typeface="Hanken Grotesk"/>
                  <a:ea typeface="Noto Sans SC"/>
                </a:rPr>
                <a:t>recyclable materials</a:t>
              </a:r>
            </a:p>
          </p:txBody>
        </p:sp>
        <p:sp>
          <p:nvSpPr>
            <p:cNvPr id="27" name="Text"/>
            <p:cNvSpPr txBox="1"/>
            <p:nvPr/>
          </p:nvSpPr>
          <p:spPr>
            <a:xfrm>
              <a:off x="6477000" y="4752975"/>
              <a:ext cx="1792605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444748"/>
                  </a:solidFill>
                  <a:latin typeface="Hanken Grotesk"/>
                  <a:ea typeface="Noto Sans SC"/>
                </a:rPr>
                <a:t>across every line.</a:t>
              </a:r>
            </a:p>
          </p:txBody>
        </p:sp>
      </p:grpSp>
      <p:grpSp>
        <p:nvGrpSpPr>
          <p:cNvPr id="35" name="Group"/>
          <p:cNvGrpSpPr/>
          <p:nvPr/>
        </p:nvGrpSpPr>
        <p:grpSpPr>
          <a:xfrm>
            <a:off x="9246394" y="2628900"/>
            <a:ext cx="1898809" cy="2500313"/>
            <a:chOff x="9246394" y="2628900"/>
            <a:chExt cx="1898809" cy="2500313"/>
          </a:xfrm>
        </p:grpSpPr>
        <p:sp>
          <p:nvSpPr>
            <p:cNvPr id="29" name="Text"/>
            <p:cNvSpPr txBox="1"/>
            <p:nvPr/>
          </p:nvSpPr>
          <p:spPr>
            <a:xfrm>
              <a:off x="9258300" y="2628900"/>
              <a:ext cx="1478280" cy="155257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8250" b="0" i="0">
                  <a:solidFill>
                    <a:srgbClr val="1A1C1B"/>
                  </a:solidFill>
                  <a:latin typeface="EB Garamond"/>
                </a:rPr>
                <a:t>04</a:t>
              </a:r>
            </a:p>
          </p:txBody>
        </p:sp>
        <p:sp>
          <p:nvSpPr>
            <p:cNvPr id="30" name="Line"/>
            <p:cNvSpPr/>
            <p:nvPr/>
          </p:nvSpPr>
          <p:spPr>
            <a:xfrm>
              <a:off x="9246394" y="3950494"/>
              <a:ext cx="823913" cy="33338"/>
            </a:xfrm>
            <a:custGeom>
              <a:avLst/>
              <a:gdLst/>
              <a:ahLst/>
              <a:cxnLst/>
              <a:rect l="0" t="0" r="100000" b="100000"/>
              <a:pathLst>
                <a:path w="823913" h="33338">
                  <a:moveTo>
                    <a:pt x="11906" y="11906"/>
                  </a:moveTo>
                  <a:lnTo>
                    <a:pt x="812006" y="11906"/>
                  </a:lnTo>
                </a:path>
              </a:pathLst>
            </a:custGeom>
            <a:ln w="14288">
              <a:solidFill>
                <a:srgbClr val="1A1C1B"/>
              </a:solidFill>
            </a:ln>
          </p:spPr>
        </p:sp>
        <p:sp>
          <p:nvSpPr>
            <p:cNvPr id="31" name="Text"/>
            <p:cNvSpPr txBox="1"/>
            <p:nvPr/>
          </p:nvSpPr>
          <p:spPr>
            <a:xfrm>
              <a:off x="9258300" y="4076700"/>
              <a:ext cx="925068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00" b="1" i="0" spc="220">
                  <a:solidFill>
                    <a:srgbClr val="1A1C1B"/>
                  </a:solidFill>
                  <a:latin typeface="Hanken Grotesk"/>
                  <a:ea typeface="Noto Sans SC"/>
                </a:rPr>
                <a:t>PARTNERSHIP</a:t>
              </a:r>
            </a:p>
          </p:txBody>
        </p:sp>
        <p:sp>
          <p:nvSpPr>
            <p:cNvPr id="32" name="Text"/>
            <p:cNvSpPr txBox="1"/>
            <p:nvPr/>
          </p:nvSpPr>
          <p:spPr>
            <a:xfrm>
              <a:off x="9258300" y="4333875"/>
              <a:ext cx="160401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444748"/>
                  </a:solidFill>
                  <a:latin typeface="Hanken Grotesk"/>
                  <a:ea typeface="Noto Sans SC"/>
                </a:rPr>
                <a:t>Long-term origin</a:t>
              </a:r>
            </a:p>
          </p:txBody>
        </p:sp>
        <p:sp>
          <p:nvSpPr>
            <p:cNvPr id="33" name="Text"/>
            <p:cNvSpPr txBox="1"/>
            <p:nvPr/>
          </p:nvSpPr>
          <p:spPr>
            <a:xfrm>
              <a:off x="9258300" y="4543425"/>
              <a:ext cx="1886903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444748"/>
                  </a:solidFill>
                  <a:latin typeface="Hanken Grotesk"/>
                  <a:ea typeface="Noto Sans SC"/>
                </a:rPr>
                <a:t>partnerships, never</a:t>
              </a:r>
            </a:p>
          </p:txBody>
        </p:sp>
        <p:sp>
          <p:nvSpPr>
            <p:cNvPr id="34" name="Text"/>
            <p:cNvSpPr txBox="1"/>
            <p:nvPr/>
          </p:nvSpPr>
          <p:spPr>
            <a:xfrm>
              <a:off x="9258300" y="4752975"/>
              <a:ext cx="160401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444748"/>
                  </a:solidFill>
                  <a:latin typeface="Hanken Grotesk"/>
                  <a:ea typeface="Noto Sans SC"/>
                </a:rPr>
                <a:t>seasonal buying.</a:t>
              </a:r>
            </a:p>
          </p:txBody>
        </p:sp>
      </p:grpSp>
      <p:sp>
        <p:nvSpPr>
          <p:cNvPr id="36" name="Line"/>
          <p:cNvSpPr/>
          <p:nvPr/>
        </p:nvSpPr>
        <p:spPr>
          <a:xfrm>
            <a:off x="904875" y="6086475"/>
            <a:ext cx="10382250" cy="28575"/>
          </a:xfrm>
          <a:custGeom>
            <a:avLst/>
            <a:gdLst/>
            <a:ahLst/>
            <a:cxnLst/>
            <a:rect l="0" t="0" r="100000" b="100000"/>
            <a:pathLst>
              <a:path w="10382250" h="28575">
                <a:moveTo>
                  <a:pt x="9525" y="9525"/>
                </a:moveTo>
                <a:lnTo>
                  <a:pt x="103727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37" name="Text"/>
          <p:cNvSpPr txBox="1"/>
          <p:nvPr/>
        </p:nvSpPr>
        <p:spPr>
          <a:xfrm>
            <a:off x="914400" y="6267450"/>
            <a:ext cx="2056638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220">
                <a:solidFill>
                  <a:srgbClr val="747878"/>
                </a:solidFill>
                <a:latin typeface="Hanken Grotesk"/>
                <a:ea typeface="Noto Sans SC"/>
              </a:rPr>
              <a:t>NORTHBOUND COFFEE ROASTERS</a:t>
            </a:r>
          </a:p>
        </p:txBody>
      </p:sp>
      <p:sp>
        <p:nvSpPr>
          <p:cNvPr id="38" name="Text"/>
          <p:cNvSpPr txBox="1"/>
          <p:nvPr/>
        </p:nvSpPr>
        <p:spPr>
          <a:xfrm>
            <a:off x="10799445" y="6267450"/>
            <a:ext cx="47815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0" i="0" spc="220">
                <a:solidFill>
                  <a:srgbClr val="747878"/>
                </a:solidFill>
                <a:latin typeface="Hanken Grotesk"/>
                <a:ea typeface="Noto Sans SC"/>
              </a:rPr>
              <a:t>05 / 08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9F7"/>
          </a:solidFill>
        </p:spPr>
      </p:sp>
      <p:sp>
        <p:nvSpPr>
          <p:cNvPr id="3" name="Line"/>
          <p:cNvSpPr/>
          <p:nvPr/>
        </p:nvSpPr>
        <p:spPr>
          <a:xfrm>
            <a:off x="942975" y="561975"/>
            <a:ext cx="10306050" cy="28575"/>
          </a:xfrm>
          <a:custGeom>
            <a:avLst/>
            <a:gdLst/>
            <a:ahLst/>
            <a:cxnLst/>
            <a:rect l="0" t="0" r="100000" b="100000"/>
            <a:pathLst>
              <a:path w="10306050" h="28575">
                <a:moveTo>
                  <a:pt x="9525" y="9525"/>
                </a:moveTo>
                <a:lnTo>
                  <a:pt x="102965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4" name="Text"/>
          <p:cNvSpPr txBox="1"/>
          <p:nvPr/>
        </p:nvSpPr>
        <p:spPr>
          <a:xfrm>
            <a:off x="952500" y="390525"/>
            <a:ext cx="579311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240">
                <a:solidFill>
                  <a:srgbClr val="747878"/>
                </a:solidFill>
                <a:latin typeface="Inter"/>
                <a:ea typeface="Noto Sans SC"/>
              </a:rPr>
              <a:t>06 / 08</a:t>
            </a:r>
          </a:p>
        </p:txBody>
      </p:sp>
      <p:sp>
        <p:nvSpPr>
          <p:cNvPr id="5" name="Text"/>
          <p:cNvSpPr txBox="1"/>
          <p:nvPr/>
        </p:nvSpPr>
        <p:spPr>
          <a:xfrm>
            <a:off x="9703118" y="390525"/>
            <a:ext cx="1536383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825" b="0" i="0" spc="240">
                <a:solidFill>
                  <a:srgbClr val="747878"/>
                </a:solidFill>
                <a:latin typeface="Inter"/>
                <a:ea typeface="Noto Sans SC"/>
              </a:rPr>
              <a:t>NORTHBOUND COFFEE ROASTERS</a:t>
            </a:r>
          </a:p>
        </p:txBody>
      </p:sp>
      <p:sp>
        <p:nvSpPr>
          <p:cNvPr id="6" name="Text"/>
          <p:cNvSpPr txBox="1"/>
          <p:nvPr/>
        </p:nvSpPr>
        <p:spPr>
          <a:xfrm>
            <a:off x="952500" y="723900"/>
            <a:ext cx="698754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 spc="240">
                <a:solidFill>
                  <a:srgbClr val="747878"/>
                </a:solidFill>
                <a:latin typeface="Inter"/>
                <a:ea typeface="Noto Sans SC"/>
              </a:rPr>
              <a:t>THE CAFÉ</a:t>
            </a:r>
          </a:p>
        </p:txBody>
      </p:sp>
      <p:sp>
        <p:nvSpPr>
          <p:cNvPr id="7" name="Text"/>
          <p:cNvSpPr txBox="1"/>
          <p:nvPr/>
        </p:nvSpPr>
        <p:spPr>
          <a:xfrm>
            <a:off x="952500" y="1104900"/>
            <a:ext cx="6180582" cy="73533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300" b="0" i="0">
                <a:solidFill>
                  <a:srgbClr val="1A1C1B"/>
                </a:solidFill>
                <a:latin typeface="EB Garamond"/>
              </a:rPr>
              <a:t>A room designed around</a:t>
            </a:r>
          </a:p>
        </p:txBody>
      </p:sp>
      <p:sp>
        <p:nvSpPr>
          <p:cNvPr id="8" name="Text"/>
          <p:cNvSpPr txBox="1"/>
          <p:nvPr/>
        </p:nvSpPr>
        <p:spPr>
          <a:xfrm>
            <a:off x="952500" y="1638300"/>
            <a:ext cx="5350764" cy="73533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300" b="0" i="1">
                <a:solidFill>
                  <a:srgbClr val="1A1C1B"/>
                </a:solidFill>
                <a:latin typeface="EB Garamond"/>
              </a:rPr>
              <a:t>the ritual</a:t>
            </a:r>
            <a:r>
              <a:rPr sz="3300" b="0" i="0">
                <a:solidFill>
                  <a:srgbClr val="1A1C1B"/>
                </a:solidFill>
                <a:latin typeface="EB Garamond"/>
              </a:rPr>
              <a:t>of coffee</a:t>
            </a:r>
          </a:p>
        </p:txBody>
      </p:sp>
      <p:sp>
        <p:nvSpPr>
          <p:cNvPr id="9" name="Line"/>
          <p:cNvSpPr/>
          <p:nvPr/>
        </p:nvSpPr>
        <p:spPr>
          <a:xfrm>
            <a:off x="942975" y="2390775"/>
            <a:ext cx="4972050" cy="28575"/>
          </a:xfrm>
          <a:custGeom>
            <a:avLst/>
            <a:gdLst/>
            <a:ahLst/>
            <a:cxnLst/>
            <a:rect l="0" t="0" r="100000" b="100000"/>
            <a:pathLst>
              <a:path w="4972050" h="28575">
                <a:moveTo>
                  <a:pt x="9525" y="9525"/>
                </a:moveTo>
                <a:lnTo>
                  <a:pt x="49625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grpSp>
        <p:nvGrpSpPr>
          <p:cNvPr id="46" name="Group"/>
          <p:cNvGrpSpPr/>
          <p:nvPr/>
        </p:nvGrpSpPr>
        <p:grpSpPr>
          <a:xfrm>
            <a:off x="952500" y="2581275"/>
            <a:ext cx="4838700" cy="3635693"/>
            <a:chOff x="952500" y="2581275"/>
            <a:chExt cx="4838700" cy="3635693"/>
          </a:xfrm>
        </p:grpSpPr>
        <p:sp>
          <p:nvSpPr>
            <p:cNvPr id="10" name="Text"/>
            <p:cNvSpPr txBox="1"/>
            <p:nvPr/>
          </p:nvSpPr>
          <p:spPr>
            <a:xfrm>
              <a:off x="952500" y="2581275"/>
              <a:ext cx="1339977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825" b="0" i="0" spc="200">
                  <a:solidFill>
                    <a:srgbClr val="747878"/>
                  </a:solidFill>
                  <a:latin typeface="Inter"/>
                  <a:ea typeface="Noto Sans SC"/>
                </a:rPr>
                <a:t>FLOOR PLAN — ZONES</a:t>
              </a:r>
            </a:p>
          </p:txBody>
        </p:sp>
        <p:sp>
          <p:nvSpPr>
            <p:cNvPr id="11" name="Rect"/>
            <p:cNvSpPr/>
            <p:nvPr/>
          </p:nvSpPr>
          <p:spPr>
            <a:xfrm>
              <a:off x="1143000" y="3048000"/>
              <a:ext cx="4572000" cy="2667000"/>
            </a:xfrm>
            <a:prstGeom prst="rect">
              <a:avLst/>
            </a:prstGeom>
            <a:ln w="14288">
              <a:solidFill>
                <a:srgbClr val="1A1C1B"/>
              </a:solidFill>
            </a:ln>
          </p:spPr>
        </p:sp>
        <p:sp>
          <p:nvSpPr>
            <p:cNvPr id="12" name="Line"/>
            <p:cNvSpPr/>
            <p:nvPr/>
          </p:nvSpPr>
          <p:spPr>
            <a:xfrm>
              <a:off x="2657475" y="3038475"/>
              <a:ext cx="28575" cy="2686050"/>
            </a:xfrm>
            <a:custGeom>
              <a:avLst/>
              <a:gdLst/>
              <a:ahLst/>
              <a:cxnLst/>
              <a:rect l="0" t="0" r="100000" b="100000"/>
              <a:pathLst>
                <a:path w="28575" h="2686050">
                  <a:moveTo>
                    <a:pt x="9525" y="9525"/>
                  </a:moveTo>
                  <a:lnTo>
                    <a:pt x="9525" y="2676525"/>
                  </a:lnTo>
                </a:path>
              </a:pathLst>
            </a:custGeom>
            <a:ln w="9525">
              <a:solidFill>
                <a:srgbClr val="1A1C1B"/>
              </a:solidFill>
            </a:ln>
          </p:spPr>
        </p:sp>
        <p:sp>
          <p:nvSpPr>
            <p:cNvPr id="13" name="Line"/>
            <p:cNvSpPr/>
            <p:nvPr/>
          </p:nvSpPr>
          <p:spPr>
            <a:xfrm>
              <a:off x="4371975" y="3038475"/>
              <a:ext cx="28575" cy="2686050"/>
            </a:xfrm>
            <a:custGeom>
              <a:avLst/>
              <a:gdLst/>
              <a:ahLst/>
              <a:cxnLst/>
              <a:rect l="0" t="0" r="100000" b="100000"/>
              <a:pathLst>
                <a:path w="28575" h="2686050">
                  <a:moveTo>
                    <a:pt x="9525" y="9525"/>
                  </a:moveTo>
                  <a:lnTo>
                    <a:pt x="9525" y="2676525"/>
                  </a:lnTo>
                </a:path>
              </a:pathLst>
            </a:custGeom>
            <a:ln w="9525">
              <a:solidFill>
                <a:srgbClr val="1A1C1B"/>
              </a:solidFill>
            </a:ln>
          </p:spPr>
        </p:sp>
        <p:sp>
          <p:nvSpPr>
            <p:cNvPr id="14" name="Line"/>
            <p:cNvSpPr/>
            <p:nvPr/>
          </p:nvSpPr>
          <p:spPr>
            <a:xfrm>
              <a:off x="1133475" y="4467225"/>
              <a:ext cx="4591050" cy="28575"/>
            </a:xfrm>
            <a:custGeom>
              <a:avLst/>
              <a:gdLst/>
              <a:ahLst/>
              <a:cxnLst/>
              <a:rect l="0" t="0" r="100000" b="100000"/>
              <a:pathLst>
                <a:path w="4591050" h="28575">
                  <a:moveTo>
                    <a:pt x="9525" y="9525"/>
                  </a:moveTo>
                  <a:lnTo>
                    <a:pt x="4581525" y="9525"/>
                  </a:lnTo>
                </a:path>
              </a:pathLst>
            </a:custGeom>
            <a:ln w="9525">
              <a:solidFill>
                <a:srgbClr val="C4C7C7"/>
              </a:solidFill>
              <a:custDash>
                <a:ds d="28575"/>
                <a:ds d="28575"/>
              </a:custDash>
            </a:ln>
          </p:spPr>
        </p:sp>
        <p:sp>
          <p:nvSpPr>
            <p:cNvPr id="15" name="Rect"/>
            <p:cNvSpPr/>
            <p:nvPr/>
          </p:nvSpPr>
          <p:spPr>
            <a:xfrm>
              <a:off x="1152525" y="3057525"/>
              <a:ext cx="1504950" cy="2647950"/>
            </a:xfrm>
            <a:prstGeom prst="rect">
              <a:avLst/>
            </a:prstGeom>
            <a:solidFill>
              <a:srgbClr val="F4F3F1"/>
            </a:solidFill>
          </p:spPr>
        </p:sp>
        <p:sp>
          <p:nvSpPr>
            <p:cNvPr id="16" name="Rect"/>
            <p:cNvSpPr/>
            <p:nvPr/>
          </p:nvSpPr>
          <p:spPr>
            <a:xfrm>
              <a:off x="2676525" y="3057525"/>
              <a:ext cx="1695450" cy="2647950"/>
            </a:xfrm>
            <a:prstGeom prst="rect">
              <a:avLst/>
            </a:prstGeom>
            <a:solidFill>
              <a:srgbClr val="F4F3F1"/>
            </a:solidFill>
          </p:spPr>
        </p:sp>
        <p:sp>
          <p:nvSpPr>
            <p:cNvPr id="17" name="Rect"/>
            <p:cNvSpPr/>
            <p:nvPr/>
          </p:nvSpPr>
          <p:spPr>
            <a:xfrm>
              <a:off x="4391025" y="3057525"/>
              <a:ext cx="1314450" cy="2647950"/>
            </a:xfrm>
            <a:prstGeom prst="rect">
              <a:avLst/>
            </a:prstGeom>
            <a:solidFill>
              <a:srgbClr val="F4F3F1"/>
            </a:solidFill>
          </p:spPr>
        </p:sp>
        <p:sp>
          <p:nvSpPr>
            <p:cNvPr id="18" name="Rect"/>
            <p:cNvSpPr/>
            <p:nvPr/>
          </p:nvSpPr>
          <p:spPr>
            <a:xfrm>
              <a:off x="2676525" y="4762500"/>
              <a:ext cx="1695450" cy="438150"/>
            </a:xfrm>
            <a:prstGeom prst="rect">
              <a:avLst/>
            </a:prstGeom>
            <a:solidFill>
              <a:srgbClr val="1A1C1B"/>
            </a:solidFill>
          </p:spPr>
        </p:sp>
        <p:sp>
          <p:nvSpPr>
            <p:cNvPr id="19" name="Text"/>
            <p:cNvSpPr txBox="1"/>
            <p:nvPr/>
          </p:nvSpPr>
          <p:spPr>
            <a:xfrm>
              <a:off x="3211830" y="4895850"/>
              <a:ext cx="624840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050" b="0" i="1">
                  <a:solidFill>
                    <a:srgbClr val="FAF9F7"/>
                  </a:solidFill>
                  <a:latin typeface="EB Garamond"/>
                </a:rPr>
                <a:t>brew bar</a:t>
              </a:r>
            </a:p>
          </p:txBody>
        </p:sp>
        <p:sp>
          <p:nvSpPr>
            <p:cNvPr id="20" name="Text"/>
            <p:cNvSpPr txBox="1"/>
            <p:nvPr/>
          </p:nvSpPr>
          <p:spPr>
            <a:xfrm>
              <a:off x="1508760" y="3352800"/>
              <a:ext cx="792480" cy="41338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350" b="0" i="0">
                  <a:solidFill>
                    <a:srgbClr val="1A1C1B"/>
                  </a:solidFill>
                  <a:latin typeface="EB Garamond"/>
                </a:rPr>
                <a:t>Roastery</a:t>
              </a:r>
            </a:p>
          </p:txBody>
        </p:sp>
        <p:sp>
          <p:nvSpPr>
            <p:cNvPr id="21" name="Circle"/>
            <p:cNvSpPr/>
            <p:nvPr/>
          </p:nvSpPr>
          <p:spPr>
            <a:xfrm>
              <a:off x="1733550" y="3733800"/>
              <a:ext cx="342900" cy="342900"/>
            </a:xfrm>
            <a:prstGeom prst="ellipse">
              <a:avLst/>
            </a:prstGeom>
            <a:ln w="14288">
              <a:solidFill>
                <a:srgbClr val="1A1C1B"/>
              </a:solidFill>
            </a:ln>
          </p:spPr>
        </p:sp>
        <p:sp>
          <p:nvSpPr>
            <p:cNvPr id="22" name="Line"/>
            <p:cNvSpPr/>
            <p:nvPr/>
          </p:nvSpPr>
          <p:spPr>
            <a:xfrm>
              <a:off x="1724025" y="3895725"/>
              <a:ext cx="361950" cy="28575"/>
            </a:xfrm>
            <a:custGeom>
              <a:avLst/>
              <a:gdLst/>
              <a:ahLst/>
              <a:cxnLst/>
              <a:rect l="0" t="0" r="100000" b="100000"/>
              <a:pathLst>
                <a:path w="361950" h="28575">
                  <a:moveTo>
                    <a:pt x="9525" y="9525"/>
                  </a:moveTo>
                  <a:lnTo>
                    <a:pt x="352425" y="9525"/>
                  </a:lnTo>
                </a:path>
              </a:pathLst>
            </a:custGeom>
            <a:ln w="9525">
              <a:solidFill>
                <a:srgbClr val="1A1C1B"/>
              </a:solidFill>
            </a:ln>
          </p:spPr>
        </p:sp>
        <p:sp>
          <p:nvSpPr>
            <p:cNvPr id="23" name="Circle"/>
            <p:cNvSpPr/>
            <p:nvPr/>
          </p:nvSpPr>
          <p:spPr>
            <a:xfrm>
              <a:off x="1866900" y="3867150"/>
              <a:ext cx="76200" cy="76200"/>
            </a:xfrm>
            <a:prstGeom prst="ellipse">
              <a:avLst/>
            </a:prstGeom>
            <a:solidFill>
              <a:srgbClr val="1A1C1B"/>
            </a:solidFill>
          </p:spPr>
        </p:sp>
        <p:sp>
          <p:nvSpPr>
            <p:cNvPr id="24" name="Text"/>
            <p:cNvSpPr txBox="1"/>
            <p:nvPr/>
          </p:nvSpPr>
          <p:spPr>
            <a:xfrm>
              <a:off x="1571625" y="4238625"/>
              <a:ext cx="666750" cy="31432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750" b="0" i="0" spc="160">
                  <a:solidFill>
                    <a:srgbClr val="747878"/>
                  </a:solidFill>
                  <a:latin typeface="Inter"/>
                  <a:ea typeface="Noto Sans SC"/>
                </a:rPr>
                <a:t>DRUM · 15 KG</a:t>
              </a:r>
            </a:p>
          </p:txBody>
        </p:sp>
        <p:sp>
          <p:nvSpPr>
            <p:cNvPr id="25" name="Text"/>
            <p:cNvSpPr txBox="1"/>
            <p:nvPr/>
          </p:nvSpPr>
          <p:spPr>
            <a:xfrm>
              <a:off x="2986564" y="3352800"/>
              <a:ext cx="1075373" cy="41338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350" b="0" i="0">
                  <a:solidFill>
                    <a:srgbClr val="1A1C1B"/>
                  </a:solidFill>
                  <a:latin typeface="EB Garamond"/>
                </a:rPr>
                <a:t>Tasting Bar</a:t>
              </a:r>
            </a:p>
          </p:txBody>
        </p:sp>
        <p:sp>
          <p:nvSpPr>
            <p:cNvPr id="26" name="Circle"/>
            <p:cNvSpPr/>
            <p:nvPr/>
          </p:nvSpPr>
          <p:spPr>
            <a:xfrm>
              <a:off x="2895600" y="3943350"/>
              <a:ext cx="114300" cy="114300"/>
            </a:xfrm>
            <a:prstGeom prst="ellipse">
              <a:avLst/>
            </a:prstGeom>
            <a:solidFill>
              <a:srgbClr val="1A1C1B"/>
            </a:solidFill>
          </p:spPr>
        </p:sp>
        <p:sp>
          <p:nvSpPr>
            <p:cNvPr id="27" name="Circle"/>
            <p:cNvSpPr/>
            <p:nvPr/>
          </p:nvSpPr>
          <p:spPr>
            <a:xfrm>
              <a:off x="3181350" y="3943350"/>
              <a:ext cx="114300" cy="114300"/>
            </a:xfrm>
            <a:prstGeom prst="ellipse">
              <a:avLst/>
            </a:prstGeom>
            <a:solidFill>
              <a:srgbClr val="1A1C1B"/>
            </a:solidFill>
          </p:spPr>
        </p:sp>
        <p:sp>
          <p:nvSpPr>
            <p:cNvPr id="28" name="Circle"/>
            <p:cNvSpPr/>
            <p:nvPr/>
          </p:nvSpPr>
          <p:spPr>
            <a:xfrm>
              <a:off x="3467100" y="3943350"/>
              <a:ext cx="114300" cy="114300"/>
            </a:xfrm>
            <a:prstGeom prst="ellipse">
              <a:avLst/>
            </a:prstGeom>
            <a:solidFill>
              <a:srgbClr val="1A1C1B"/>
            </a:solidFill>
          </p:spPr>
        </p:sp>
        <p:sp>
          <p:nvSpPr>
            <p:cNvPr id="29" name="Circle"/>
            <p:cNvSpPr/>
            <p:nvPr/>
          </p:nvSpPr>
          <p:spPr>
            <a:xfrm>
              <a:off x="3752850" y="3943350"/>
              <a:ext cx="114300" cy="114300"/>
            </a:xfrm>
            <a:prstGeom prst="ellipse">
              <a:avLst/>
            </a:prstGeom>
            <a:solidFill>
              <a:srgbClr val="1A1C1B"/>
            </a:solidFill>
          </p:spPr>
        </p:sp>
        <p:sp>
          <p:nvSpPr>
            <p:cNvPr id="30" name="Circle"/>
            <p:cNvSpPr/>
            <p:nvPr/>
          </p:nvSpPr>
          <p:spPr>
            <a:xfrm>
              <a:off x="4038600" y="3943350"/>
              <a:ext cx="114300" cy="114300"/>
            </a:xfrm>
            <a:prstGeom prst="ellipse">
              <a:avLst/>
            </a:prstGeom>
            <a:solidFill>
              <a:srgbClr val="1A1C1B"/>
            </a:solidFill>
          </p:spPr>
        </p:sp>
        <p:sp>
          <p:nvSpPr>
            <p:cNvPr id="31" name="Text"/>
            <p:cNvSpPr txBox="1"/>
            <p:nvPr/>
          </p:nvSpPr>
          <p:spPr>
            <a:xfrm>
              <a:off x="2981325" y="4238625"/>
              <a:ext cx="1085850" cy="31432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750" b="0" i="0" spc="160">
                  <a:solidFill>
                    <a:srgbClr val="747878"/>
                  </a:solidFill>
                  <a:latin typeface="Inter"/>
                  <a:ea typeface="Noto Sans SC"/>
                </a:rPr>
                <a:t>POUR-OVER · ESPRESSO</a:t>
              </a:r>
            </a:p>
          </p:txBody>
        </p:sp>
        <p:sp>
          <p:nvSpPr>
            <p:cNvPr id="32" name="Text"/>
            <p:cNvSpPr txBox="1"/>
            <p:nvPr/>
          </p:nvSpPr>
          <p:spPr>
            <a:xfrm>
              <a:off x="4510564" y="3352800"/>
              <a:ext cx="1075373" cy="41338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350" b="0" i="0">
                  <a:solidFill>
                    <a:srgbClr val="1A1C1B"/>
                  </a:solidFill>
                  <a:latin typeface="EB Garamond"/>
                </a:rPr>
                <a:t>Slow Lounge</a:t>
              </a:r>
            </a:p>
          </p:txBody>
        </p:sp>
        <p:sp>
          <p:nvSpPr>
            <p:cNvPr id="33" name="Circle"/>
            <p:cNvSpPr/>
            <p:nvPr/>
          </p:nvSpPr>
          <p:spPr>
            <a:xfrm>
              <a:off x="4686300" y="3876675"/>
              <a:ext cx="152400" cy="152400"/>
            </a:xfrm>
            <a:prstGeom prst="ellipse">
              <a:avLst/>
            </a:prstGeom>
            <a:ln w="14288">
              <a:solidFill>
                <a:srgbClr val="1A1C1B"/>
              </a:solidFill>
            </a:ln>
          </p:spPr>
        </p:sp>
        <p:sp>
          <p:nvSpPr>
            <p:cNvPr id="34" name="Circle"/>
            <p:cNvSpPr/>
            <p:nvPr/>
          </p:nvSpPr>
          <p:spPr>
            <a:xfrm>
              <a:off x="4972050" y="3876675"/>
              <a:ext cx="152400" cy="152400"/>
            </a:xfrm>
            <a:prstGeom prst="ellipse">
              <a:avLst/>
            </a:prstGeom>
            <a:ln w="14288">
              <a:solidFill>
                <a:srgbClr val="1A1C1B"/>
              </a:solidFill>
            </a:ln>
          </p:spPr>
        </p:sp>
        <p:sp>
          <p:nvSpPr>
            <p:cNvPr id="35" name="Circle"/>
            <p:cNvSpPr/>
            <p:nvPr/>
          </p:nvSpPr>
          <p:spPr>
            <a:xfrm>
              <a:off x="5257800" y="3876675"/>
              <a:ext cx="152400" cy="152400"/>
            </a:xfrm>
            <a:prstGeom prst="ellipse">
              <a:avLst/>
            </a:prstGeom>
            <a:ln w="14288">
              <a:solidFill>
                <a:srgbClr val="1A1C1B"/>
              </a:solidFill>
            </a:ln>
          </p:spPr>
        </p:sp>
        <p:sp>
          <p:nvSpPr>
            <p:cNvPr id="36" name="Circle"/>
            <p:cNvSpPr/>
            <p:nvPr/>
          </p:nvSpPr>
          <p:spPr>
            <a:xfrm>
              <a:off x="4686300" y="4162425"/>
              <a:ext cx="152400" cy="152400"/>
            </a:xfrm>
            <a:prstGeom prst="ellipse">
              <a:avLst/>
            </a:prstGeom>
            <a:ln w="14288">
              <a:solidFill>
                <a:srgbClr val="1A1C1B"/>
              </a:solidFill>
            </a:ln>
          </p:spPr>
        </p:sp>
        <p:sp>
          <p:nvSpPr>
            <p:cNvPr id="37" name="Circle"/>
            <p:cNvSpPr/>
            <p:nvPr/>
          </p:nvSpPr>
          <p:spPr>
            <a:xfrm>
              <a:off x="4972050" y="4162425"/>
              <a:ext cx="152400" cy="152400"/>
            </a:xfrm>
            <a:prstGeom prst="ellipse">
              <a:avLst/>
            </a:prstGeom>
            <a:ln w="14288">
              <a:solidFill>
                <a:srgbClr val="1A1C1B"/>
              </a:solidFill>
            </a:ln>
          </p:spPr>
        </p:sp>
        <p:sp>
          <p:nvSpPr>
            <p:cNvPr id="38" name="Circle"/>
            <p:cNvSpPr/>
            <p:nvPr/>
          </p:nvSpPr>
          <p:spPr>
            <a:xfrm>
              <a:off x="5257800" y="4162425"/>
              <a:ext cx="152400" cy="152400"/>
            </a:xfrm>
            <a:prstGeom prst="ellipse">
              <a:avLst/>
            </a:prstGeom>
            <a:ln w="14288">
              <a:solidFill>
                <a:srgbClr val="1A1C1B"/>
              </a:solidFill>
            </a:ln>
          </p:spPr>
        </p:sp>
        <p:sp>
          <p:nvSpPr>
            <p:cNvPr id="39" name="Text"/>
            <p:cNvSpPr txBox="1"/>
            <p:nvPr/>
          </p:nvSpPr>
          <p:spPr>
            <a:xfrm>
              <a:off x="4741069" y="4524375"/>
              <a:ext cx="614363" cy="31432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750" b="0" i="0" spc="160">
                  <a:solidFill>
                    <a:srgbClr val="747878"/>
                  </a:solidFill>
                  <a:latin typeface="Inter"/>
                  <a:ea typeface="Noto Sans SC"/>
                </a:rPr>
                <a:t>LOW-SEATING</a:t>
              </a:r>
            </a:p>
          </p:txBody>
        </p:sp>
        <p:sp>
          <p:nvSpPr>
            <p:cNvPr id="40" name="Line"/>
            <p:cNvSpPr/>
            <p:nvPr/>
          </p:nvSpPr>
          <p:spPr>
            <a:xfrm>
              <a:off x="3417094" y="5703094"/>
              <a:ext cx="33338" cy="252413"/>
            </a:xfrm>
            <a:custGeom>
              <a:avLst/>
              <a:gdLst/>
              <a:ahLst/>
              <a:cxnLst/>
              <a:rect l="0" t="0" r="100000" b="100000"/>
              <a:pathLst>
                <a:path w="33338" h="252413">
                  <a:moveTo>
                    <a:pt x="11906" y="11906"/>
                  </a:moveTo>
                  <a:lnTo>
                    <a:pt x="11906" y="240506"/>
                  </a:lnTo>
                </a:path>
              </a:pathLst>
            </a:custGeom>
            <a:ln w="14288">
              <a:solidFill>
                <a:srgbClr val="1A1C1B"/>
              </a:solidFill>
            </a:ln>
          </p:spPr>
        </p:sp>
        <p:sp>
          <p:nvSpPr>
            <p:cNvPr id="41" name="Path"/>
            <p:cNvSpPr/>
            <p:nvPr/>
          </p:nvSpPr>
          <p:spPr>
            <a:xfrm>
              <a:off x="3371850" y="5905500"/>
              <a:ext cx="114300" cy="114300"/>
            </a:xfrm>
            <a:custGeom>
              <a:avLst/>
              <a:gdLst/>
              <a:ahLst/>
              <a:cxnLst/>
              <a:rect l="0" t="0" r="100000" b="100000"/>
              <a:pathLst>
                <a:path w="114300" h="114300">
                  <a:moveTo>
                    <a:pt x="0" y="0"/>
                  </a:moveTo>
                  <a:lnTo>
                    <a:pt x="114300" y="0"/>
                  </a:lnTo>
                  <a:lnTo>
                    <a:pt x="57150" y="114300"/>
                  </a:lnTo>
                  <a:close/>
                </a:path>
              </a:pathLst>
            </a:custGeom>
            <a:solidFill>
              <a:srgbClr val="1A1C1B"/>
            </a:solidFill>
          </p:spPr>
        </p:sp>
        <p:sp>
          <p:nvSpPr>
            <p:cNvPr id="42" name="Text"/>
            <p:cNvSpPr txBox="1"/>
            <p:nvPr/>
          </p:nvSpPr>
          <p:spPr>
            <a:xfrm>
              <a:off x="3543300" y="5829300"/>
              <a:ext cx="598170" cy="31432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750" b="0" i="0" spc="160">
                  <a:solidFill>
                    <a:srgbClr val="1A1C1B"/>
                  </a:solidFill>
                  <a:latin typeface="Inter"/>
                  <a:ea typeface="Noto Sans SC"/>
                </a:rPr>
                <a:t>ENTRANCE</a:t>
              </a:r>
            </a:p>
          </p:txBody>
        </p:sp>
        <p:grpSp>
          <p:nvGrpSpPr>
            <p:cNvPr id="46" name="Group"/>
            <p:cNvGrpSpPr/>
            <p:nvPr/>
          </p:nvGrpSpPr>
          <p:grpSpPr>
            <a:xfrm>
              <a:off x="5295900" y="5848350"/>
              <a:ext cx="495300" cy="368618"/>
              <a:chOff x="5295900" y="5848350"/>
              <a:chExt cx="495300" cy="368618"/>
            </a:xfrm>
          </p:grpSpPr>
          <p:sp>
            <p:nvSpPr>
              <p:cNvPr id="43" name="Line"/>
              <p:cNvSpPr/>
              <p:nvPr/>
            </p:nvSpPr>
            <p:spPr>
              <a:xfrm>
                <a:off x="5324475" y="5876925"/>
                <a:ext cx="28575" cy="152400"/>
              </a:xfrm>
              <a:custGeom>
                <a:avLst/>
                <a:gdLst/>
                <a:ahLst/>
                <a:cxnLst/>
                <a:rect l="0" t="0" r="100000" b="100000"/>
                <a:pathLst>
                  <a:path w="28575" h="152400">
                    <a:moveTo>
                      <a:pt x="9525" y="142875"/>
                    </a:moveTo>
                    <a:lnTo>
                      <a:pt x="9525" y="9525"/>
                    </a:lnTo>
                  </a:path>
                </a:pathLst>
              </a:custGeom>
              <a:ln w="9525">
                <a:solidFill>
                  <a:srgbClr val="1A1C1B"/>
                </a:solidFill>
              </a:ln>
            </p:spPr>
          </p:sp>
          <p:sp>
            <p:nvSpPr>
              <p:cNvPr id="44" name="Path"/>
              <p:cNvSpPr/>
              <p:nvPr/>
            </p:nvSpPr>
            <p:spPr>
              <a:xfrm>
                <a:off x="5295900" y="5848350"/>
                <a:ext cx="76200" cy="76200"/>
              </a:xfrm>
              <a:custGeom>
                <a:avLst/>
                <a:gdLst/>
                <a:ahLst/>
                <a:cxnLst/>
                <a:rect l="0" t="0" r="100000" b="100000"/>
                <a:pathLst>
                  <a:path w="76200" h="76200">
                    <a:moveTo>
                      <a:pt x="0" y="76200"/>
                    </a:moveTo>
                    <a:lnTo>
                      <a:pt x="76200" y="76200"/>
                    </a:lnTo>
                    <a:lnTo>
                      <a:pt x="38100" y="0"/>
                    </a:lnTo>
                    <a:close/>
                  </a:path>
                </a:pathLst>
              </a:custGeom>
              <a:solidFill>
                <a:srgbClr val="1A1C1B"/>
              </a:solidFill>
            </p:spPr>
          </p:sp>
          <p:sp>
            <p:nvSpPr>
              <p:cNvPr id="45" name="Text"/>
              <p:cNvSpPr txBox="1"/>
              <p:nvPr/>
            </p:nvSpPr>
            <p:spPr>
              <a:xfrm>
                <a:off x="5410200" y="5915025"/>
                <a:ext cx="381000" cy="301943"/>
              </a:xfrm>
              <a:prstGeom prst="rect">
                <a:avLst/>
              </a:prstGeom>
              <a:noFill/>
            </p:spPr>
            <p:txBody>
              <a:bodyPr wrap="none" rtlCol="0" anchor="t" lIns="0" tIns="0" rIns="0" bIns="0"/>
              <a:lstStyle/>
              <a:p>
                <a:r>
                  <a:rPr sz="675" b="0" i="0">
                    <a:solidFill>
                      <a:srgbClr val="747878"/>
                    </a:solidFill>
                    <a:latin typeface="Inter"/>
                    <a:ea typeface="Noto Sans SC"/>
                  </a:rPr>
                  <a:t>N</a:t>
                </a:r>
              </a:p>
            </p:txBody>
          </p:sp>
        </p:grpSp>
      </p:grpSp>
      <p:grpSp>
        <p:nvGrpSpPr>
          <p:cNvPr id="72" name="Group"/>
          <p:cNvGrpSpPr/>
          <p:nvPr/>
        </p:nvGrpSpPr>
        <p:grpSpPr>
          <a:xfrm>
            <a:off x="6848475" y="2581275"/>
            <a:ext cx="5231130" cy="3589973"/>
            <a:chOff x="6848475" y="2581275"/>
            <a:chExt cx="5231130" cy="3589973"/>
          </a:xfrm>
        </p:grpSpPr>
        <p:sp>
          <p:nvSpPr>
            <p:cNvPr id="47" name="Text"/>
            <p:cNvSpPr txBox="1"/>
            <p:nvPr/>
          </p:nvSpPr>
          <p:spPr>
            <a:xfrm>
              <a:off x="6858000" y="2581275"/>
              <a:ext cx="147828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825" b="0" i="0" spc="200">
                  <a:solidFill>
                    <a:srgbClr val="747878"/>
                  </a:solidFill>
                  <a:latin typeface="Inter"/>
                  <a:ea typeface="Noto Sans SC"/>
                </a:rPr>
                <a:t>BREW BAR — ANNOTATED</a:t>
              </a:r>
            </a:p>
          </p:txBody>
        </p:sp>
        <p:sp>
          <p:nvSpPr>
            <p:cNvPr id="48" name="Rect"/>
            <p:cNvSpPr/>
            <p:nvPr/>
          </p:nvSpPr>
          <p:spPr>
            <a:xfrm>
              <a:off x="6858000" y="3048000"/>
              <a:ext cx="4381500" cy="2667000"/>
            </a:xfrm>
            <a:prstGeom prst="rect">
              <a:avLst/>
            </a:prstGeom>
            <a:solidFill>
              <a:srgbClr val="F4F3F1"/>
            </a:solidFill>
          </p:spPr>
        </p:sp>
        <p:sp>
          <p:nvSpPr>
            <p:cNvPr id="49" name="Rect"/>
            <p:cNvSpPr/>
            <p:nvPr/>
          </p:nvSpPr>
          <p:spPr>
            <a:xfrm>
              <a:off x="6858000" y="3048000"/>
              <a:ext cx="4381500" cy="1714500"/>
            </a:xfrm>
            <a:prstGeom prst="rect">
              <a:avLst/>
            </a:prstGeom>
            <a:solidFill>
              <a:srgbClr val="E8E4DE"/>
            </a:solidFill>
          </p:spPr>
        </p:sp>
        <p:sp>
          <p:nvSpPr>
            <p:cNvPr id="50" name="Rect"/>
            <p:cNvSpPr/>
            <p:nvPr/>
          </p:nvSpPr>
          <p:spPr>
            <a:xfrm>
              <a:off x="6858000" y="4762500"/>
              <a:ext cx="4381500" cy="952500"/>
            </a:xfrm>
            <a:prstGeom prst="rect">
              <a:avLst/>
            </a:prstGeom>
            <a:solidFill>
              <a:srgbClr val="1A1C1B"/>
            </a:solidFill>
          </p:spPr>
        </p:sp>
        <p:sp>
          <p:nvSpPr>
            <p:cNvPr id="51" name="Rect"/>
            <p:cNvSpPr/>
            <p:nvPr/>
          </p:nvSpPr>
          <p:spPr>
            <a:xfrm>
              <a:off x="7239000" y="3238500"/>
              <a:ext cx="1143000" cy="1333500"/>
            </a:xfrm>
            <a:prstGeom prst="rect">
              <a:avLst/>
            </a:prstGeom>
            <a:solidFill>
              <a:srgbClr val="F4F3F1">
                <a:alpha val="85000"/>
              </a:srgbClr>
            </a:solidFill>
          </p:spPr>
        </p:sp>
        <p:sp>
          <p:nvSpPr>
            <p:cNvPr id="52" name="Rect"/>
            <p:cNvSpPr/>
            <p:nvPr/>
          </p:nvSpPr>
          <p:spPr>
            <a:xfrm>
              <a:off x="8572500" y="3238500"/>
              <a:ext cx="571500" cy="1333500"/>
            </a:xfrm>
            <a:prstGeom prst="rect">
              <a:avLst/>
            </a:prstGeom>
            <a:solidFill>
              <a:srgbClr val="F4F3F1">
                <a:alpha val="55000"/>
              </a:srgbClr>
            </a:solidFill>
          </p:spPr>
        </p:sp>
        <p:sp>
          <p:nvSpPr>
            <p:cNvPr id="53" name="Ellipse"/>
            <p:cNvSpPr/>
            <p:nvPr/>
          </p:nvSpPr>
          <p:spPr>
            <a:xfrm>
              <a:off x="9601200" y="3848100"/>
              <a:ext cx="419100" cy="495300"/>
            </a:xfrm>
            <a:prstGeom prst="ellipse">
              <a:avLst/>
            </a:prstGeom>
            <a:solidFill>
              <a:srgbClr val="1A1C1B"/>
            </a:solidFill>
          </p:spPr>
        </p:sp>
        <p:sp>
          <p:nvSpPr>
            <p:cNvPr id="54" name="Rect"/>
            <p:cNvSpPr/>
            <p:nvPr/>
          </p:nvSpPr>
          <p:spPr>
            <a:xfrm>
              <a:off x="9563100" y="4333875"/>
              <a:ext cx="495300" cy="571500"/>
            </a:xfrm>
            <a:prstGeom prst="rect">
              <a:avLst/>
            </a:prstGeom>
            <a:solidFill>
              <a:srgbClr val="1A1C1B"/>
            </a:solidFill>
          </p:spPr>
        </p:sp>
        <p:sp>
          <p:nvSpPr>
            <p:cNvPr id="55" name="Line"/>
            <p:cNvSpPr/>
            <p:nvPr/>
          </p:nvSpPr>
          <p:spPr>
            <a:xfrm>
              <a:off x="7800975" y="3038475"/>
              <a:ext cx="28575" cy="400050"/>
            </a:xfrm>
            <a:custGeom>
              <a:avLst/>
              <a:gdLst/>
              <a:ahLst/>
              <a:cxnLst/>
              <a:rect l="0" t="0" r="100000" b="100000"/>
              <a:pathLst>
                <a:path w="28575" h="400050">
                  <a:moveTo>
                    <a:pt x="9525" y="9525"/>
                  </a:moveTo>
                  <a:lnTo>
                    <a:pt x="9525" y="390525"/>
                  </a:lnTo>
                </a:path>
              </a:pathLst>
            </a:custGeom>
            <a:ln w="9525">
              <a:solidFill>
                <a:srgbClr val="1A1C1B"/>
              </a:solidFill>
            </a:ln>
          </p:spPr>
        </p:sp>
        <p:sp>
          <p:nvSpPr>
            <p:cNvPr id="56" name="Ellipse"/>
            <p:cNvSpPr/>
            <p:nvPr/>
          </p:nvSpPr>
          <p:spPr>
            <a:xfrm>
              <a:off x="7677150" y="3429000"/>
              <a:ext cx="266700" cy="152400"/>
            </a:xfrm>
            <a:prstGeom prst="ellipse">
              <a:avLst/>
            </a:prstGeom>
            <a:solidFill>
              <a:srgbClr val="1A1C1B"/>
            </a:solidFill>
          </p:spPr>
        </p:sp>
        <p:sp>
          <p:nvSpPr>
            <p:cNvPr id="57" name="Line"/>
            <p:cNvSpPr/>
            <p:nvPr/>
          </p:nvSpPr>
          <p:spPr>
            <a:xfrm>
              <a:off x="7419975" y="4419600"/>
              <a:ext cx="28575" cy="590550"/>
            </a:xfrm>
            <a:custGeom>
              <a:avLst/>
              <a:gdLst/>
              <a:ahLst/>
              <a:cxnLst/>
              <a:rect l="0" t="0" r="100000" b="100000"/>
              <a:pathLst>
                <a:path w="28575" h="590550">
                  <a:moveTo>
                    <a:pt x="9525" y="9525"/>
                  </a:moveTo>
                  <a:lnTo>
                    <a:pt x="9525" y="581025"/>
                  </a:lnTo>
                </a:path>
              </a:pathLst>
            </a:custGeom>
            <a:ln w="9525">
              <a:solidFill>
                <a:srgbClr val="1A1C1B"/>
              </a:solidFill>
            </a:ln>
          </p:spPr>
        </p:sp>
        <p:sp>
          <p:nvSpPr>
            <p:cNvPr id="58" name="Line"/>
            <p:cNvSpPr/>
            <p:nvPr/>
          </p:nvSpPr>
          <p:spPr>
            <a:xfrm>
              <a:off x="6848475" y="4991100"/>
              <a:ext cx="590550" cy="28575"/>
            </a:xfrm>
            <a:custGeom>
              <a:avLst/>
              <a:gdLst/>
              <a:ahLst/>
              <a:cxnLst/>
              <a:rect l="0" t="0" r="100000" b="100000"/>
              <a:pathLst>
                <a:path w="590550" h="28575">
                  <a:moveTo>
                    <a:pt x="581025" y="9525"/>
                  </a:moveTo>
                  <a:lnTo>
                    <a:pt x="9525" y="9525"/>
                  </a:lnTo>
                </a:path>
              </a:pathLst>
            </a:custGeom>
            <a:ln w="9525">
              <a:solidFill>
                <a:srgbClr val="1A1C1B"/>
              </a:solidFill>
            </a:ln>
          </p:spPr>
        </p:sp>
        <p:sp>
          <p:nvSpPr>
            <p:cNvPr id="59" name="Circle"/>
            <p:cNvSpPr/>
            <p:nvPr/>
          </p:nvSpPr>
          <p:spPr>
            <a:xfrm>
              <a:off x="7405688" y="4405313"/>
              <a:ext cx="47625" cy="47625"/>
            </a:xfrm>
            <a:prstGeom prst="ellipse">
              <a:avLst/>
            </a:prstGeom>
            <a:solidFill>
              <a:srgbClr val="1A1C1B"/>
            </a:solidFill>
          </p:spPr>
        </p:sp>
        <p:sp>
          <p:nvSpPr>
            <p:cNvPr id="60" name="Text"/>
            <p:cNvSpPr txBox="1"/>
            <p:nvPr/>
          </p:nvSpPr>
          <p:spPr>
            <a:xfrm>
              <a:off x="6896100" y="4667250"/>
              <a:ext cx="1415415" cy="31432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750" b="0" i="0" spc="140">
                  <a:solidFill>
                    <a:srgbClr val="1A1C1B"/>
                  </a:solidFill>
                  <a:latin typeface="Inter"/>
                  <a:ea typeface="Noto Sans SC"/>
                </a:rPr>
                <a:t>01 — ESPRESSO MACHINE</a:t>
              </a:r>
            </a:p>
          </p:txBody>
        </p:sp>
        <p:sp>
          <p:nvSpPr>
            <p:cNvPr id="61" name="Text"/>
            <p:cNvSpPr txBox="1"/>
            <p:nvPr/>
          </p:nvSpPr>
          <p:spPr>
            <a:xfrm>
              <a:off x="6896100" y="4810125"/>
              <a:ext cx="1453134" cy="30194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675" b="0" i="0">
                  <a:solidFill>
                    <a:srgbClr val="747878"/>
                  </a:solidFill>
                  <a:latin typeface="Inter"/>
                  <a:ea typeface="Noto Sans SC"/>
                </a:rPr>
                <a:t>La Marzocco, three group</a:t>
              </a:r>
            </a:p>
          </p:txBody>
        </p:sp>
        <p:sp>
          <p:nvSpPr>
            <p:cNvPr id="62" name="Line"/>
            <p:cNvSpPr/>
            <p:nvPr/>
          </p:nvSpPr>
          <p:spPr>
            <a:xfrm>
              <a:off x="8562975" y="4514850"/>
              <a:ext cx="28575" cy="781050"/>
            </a:xfrm>
            <a:custGeom>
              <a:avLst/>
              <a:gdLst/>
              <a:ahLst/>
              <a:cxnLst/>
              <a:rect l="0" t="0" r="100000" b="100000"/>
              <a:pathLst>
                <a:path w="28575" h="781050">
                  <a:moveTo>
                    <a:pt x="9525" y="9525"/>
                  </a:moveTo>
                  <a:lnTo>
                    <a:pt x="9525" y="771525"/>
                  </a:lnTo>
                </a:path>
              </a:pathLst>
            </a:custGeom>
            <a:ln w="9525">
              <a:solidFill>
                <a:srgbClr val="1A1C1B"/>
              </a:solidFill>
            </a:ln>
          </p:spPr>
        </p:sp>
        <p:sp>
          <p:nvSpPr>
            <p:cNvPr id="63" name="Line"/>
            <p:cNvSpPr/>
            <p:nvPr/>
          </p:nvSpPr>
          <p:spPr>
            <a:xfrm>
              <a:off x="6848475" y="5276850"/>
              <a:ext cx="1733550" cy="28575"/>
            </a:xfrm>
            <a:custGeom>
              <a:avLst/>
              <a:gdLst/>
              <a:ahLst/>
              <a:cxnLst/>
              <a:rect l="0" t="0" r="100000" b="100000"/>
              <a:pathLst>
                <a:path w="1733550" h="28575">
                  <a:moveTo>
                    <a:pt x="1724025" y="9525"/>
                  </a:moveTo>
                  <a:lnTo>
                    <a:pt x="9525" y="9525"/>
                  </a:lnTo>
                </a:path>
              </a:pathLst>
            </a:custGeom>
            <a:ln w="9525">
              <a:solidFill>
                <a:srgbClr val="1A1C1B"/>
              </a:solidFill>
            </a:ln>
          </p:spPr>
        </p:sp>
        <p:sp>
          <p:nvSpPr>
            <p:cNvPr id="64" name="Circle"/>
            <p:cNvSpPr/>
            <p:nvPr/>
          </p:nvSpPr>
          <p:spPr>
            <a:xfrm>
              <a:off x="8548688" y="4500563"/>
              <a:ext cx="47625" cy="47625"/>
            </a:xfrm>
            <a:prstGeom prst="ellipse">
              <a:avLst/>
            </a:prstGeom>
            <a:solidFill>
              <a:srgbClr val="1A1C1B"/>
            </a:solidFill>
          </p:spPr>
        </p:sp>
        <p:sp>
          <p:nvSpPr>
            <p:cNvPr id="65" name="Text"/>
            <p:cNvSpPr txBox="1"/>
            <p:nvPr/>
          </p:nvSpPr>
          <p:spPr>
            <a:xfrm>
              <a:off x="6896100" y="5410200"/>
              <a:ext cx="1478280" cy="31432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750" b="0" i="0" spc="140">
                  <a:solidFill>
                    <a:srgbClr val="1A1C1B"/>
                  </a:solidFill>
                  <a:latin typeface="Inter"/>
                  <a:ea typeface="Noto Sans SC"/>
                </a:rPr>
                <a:t>02 — POUR-OVER STATION</a:t>
              </a:r>
            </a:p>
          </p:txBody>
        </p:sp>
        <p:sp>
          <p:nvSpPr>
            <p:cNvPr id="66" name="Text"/>
            <p:cNvSpPr txBox="1"/>
            <p:nvPr/>
          </p:nvSpPr>
          <p:spPr>
            <a:xfrm>
              <a:off x="6896100" y="5553075"/>
              <a:ext cx="1962340" cy="30194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675" b="0" i="0">
                  <a:solidFill>
                    <a:srgbClr val="747878"/>
                  </a:solidFill>
                  <a:latin typeface="Inter"/>
                  <a:ea typeface="Noto Sans SC"/>
                </a:rPr>
                <a:t>V60 · Kalita · Chemex on rotation</a:t>
              </a:r>
            </a:p>
          </p:txBody>
        </p:sp>
        <p:sp>
          <p:nvSpPr>
            <p:cNvPr id="67" name="Line"/>
            <p:cNvSpPr/>
            <p:nvPr/>
          </p:nvSpPr>
          <p:spPr>
            <a:xfrm>
              <a:off x="10467975" y="4657725"/>
              <a:ext cx="400050" cy="28575"/>
            </a:xfrm>
            <a:custGeom>
              <a:avLst/>
              <a:gdLst/>
              <a:ahLst/>
              <a:cxnLst/>
              <a:rect l="0" t="0" r="100000" b="100000"/>
              <a:pathLst>
                <a:path w="400050" h="28575">
                  <a:moveTo>
                    <a:pt x="9525" y="9525"/>
                  </a:moveTo>
                  <a:lnTo>
                    <a:pt x="390525" y="9525"/>
                  </a:lnTo>
                </a:path>
              </a:pathLst>
            </a:custGeom>
            <a:ln w="9525">
              <a:solidFill>
                <a:srgbClr val="1A1C1B"/>
              </a:solidFill>
            </a:ln>
          </p:spPr>
        </p:sp>
        <p:sp>
          <p:nvSpPr>
            <p:cNvPr id="68" name="Line"/>
            <p:cNvSpPr/>
            <p:nvPr/>
          </p:nvSpPr>
          <p:spPr>
            <a:xfrm>
              <a:off x="10848975" y="4657725"/>
              <a:ext cx="28575" cy="352425"/>
            </a:xfrm>
            <a:custGeom>
              <a:avLst/>
              <a:gdLst/>
              <a:ahLst/>
              <a:cxnLst/>
              <a:rect l="0" t="0" r="100000" b="100000"/>
              <a:pathLst>
                <a:path w="28575" h="352425">
                  <a:moveTo>
                    <a:pt x="9525" y="9525"/>
                  </a:moveTo>
                  <a:lnTo>
                    <a:pt x="9525" y="342900"/>
                  </a:lnTo>
                </a:path>
              </a:pathLst>
            </a:custGeom>
            <a:ln w="9525">
              <a:solidFill>
                <a:srgbClr val="1A1C1B"/>
              </a:solidFill>
            </a:ln>
          </p:spPr>
        </p:sp>
        <p:sp>
          <p:nvSpPr>
            <p:cNvPr id="69" name="Circle"/>
            <p:cNvSpPr/>
            <p:nvPr/>
          </p:nvSpPr>
          <p:spPr>
            <a:xfrm>
              <a:off x="10453688" y="4643438"/>
              <a:ext cx="47625" cy="47625"/>
            </a:xfrm>
            <a:prstGeom prst="ellipse">
              <a:avLst/>
            </a:prstGeom>
            <a:solidFill>
              <a:srgbClr val="1A1C1B"/>
            </a:solidFill>
          </p:spPr>
        </p:sp>
        <p:sp>
          <p:nvSpPr>
            <p:cNvPr id="70" name="Text"/>
            <p:cNvSpPr txBox="1"/>
            <p:nvPr/>
          </p:nvSpPr>
          <p:spPr>
            <a:xfrm>
              <a:off x="10915650" y="4610100"/>
              <a:ext cx="1163955" cy="31432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750" b="0" i="0" spc="140">
                  <a:solidFill>
                    <a:srgbClr val="FAF9F7"/>
                  </a:solidFill>
                  <a:latin typeface="Inter"/>
                  <a:ea typeface="Noto Sans SC"/>
                </a:rPr>
                <a:t>03 — BATCH ON TAP</a:t>
              </a:r>
            </a:p>
          </p:txBody>
        </p:sp>
        <p:sp>
          <p:nvSpPr>
            <p:cNvPr id="71" name="Text"/>
            <p:cNvSpPr txBox="1"/>
            <p:nvPr/>
          </p:nvSpPr>
          <p:spPr>
            <a:xfrm>
              <a:off x="6858000" y="5819775"/>
              <a:ext cx="3936301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75" b="0" i="1">
                  <a:solidFill>
                    <a:srgbClr val="444748"/>
                  </a:solidFill>
                  <a:latin typeface="EB Garamond"/>
                </a:rPr>
                <a:t>A working bar — visible, deliberate, unhurried.</a:t>
              </a:r>
            </a:p>
          </p:txBody>
        </p:sp>
      </p:grpSp>
      <p:sp>
        <p:nvSpPr>
          <p:cNvPr id="73" name="Line"/>
          <p:cNvSpPr/>
          <p:nvPr/>
        </p:nvSpPr>
        <p:spPr>
          <a:xfrm>
            <a:off x="942975" y="6181725"/>
            <a:ext cx="10306050" cy="28575"/>
          </a:xfrm>
          <a:custGeom>
            <a:avLst/>
            <a:gdLst/>
            <a:ahLst/>
            <a:cxnLst/>
            <a:rect l="0" t="0" r="100000" b="100000"/>
            <a:pathLst>
              <a:path w="10306050" h="28575">
                <a:moveTo>
                  <a:pt x="9525" y="9525"/>
                </a:moveTo>
                <a:lnTo>
                  <a:pt x="102965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grpSp>
        <p:nvGrpSpPr>
          <p:cNvPr id="86" name="Group"/>
          <p:cNvGrpSpPr/>
          <p:nvPr/>
        </p:nvGrpSpPr>
        <p:grpSpPr>
          <a:xfrm>
            <a:off x="952500" y="6191250"/>
            <a:ext cx="11192447" cy="831533"/>
            <a:chOff x="952500" y="6191250"/>
            <a:chExt cx="11192447" cy="831533"/>
          </a:xfrm>
        </p:grpSpPr>
        <p:sp>
          <p:nvSpPr>
            <p:cNvPr id="74" name="Text"/>
            <p:cNvSpPr txBox="1"/>
            <p:nvPr/>
          </p:nvSpPr>
          <p:spPr>
            <a:xfrm>
              <a:off x="952500" y="6191250"/>
              <a:ext cx="447294" cy="53721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2100" b="0" i="0">
                  <a:solidFill>
                    <a:srgbClr val="1A1C1B"/>
                  </a:solidFill>
                  <a:latin typeface="EB Garamond"/>
                </a:rPr>
                <a:t>01</a:t>
              </a:r>
            </a:p>
          </p:txBody>
        </p:sp>
        <p:sp>
          <p:nvSpPr>
            <p:cNvPr id="75" name="Text"/>
            <p:cNvSpPr txBox="1"/>
            <p:nvPr/>
          </p:nvSpPr>
          <p:spPr>
            <a:xfrm>
              <a:off x="952500" y="6543675"/>
              <a:ext cx="1063371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825" b="0" i="0" spc="160">
                  <a:solidFill>
                    <a:srgbClr val="1A1C1B"/>
                  </a:solidFill>
                  <a:latin typeface="Inter"/>
                  <a:ea typeface="Noto Sans SC"/>
                </a:rPr>
                <a:t>FLAGSHIP SPACE</a:t>
              </a:r>
            </a:p>
          </p:txBody>
        </p:sp>
        <p:sp>
          <p:nvSpPr>
            <p:cNvPr id="76" name="Text"/>
            <p:cNvSpPr txBox="1"/>
            <p:nvPr/>
          </p:nvSpPr>
          <p:spPr>
            <a:xfrm>
              <a:off x="952500" y="6696075"/>
              <a:ext cx="1616583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825" b="0" i="0">
                  <a:solidFill>
                    <a:srgbClr val="747878"/>
                  </a:solidFill>
                  <a:latin typeface="Inter"/>
                  <a:ea typeface="Noto Sans SC"/>
                </a:rPr>
                <a:t>Roastery, bar &amp; lounge</a:t>
              </a:r>
            </a:p>
          </p:txBody>
        </p:sp>
        <p:sp>
          <p:nvSpPr>
            <p:cNvPr id="77" name="Text"/>
            <p:cNvSpPr txBox="1"/>
            <p:nvPr/>
          </p:nvSpPr>
          <p:spPr>
            <a:xfrm>
              <a:off x="3810000" y="6191250"/>
              <a:ext cx="447294" cy="53721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2100" b="0" i="0">
                  <a:solidFill>
                    <a:srgbClr val="1A1C1B"/>
                  </a:solidFill>
                  <a:latin typeface="EB Garamond"/>
                </a:rPr>
                <a:t>02</a:t>
              </a:r>
            </a:p>
          </p:txBody>
        </p:sp>
        <p:sp>
          <p:nvSpPr>
            <p:cNvPr id="78" name="Text"/>
            <p:cNvSpPr txBox="1"/>
            <p:nvPr/>
          </p:nvSpPr>
          <p:spPr>
            <a:xfrm>
              <a:off x="3810000" y="6543675"/>
              <a:ext cx="1201674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825" b="0" i="0" spc="160">
                  <a:solidFill>
                    <a:srgbClr val="1A1C1B"/>
                  </a:solidFill>
                  <a:latin typeface="Inter"/>
                  <a:ea typeface="Noto Sans SC"/>
                </a:rPr>
                <a:t>BREWING PROGRAMS</a:t>
              </a:r>
            </a:p>
          </p:txBody>
        </p:sp>
        <p:sp>
          <p:nvSpPr>
            <p:cNvPr id="79" name="Text"/>
            <p:cNvSpPr txBox="1"/>
            <p:nvPr/>
          </p:nvSpPr>
          <p:spPr>
            <a:xfrm>
              <a:off x="3810000" y="6696075"/>
              <a:ext cx="1893189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825" b="0" i="0">
                  <a:solidFill>
                    <a:srgbClr val="747878"/>
                  </a:solidFill>
                  <a:latin typeface="Inter"/>
                  <a:ea typeface="Noto Sans SC"/>
                </a:rPr>
                <a:t>Pour-over, espresso, batch</a:t>
              </a:r>
            </a:p>
          </p:txBody>
        </p:sp>
        <p:sp>
          <p:nvSpPr>
            <p:cNvPr id="80" name="Text"/>
            <p:cNvSpPr txBox="1"/>
            <p:nvPr/>
          </p:nvSpPr>
          <p:spPr>
            <a:xfrm>
              <a:off x="7048500" y="6191250"/>
              <a:ext cx="447294" cy="53721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2100" b="0" i="0">
                  <a:solidFill>
                    <a:srgbClr val="1A1C1B"/>
                  </a:solidFill>
                  <a:latin typeface="EB Garamond"/>
                </a:rPr>
                <a:t>03</a:t>
              </a:r>
            </a:p>
          </p:txBody>
        </p:sp>
        <p:sp>
          <p:nvSpPr>
            <p:cNvPr id="81" name="Text"/>
            <p:cNvSpPr txBox="1"/>
            <p:nvPr/>
          </p:nvSpPr>
          <p:spPr>
            <a:xfrm>
              <a:off x="7048500" y="6543675"/>
              <a:ext cx="1201674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825" b="0" i="0" spc="160">
                  <a:solidFill>
                    <a:srgbClr val="1A1C1B"/>
                  </a:solidFill>
                  <a:latin typeface="Inter"/>
                  <a:ea typeface="Noto Sans SC"/>
                </a:rPr>
                <a:t>PASTRY &amp; PAIRING</a:t>
              </a:r>
            </a:p>
          </p:txBody>
        </p:sp>
        <p:sp>
          <p:nvSpPr>
            <p:cNvPr id="82" name="Text"/>
            <p:cNvSpPr txBox="1"/>
            <p:nvPr/>
          </p:nvSpPr>
          <p:spPr>
            <a:xfrm>
              <a:off x="7048500" y="6696075"/>
              <a:ext cx="1616583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825" b="0" i="0">
                  <a:solidFill>
                    <a:srgbClr val="747878"/>
                  </a:solidFill>
                  <a:latin typeface="Inter"/>
                  <a:ea typeface="Noto Sans SC"/>
                </a:rPr>
                <a:t>In-house seasonal menu</a:t>
              </a:r>
            </a:p>
          </p:txBody>
        </p:sp>
        <p:sp>
          <p:nvSpPr>
            <p:cNvPr id="83" name="Text"/>
            <p:cNvSpPr txBox="1"/>
            <p:nvPr/>
          </p:nvSpPr>
          <p:spPr>
            <a:xfrm>
              <a:off x="9906000" y="6191250"/>
              <a:ext cx="447294" cy="53721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2100" b="0" i="0">
                  <a:solidFill>
                    <a:srgbClr val="1A1C1B"/>
                  </a:solidFill>
                  <a:latin typeface="EB Garamond"/>
                </a:rPr>
                <a:t>04</a:t>
              </a:r>
            </a:p>
          </p:txBody>
        </p:sp>
        <p:sp>
          <p:nvSpPr>
            <p:cNvPr id="84" name="Text"/>
            <p:cNvSpPr txBox="1"/>
            <p:nvPr/>
          </p:nvSpPr>
          <p:spPr>
            <a:xfrm>
              <a:off x="9906000" y="6543675"/>
              <a:ext cx="717614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825" b="0" i="0" spc="160">
                  <a:solidFill>
                    <a:srgbClr val="1A1C1B"/>
                  </a:solidFill>
                  <a:latin typeface="Inter"/>
                  <a:ea typeface="Noto Sans SC"/>
                </a:rPr>
                <a:t>EDUCATION</a:t>
              </a:r>
            </a:p>
          </p:txBody>
        </p:sp>
        <p:sp>
          <p:nvSpPr>
            <p:cNvPr id="85" name="Text"/>
            <p:cNvSpPr txBox="1"/>
            <p:nvPr/>
          </p:nvSpPr>
          <p:spPr>
            <a:xfrm>
              <a:off x="9906000" y="6696075"/>
              <a:ext cx="2238947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825" b="0" i="0">
                  <a:solidFill>
                    <a:srgbClr val="747878"/>
                  </a:solidFill>
                  <a:latin typeface="Inter"/>
                  <a:ea typeface="Noto Sans SC"/>
                </a:rPr>
                <a:t>Cuppings, classes, origin talks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9F7"/>
          </a:solidFill>
        </p:spPr>
      </p:sp>
      <p:sp>
        <p:nvSpPr>
          <p:cNvPr id="3" name="Line"/>
          <p:cNvSpPr/>
          <p:nvPr/>
        </p:nvSpPr>
        <p:spPr>
          <a:xfrm>
            <a:off x="904875" y="600075"/>
            <a:ext cx="10382250" cy="28575"/>
          </a:xfrm>
          <a:custGeom>
            <a:avLst/>
            <a:gdLst/>
            <a:ahLst/>
            <a:cxnLst/>
            <a:rect l="0" t="0" r="100000" b="100000"/>
            <a:pathLst>
              <a:path w="10382250" h="28575">
                <a:moveTo>
                  <a:pt x="9525" y="9525"/>
                </a:moveTo>
                <a:lnTo>
                  <a:pt x="103727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4" name="Text"/>
          <p:cNvSpPr txBox="1"/>
          <p:nvPr/>
        </p:nvSpPr>
        <p:spPr>
          <a:xfrm>
            <a:off x="914400" y="762000"/>
            <a:ext cx="1830324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 spc="220">
                <a:solidFill>
                  <a:srgbClr val="747878"/>
                </a:solidFill>
                <a:latin typeface="Hanken Grotesk"/>
                <a:ea typeface="Noto Sans SC"/>
              </a:rPr>
              <a:t>07 — RETAIL &amp; WHOLESALE</a:t>
            </a:r>
          </a:p>
        </p:txBody>
      </p:sp>
      <p:sp>
        <p:nvSpPr>
          <p:cNvPr id="5" name="Text"/>
          <p:cNvSpPr txBox="1"/>
          <p:nvPr/>
        </p:nvSpPr>
        <p:spPr>
          <a:xfrm>
            <a:off x="9605010" y="762000"/>
            <a:ext cx="167259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0" i="0" spc="220">
                <a:solidFill>
                  <a:srgbClr val="747878"/>
                </a:solidFill>
                <a:latin typeface="Hanken Grotesk"/>
                <a:ea typeface="Noto Sans SC"/>
              </a:rPr>
              <a:t>NORTHBOUND COFFEE ROASTERS</a:t>
            </a:r>
          </a:p>
        </p:txBody>
      </p:sp>
      <p:sp>
        <p:nvSpPr>
          <p:cNvPr id="6" name="Text"/>
          <p:cNvSpPr txBox="1"/>
          <p:nvPr/>
        </p:nvSpPr>
        <p:spPr>
          <a:xfrm>
            <a:off x="914400" y="990600"/>
            <a:ext cx="5023866" cy="8839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200" b="0" i="0">
                <a:solidFill>
                  <a:srgbClr val="1A1C1B"/>
                </a:solidFill>
                <a:latin typeface="EB Garamond"/>
              </a:rPr>
              <a:t>Built to scale</a:t>
            </a:r>
          </a:p>
        </p:txBody>
      </p:sp>
      <p:sp>
        <p:nvSpPr>
          <p:cNvPr id="7" name="Text"/>
          <p:cNvSpPr txBox="1"/>
          <p:nvPr/>
        </p:nvSpPr>
        <p:spPr>
          <a:xfrm>
            <a:off x="914400" y="1562100"/>
            <a:ext cx="7488174" cy="8839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200" b="0" i="1">
                <a:solidFill>
                  <a:srgbClr val="1A1C1B"/>
                </a:solidFill>
                <a:latin typeface="EB Garamond"/>
              </a:rPr>
              <a:t>without losing craft.</a:t>
            </a:r>
          </a:p>
        </p:txBody>
      </p:sp>
      <p:sp>
        <p:nvSpPr>
          <p:cNvPr id="8" name="Text"/>
          <p:cNvSpPr txBox="1"/>
          <p:nvPr/>
        </p:nvSpPr>
        <p:spPr>
          <a:xfrm>
            <a:off x="914400" y="2333625"/>
            <a:ext cx="2220087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 spc="180">
                <a:solidFill>
                  <a:srgbClr val="747878"/>
                </a:solidFill>
                <a:latin typeface="Hanken Grotesk"/>
                <a:ea typeface="Noto Sans SC"/>
              </a:rPr>
              <a:t>TWO CHANNELS, ONE STANDARD</a:t>
            </a:r>
          </a:p>
        </p:txBody>
      </p:sp>
      <p:sp>
        <p:nvSpPr>
          <p:cNvPr id="9" name="Rect"/>
          <p:cNvSpPr/>
          <p:nvPr/>
        </p:nvSpPr>
        <p:spPr>
          <a:xfrm>
            <a:off x="914400" y="2762250"/>
            <a:ext cx="4229100" cy="3333750"/>
          </a:xfrm>
          <a:prstGeom prst="roundRect">
            <a:avLst>
              <a:gd name="adj" fmla="val 571"/>
            </a:avLst>
          </a:prstGeom>
          <a:solidFill>
            <a:srgbClr val="F4F3F1"/>
          </a:solidFill>
        </p:spPr>
      </p:sp>
      <p:sp>
        <p:nvSpPr>
          <p:cNvPr id="10" name="Text"/>
          <p:cNvSpPr txBox="1"/>
          <p:nvPr/>
        </p:nvSpPr>
        <p:spPr>
          <a:xfrm>
            <a:off x="1143000" y="3019425"/>
            <a:ext cx="510159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160">
                <a:solidFill>
                  <a:srgbClr val="1A1C1B"/>
                </a:solidFill>
                <a:latin typeface="Hanken Grotesk"/>
                <a:ea typeface="Noto Sans SC"/>
              </a:rPr>
              <a:t>RETAIL</a:t>
            </a:r>
          </a:p>
        </p:txBody>
      </p:sp>
      <p:sp>
        <p:nvSpPr>
          <p:cNvPr id="11" name="Text"/>
          <p:cNvSpPr txBox="1"/>
          <p:nvPr/>
        </p:nvSpPr>
        <p:spPr>
          <a:xfrm>
            <a:off x="1143000" y="3228975"/>
            <a:ext cx="3018473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444748"/>
                </a:solidFill>
                <a:latin typeface="Hanken Grotesk"/>
                <a:ea typeface="Noto Sans SC"/>
              </a:rPr>
              <a:t>Flagship café in the city, plus</a:t>
            </a:r>
          </a:p>
        </p:txBody>
      </p:sp>
      <p:sp>
        <p:nvSpPr>
          <p:cNvPr id="12" name="Text"/>
          <p:cNvSpPr txBox="1"/>
          <p:nvPr/>
        </p:nvSpPr>
        <p:spPr>
          <a:xfrm>
            <a:off x="1143000" y="3419475"/>
            <a:ext cx="3018473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444748"/>
                </a:solidFill>
                <a:latin typeface="Hanken Grotesk"/>
                <a:ea typeface="Noto Sans SC"/>
              </a:rPr>
              <a:t>e-commerce shipping nationwide.</a:t>
            </a:r>
          </a:p>
        </p:txBody>
      </p:sp>
      <p:sp>
        <p:nvSpPr>
          <p:cNvPr id="13" name="Line"/>
          <p:cNvSpPr/>
          <p:nvPr/>
        </p:nvSpPr>
        <p:spPr>
          <a:xfrm>
            <a:off x="1133475" y="3781425"/>
            <a:ext cx="3790950" cy="28575"/>
          </a:xfrm>
          <a:custGeom>
            <a:avLst/>
            <a:gdLst/>
            <a:ahLst/>
            <a:cxnLst/>
            <a:rect l="0" t="0" r="100000" b="100000"/>
            <a:pathLst>
              <a:path w="3790950" h="28575">
                <a:moveTo>
                  <a:pt x="9525" y="9525"/>
                </a:moveTo>
                <a:lnTo>
                  <a:pt x="37814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14" name="Text"/>
          <p:cNvSpPr txBox="1"/>
          <p:nvPr/>
        </p:nvSpPr>
        <p:spPr>
          <a:xfrm>
            <a:off x="1143000" y="3933825"/>
            <a:ext cx="717614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160">
                <a:solidFill>
                  <a:srgbClr val="1A1C1B"/>
                </a:solidFill>
                <a:latin typeface="Hanken Grotesk"/>
                <a:ea typeface="Noto Sans SC"/>
              </a:rPr>
              <a:t>WHOLESALE</a:t>
            </a:r>
          </a:p>
        </p:txBody>
      </p:sp>
      <p:sp>
        <p:nvSpPr>
          <p:cNvPr id="15" name="Text"/>
          <p:cNvSpPr txBox="1"/>
          <p:nvPr/>
        </p:nvSpPr>
        <p:spPr>
          <a:xfrm>
            <a:off x="1143000" y="4143375"/>
            <a:ext cx="3207068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444748"/>
                </a:solidFill>
                <a:latin typeface="Hanken Grotesk"/>
                <a:ea typeface="Noto Sans SC"/>
              </a:rPr>
              <a:t>Equipment, training and beans for</a:t>
            </a:r>
          </a:p>
        </p:txBody>
      </p:sp>
      <p:sp>
        <p:nvSpPr>
          <p:cNvPr id="16" name="Text"/>
          <p:cNvSpPr txBox="1"/>
          <p:nvPr/>
        </p:nvSpPr>
        <p:spPr>
          <a:xfrm>
            <a:off x="1143000" y="4333875"/>
            <a:ext cx="3772852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444748"/>
                </a:solidFill>
                <a:latin typeface="Hanken Grotesk"/>
                <a:ea typeface="Noto Sans SC"/>
              </a:rPr>
              <a:t>boutique hotels, offices and retailers.</a:t>
            </a:r>
          </a:p>
        </p:txBody>
      </p:sp>
      <p:sp>
        <p:nvSpPr>
          <p:cNvPr id="17" name="Line"/>
          <p:cNvSpPr/>
          <p:nvPr/>
        </p:nvSpPr>
        <p:spPr>
          <a:xfrm>
            <a:off x="1133475" y="4695825"/>
            <a:ext cx="3790950" cy="28575"/>
          </a:xfrm>
          <a:custGeom>
            <a:avLst/>
            <a:gdLst/>
            <a:ahLst/>
            <a:cxnLst/>
            <a:rect l="0" t="0" r="100000" b="100000"/>
            <a:pathLst>
              <a:path w="3790950" h="28575">
                <a:moveTo>
                  <a:pt x="9525" y="9525"/>
                </a:moveTo>
                <a:lnTo>
                  <a:pt x="37814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18" name="Text"/>
          <p:cNvSpPr txBox="1"/>
          <p:nvPr/>
        </p:nvSpPr>
        <p:spPr>
          <a:xfrm>
            <a:off x="1143000" y="4848225"/>
            <a:ext cx="855917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160">
                <a:solidFill>
                  <a:srgbClr val="1A1C1B"/>
                </a:solidFill>
                <a:latin typeface="Hanken Grotesk"/>
                <a:ea typeface="Noto Sans SC"/>
              </a:rPr>
              <a:t>WHITE-LABEL</a:t>
            </a:r>
          </a:p>
        </p:txBody>
      </p:sp>
      <p:sp>
        <p:nvSpPr>
          <p:cNvPr id="19" name="Text"/>
          <p:cNvSpPr txBox="1"/>
          <p:nvPr/>
        </p:nvSpPr>
        <p:spPr>
          <a:xfrm>
            <a:off x="1143000" y="5057775"/>
            <a:ext cx="3207068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444748"/>
                </a:solidFill>
                <a:latin typeface="Hanken Grotesk"/>
                <a:ea typeface="Noto Sans SC"/>
              </a:rPr>
              <a:t>Private-blend services for select</a:t>
            </a:r>
          </a:p>
        </p:txBody>
      </p:sp>
      <p:sp>
        <p:nvSpPr>
          <p:cNvPr id="20" name="Text"/>
          <p:cNvSpPr txBox="1"/>
          <p:nvPr/>
        </p:nvSpPr>
        <p:spPr>
          <a:xfrm>
            <a:off x="1143000" y="5248275"/>
            <a:ext cx="2075498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444748"/>
                </a:solidFill>
                <a:latin typeface="Hanken Grotesk"/>
                <a:ea typeface="Noto Sans SC"/>
              </a:rPr>
              <a:t>hospitality partners.</a:t>
            </a:r>
          </a:p>
        </p:txBody>
      </p:sp>
      <p:sp>
        <p:nvSpPr>
          <p:cNvPr id="21" name="Line"/>
          <p:cNvSpPr/>
          <p:nvPr/>
        </p:nvSpPr>
        <p:spPr>
          <a:xfrm>
            <a:off x="1133475" y="5610225"/>
            <a:ext cx="3790950" cy="28575"/>
          </a:xfrm>
          <a:custGeom>
            <a:avLst/>
            <a:gdLst/>
            <a:ahLst/>
            <a:cxnLst/>
            <a:rect l="0" t="0" r="100000" b="100000"/>
            <a:pathLst>
              <a:path w="3790950" h="28575">
                <a:moveTo>
                  <a:pt x="9525" y="9525"/>
                </a:moveTo>
                <a:lnTo>
                  <a:pt x="37814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22" name="Text"/>
          <p:cNvSpPr txBox="1"/>
          <p:nvPr/>
        </p:nvSpPr>
        <p:spPr>
          <a:xfrm>
            <a:off x="1143000" y="5743575"/>
            <a:ext cx="1132522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160">
                <a:solidFill>
                  <a:srgbClr val="1A1C1B"/>
                </a:solidFill>
                <a:latin typeface="Hanken Grotesk"/>
                <a:ea typeface="Noto Sans SC"/>
              </a:rPr>
              <a:t>SUPPORT PROGRAM</a:t>
            </a:r>
          </a:p>
        </p:txBody>
      </p:sp>
      <p:sp>
        <p:nvSpPr>
          <p:cNvPr id="23" name="Text"/>
          <p:cNvSpPr txBox="1"/>
          <p:nvPr/>
        </p:nvSpPr>
        <p:spPr>
          <a:xfrm>
            <a:off x="1143000" y="5876925"/>
            <a:ext cx="3119057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444748"/>
                </a:solidFill>
                <a:latin typeface="Hanken Grotesk"/>
                <a:ea typeface="Noto Sans SC"/>
              </a:rPr>
              <a:t>Barista training, equipment servicing</a:t>
            </a:r>
          </a:p>
        </p:txBody>
      </p:sp>
      <p:sp>
        <p:nvSpPr>
          <p:cNvPr id="24" name="Rect"/>
          <p:cNvSpPr/>
          <p:nvPr/>
        </p:nvSpPr>
        <p:spPr>
          <a:xfrm>
            <a:off x="5486400" y="2762250"/>
            <a:ext cx="2819400" cy="3333750"/>
          </a:xfrm>
          <a:prstGeom prst="roundRect">
            <a:avLst>
              <a:gd name="adj" fmla="val 675"/>
            </a:avLst>
          </a:prstGeom>
          <a:solidFill>
            <a:srgbClr val="FAF9F7"/>
          </a:solidFill>
          <a:ln w="9525">
            <a:solidFill>
              <a:srgbClr val="C4C7C7"/>
            </a:solidFill>
          </a:ln>
        </p:spPr>
      </p:sp>
      <p:sp>
        <p:nvSpPr>
          <p:cNvPr id="25" name="Rect"/>
          <p:cNvSpPr/>
          <p:nvPr/>
        </p:nvSpPr>
        <p:spPr>
          <a:xfrm>
            <a:off x="5486400" y="2762250"/>
            <a:ext cx="2819400" cy="533400"/>
          </a:xfrm>
          <a:prstGeom prst="roundRect">
            <a:avLst>
              <a:gd name="adj" fmla="val 3571"/>
            </a:avLst>
          </a:prstGeom>
          <a:solidFill>
            <a:srgbClr val="1A1C1B"/>
          </a:solidFill>
        </p:spPr>
      </p:sp>
      <p:sp>
        <p:nvSpPr>
          <p:cNvPr id="26" name="Rect"/>
          <p:cNvSpPr/>
          <p:nvPr/>
        </p:nvSpPr>
        <p:spPr>
          <a:xfrm>
            <a:off x="5486400" y="3219450"/>
            <a:ext cx="2819400" cy="76200"/>
          </a:xfrm>
          <a:prstGeom prst="rect">
            <a:avLst/>
          </a:prstGeom>
          <a:solidFill>
            <a:srgbClr val="1A1C1B"/>
          </a:solidFill>
        </p:spPr>
      </p:sp>
      <p:sp>
        <p:nvSpPr>
          <p:cNvPr id="27" name="Text"/>
          <p:cNvSpPr txBox="1"/>
          <p:nvPr/>
        </p:nvSpPr>
        <p:spPr>
          <a:xfrm>
            <a:off x="5715000" y="2924175"/>
            <a:ext cx="1063371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200">
                <a:solidFill>
                  <a:srgbClr val="FAF9F7"/>
                </a:solidFill>
                <a:latin typeface="Hanken Grotesk"/>
                <a:ea typeface="Noto Sans SC"/>
              </a:rPr>
              <a:t>RETAIL JOURNEY</a:t>
            </a:r>
          </a:p>
        </p:txBody>
      </p:sp>
      <p:sp>
        <p:nvSpPr>
          <p:cNvPr id="28" name="Text"/>
          <p:cNvSpPr txBox="1"/>
          <p:nvPr/>
        </p:nvSpPr>
        <p:spPr>
          <a:xfrm>
            <a:off x="5715000" y="3095625"/>
            <a:ext cx="2465261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1">
                <a:solidFill>
                  <a:srgbClr val="FAF9F7"/>
                </a:solidFill>
                <a:latin typeface="EB Garamond"/>
              </a:rPr>
              <a:t>Visit · Sip · Buy · Subscribe</a:t>
            </a:r>
          </a:p>
        </p:txBody>
      </p:sp>
      <p:sp>
        <p:nvSpPr>
          <p:cNvPr id="29" name="Line"/>
          <p:cNvSpPr/>
          <p:nvPr/>
        </p:nvSpPr>
        <p:spPr>
          <a:xfrm>
            <a:off x="5705475" y="3667125"/>
            <a:ext cx="28575" cy="2152650"/>
          </a:xfrm>
          <a:custGeom>
            <a:avLst/>
            <a:gdLst/>
            <a:ahLst/>
            <a:cxnLst/>
            <a:rect l="0" t="0" r="100000" b="100000"/>
            <a:pathLst>
              <a:path w="28575" h="2152650">
                <a:moveTo>
                  <a:pt x="9525" y="9525"/>
                </a:moveTo>
                <a:lnTo>
                  <a:pt x="9525" y="21431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30" name="Circle"/>
          <p:cNvSpPr/>
          <p:nvPr/>
        </p:nvSpPr>
        <p:spPr>
          <a:xfrm>
            <a:off x="5667375" y="3705225"/>
            <a:ext cx="95250" cy="95250"/>
          </a:xfrm>
          <a:prstGeom prst="ellipse">
            <a:avLst/>
          </a:prstGeom>
          <a:solidFill>
            <a:srgbClr val="1A1C1B"/>
          </a:solidFill>
        </p:spPr>
      </p:sp>
      <p:sp>
        <p:nvSpPr>
          <p:cNvPr id="31" name="Text"/>
          <p:cNvSpPr txBox="1"/>
          <p:nvPr/>
        </p:nvSpPr>
        <p:spPr>
          <a:xfrm>
            <a:off x="5905500" y="3619500"/>
            <a:ext cx="38100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0" i="0">
                <a:solidFill>
                  <a:srgbClr val="1A1C1B"/>
                </a:solidFill>
                <a:latin typeface="EB Garamond"/>
              </a:rPr>
              <a:t>01</a:t>
            </a:r>
          </a:p>
        </p:txBody>
      </p:sp>
      <p:sp>
        <p:nvSpPr>
          <p:cNvPr id="32" name="Text"/>
          <p:cNvSpPr txBox="1"/>
          <p:nvPr/>
        </p:nvSpPr>
        <p:spPr>
          <a:xfrm>
            <a:off x="6286500" y="3667125"/>
            <a:ext cx="566738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A1C1B"/>
                </a:solidFill>
                <a:latin typeface="Hanken Grotesk"/>
                <a:ea typeface="Noto Sans SC"/>
              </a:rPr>
              <a:t>Visit</a:t>
            </a:r>
          </a:p>
        </p:txBody>
      </p:sp>
      <p:sp>
        <p:nvSpPr>
          <p:cNvPr id="33" name="Text"/>
          <p:cNvSpPr txBox="1"/>
          <p:nvPr/>
        </p:nvSpPr>
        <p:spPr>
          <a:xfrm>
            <a:off x="5905500" y="3867150"/>
            <a:ext cx="1377696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747878"/>
                </a:solidFill>
                <a:latin typeface="Hanken Grotesk"/>
                <a:ea typeface="Noto Sans SC"/>
              </a:rPr>
              <a:t>The flagship café</a:t>
            </a:r>
          </a:p>
        </p:txBody>
      </p:sp>
      <p:sp>
        <p:nvSpPr>
          <p:cNvPr id="34" name="Circle"/>
          <p:cNvSpPr/>
          <p:nvPr/>
        </p:nvSpPr>
        <p:spPr>
          <a:xfrm>
            <a:off x="5667375" y="4200525"/>
            <a:ext cx="95250" cy="95250"/>
          </a:xfrm>
          <a:prstGeom prst="ellipse">
            <a:avLst/>
          </a:prstGeom>
          <a:solidFill>
            <a:srgbClr val="1A1C1B"/>
          </a:solidFill>
        </p:spPr>
      </p:sp>
      <p:sp>
        <p:nvSpPr>
          <p:cNvPr id="35" name="Text"/>
          <p:cNvSpPr txBox="1"/>
          <p:nvPr/>
        </p:nvSpPr>
        <p:spPr>
          <a:xfrm>
            <a:off x="5905500" y="4114800"/>
            <a:ext cx="38100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0" i="0">
                <a:solidFill>
                  <a:srgbClr val="1A1C1B"/>
                </a:solidFill>
                <a:latin typeface="EB Garamond"/>
              </a:rPr>
              <a:t>02</a:t>
            </a:r>
          </a:p>
        </p:txBody>
      </p:sp>
      <p:sp>
        <p:nvSpPr>
          <p:cNvPr id="36" name="Text"/>
          <p:cNvSpPr txBox="1"/>
          <p:nvPr/>
        </p:nvSpPr>
        <p:spPr>
          <a:xfrm>
            <a:off x="6286500" y="4162425"/>
            <a:ext cx="381000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A1C1B"/>
                </a:solidFill>
                <a:latin typeface="Hanken Grotesk"/>
                <a:ea typeface="Noto Sans SC"/>
              </a:rPr>
              <a:t>Sip</a:t>
            </a:r>
          </a:p>
        </p:txBody>
      </p:sp>
      <p:sp>
        <p:nvSpPr>
          <p:cNvPr id="37" name="Text"/>
          <p:cNvSpPr txBox="1"/>
          <p:nvPr/>
        </p:nvSpPr>
        <p:spPr>
          <a:xfrm>
            <a:off x="5905500" y="4362450"/>
            <a:ext cx="1528572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747878"/>
                </a:solidFill>
                <a:latin typeface="Hanken Grotesk"/>
                <a:ea typeface="Noto Sans SC"/>
              </a:rPr>
              <a:t>Dial in a favourite</a:t>
            </a:r>
          </a:p>
        </p:txBody>
      </p:sp>
      <p:sp>
        <p:nvSpPr>
          <p:cNvPr id="38" name="Circle"/>
          <p:cNvSpPr/>
          <p:nvPr/>
        </p:nvSpPr>
        <p:spPr>
          <a:xfrm>
            <a:off x="5667375" y="4695825"/>
            <a:ext cx="95250" cy="95250"/>
          </a:xfrm>
          <a:prstGeom prst="ellipse">
            <a:avLst/>
          </a:prstGeom>
          <a:solidFill>
            <a:srgbClr val="1A1C1B"/>
          </a:solidFill>
        </p:spPr>
      </p:sp>
      <p:sp>
        <p:nvSpPr>
          <p:cNvPr id="39" name="Text"/>
          <p:cNvSpPr txBox="1"/>
          <p:nvPr/>
        </p:nvSpPr>
        <p:spPr>
          <a:xfrm>
            <a:off x="5905500" y="4610100"/>
            <a:ext cx="38100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0" i="0">
                <a:solidFill>
                  <a:srgbClr val="1A1C1B"/>
                </a:solidFill>
                <a:latin typeface="EB Garamond"/>
              </a:rPr>
              <a:t>03</a:t>
            </a:r>
          </a:p>
        </p:txBody>
      </p:sp>
      <p:sp>
        <p:nvSpPr>
          <p:cNvPr id="40" name="Text"/>
          <p:cNvSpPr txBox="1"/>
          <p:nvPr/>
        </p:nvSpPr>
        <p:spPr>
          <a:xfrm>
            <a:off x="6286500" y="4657725"/>
            <a:ext cx="381000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A1C1B"/>
                </a:solidFill>
                <a:latin typeface="Hanken Grotesk"/>
                <a:ea typeface="Noto Sans SC"/>
              </a:rPr>
              <a:t>Buy</a:t>
            </a:r>
          </a:p>
        </p:txBody>
      </p:sp>
      <p:sp>
        <p:nvSpPr>
          <p:cNvPr id="41" name="Text"/>
          <p:cNvSpPr txBox="1"/>
          <p:nvPr/>
        </p:nvSpPr>
        <p:spPr>
          <a:xfrm>
            <a:off x="5905500" y="4857750"/>
            <a:ext cx="1453134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747878"/>
                </a:solidFill>
                <a:latin typeface="Hanken Grotesk"/>
                <a:ea typeface="Noto Sans SC"/>
              </a:rPr>
              <a:t>Beans, gear, merch</a:t>
            </a:r>
          </a:p>
        </p:txBody>
      </p:sp>
      <p:sp>
        <p:nvSpPr>
          <p:cNvPr id="42" name="Circle"/>
          <p:cNvSpPr/>
          <p:nvPr/>
        </p:nvSpPr>
        <p:spPr>
          <a:xfrm>
            <a:off x="5667375" y="5191125"/>
            <a:ext cx="95250" cy="95250"/>
          </a:xfrm>
          <a:prstGeom prst="ellipse">
            <a:avLst/>
          </a:prstGeom>
          <a:solidFill>
            <a:srgbClr val="1A1C1B"/>
          </a:solidFill>
        </p:spPr>
      </p:sp>
      <p:sp>
        <p:nvSpPr>
          <p:cNvPr id="43" name="Text"/>
          <p:cNvSpPr txBox="1"/>
          <p:nvPr/>
        </p:nvSpPr>
        <p:spPr>
          <a:xfrm>
            <a:off x="5905500" y="5105400"/>
            <a:ext cx="38100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0" i="0">
                <a:solidFill>
                  <a:srgbClr val="1A1C1B"/>
                </a:solidFill>
                <a:latin typeface="EB Garamond"/>
              </a:rPr>
              <a:t>04</a:t>
            </a:r>
          </a:p>
        </p:txBody>
      </p:sp>
      <p:sp>
        <p:nvSpPr>
          <p:cNvPr id="44" name="Text"/>
          <p:cNvSpPr txBox="1"/>
          <p:nvPr/>
        </p:nvSpPr>
        <p:spPr>
          <a:xfrm>
            <a:off x="6286500" y="5153025"/>
            <a:ext cx="943928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A1C1B"/>
                </a:solidFill>
                <a:latin typeface="Hanken Grotesk"/>
                <a:ea typeface="Noto Sans SC"/>
              </a:rPr>
              <a:t>Subscribe</a:t>
            </a:r>
          </a:p>
        </p:txBody>
      </p:sp>
      <p:sp>
        <p:nvSpPr>
          <p:cNvPr id="45" name="Text"/>
          <p:cNvSpPr txBox="1"/>
          <p:nvPr/>
        </p:nvSpPr>
        <p:spPr>
          <a:xfrm>
            <a:off x="5905500" y="5353050"/>
            <a:ext cx="1528572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747878"/>
                </a:solidFill>
                <a:latin typeface="Hanken Grotesk"/>
                <a:ea typeface="Noto Sans SC"/>
              </a:rPr>
              <a:t>Fresh on a schedule</a:t>
            </a:r>
          </a:p>
        </p:txBody>
      </p:sp>
      <p:sp>
        <p:nvSpPr>
          <p:cNvPr id="46" name="Line"/>
          <p:cNvSpPr/>
          <p:nvPr/>
        </p:nvSpPr>
        <p:spPr>
          <a:xfrm>
            <a:off x="5703094" y="5798344"/>
            <a:ext cx="2386013" cy="33338"/>
          </a:xfrm>
          <a:custGeom>
            <a:avLst/>
            <a:gdLst/>
            <a:ahLst/>
            <a:cxnLst/>
            <a:rect l="0" t="0" r="100000" b="100000"/>
            <a:pathLst>
              <a:path w="2386013" h="33338">
                <a:moveTo>
                  <a:pt x="11906" y="11906"/>
                </a:moveTo>
                <a:lnTo>
                  <a:pt x="2374106" y="11906"/>
                </a:lnTo>
              </a:path>
            </a:pathLst>
          </a:custGeom>
          <a:ln w="14288">
            <a:solidFill>
              <a:srgbClr val="1A1C1B"/>
            </a:solidFill>
          </a:ln>
        </p:spPr>
      </p:sp>
      <p:sp>
        <p:nvSpPr>
          <p:cNvPr id="47" name="Text"/>
          <p:cNvSpPr txBox="1"/>
          <p:nvPr/>
        </p:nvSpPr>
        <p:spPr>
          <a:xfrm>
            <a:off x="5715000" y="5876925"/>
            <a:ext cx="1339977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160">
                <a:solidFill>
                  <a:srgbClr val="1A1C1B"/>
                </a:solidFill>
                <a:latin typeface="Hanken Grotesk"/>
                <a:ea typeface="Noto Sans SC"/>
              </a:rPr>
              <a:t>DIRECT TO CUSTOMER</a:t>
            </a:r>
          </a:p>
        </p:txBody>
      </p:sp>
      <p:sp>
        <p:nvSpPr>
          <p:cNvPr id="48" name="Rect"/>
          <p:cNvSpPr/>
          <p:nvPr/>
        </p:nvSpPr>
        <p:spPr>
          <a:xfrm>
            <a:off x="8458200" y="2762250"/>
            <a:ext cx="2819400" cy="3333750"/>
          </a:xfrm>
          <a:prstGeom prst="roundRect">
            <a:avLst>
              <a:gd name="adj" fmla="val 675"/>
            </a:avLst>
          </a:prstGeom>
          <a:solidFill>
            <a:srgbClr val="FAF9F7"/>
          </a:solidFill>
          <a:ln w="9525">
            <a:solidFill>
              <a:srgbClr val="C4C7C7"/>
            </a:solidFill>
          </a:ln>
        </p:spPr>
      </p:sp>
      <p:sp>
        <p:nvSpPr>
          <p:cNvPr id="49" name="Rect"/>
          <p:cNvSpPr/>
          <p:nvPr/>
        </p:nvSpPr>
        <p:spPr>
          <a:xfrm>
            <a:off x="8458200" y="2762250"/>
            <a:ext cx="2819400" cy="533400"/>
          </a:xfrm>
          <a:prstGeom prst="roundRect">
            <a:avLst>
              <a:gd name="adj" fmla="val 3571"/>
            </a:avLst>
          </a:prstGeom>
          <a:ln w="19050">
            <a:solidFill>
              <a:srgbClr val="1A1C1B"/>
            </a:solidFill>
          </a:ln>
        </p:spPr>
      </p:sp>
      <p:sp>
        <p:nvSpPr>
          <p:cNvPr id="50" name="Text"/>
          <p:cNvSpPr txBox="1"/>
          <p:nvPr/>
        </p:nvSpPr>
        <p:spPr>
          <a:xfrm>
            <a:off x="8686800" y="2924175"/>
            <a:ext cx="1270825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200">
                <a:solidFill>
                  <a:srgbClr val="1A1C1B"/>
                </a:solidFill>
                <a:latin typeface="Hanken Grotesk"/>
                <a:ea typeface="Noto Sans SC"/>
              </a:rPr>
              <a:t>WHOLESALE JOURNEY</a:t>
            </a:r>
          </a:p>
        </p:txBody>
      </p:sp>
      <p:sp>
        <p:nvSpPr>
          <p:cNvPr id="51" name="Text"/>
          <p:cNvSpPr txBox="1"/>
          <p:nvPr/>
        </p:nvSpPr>
        <p:spPr>
          <a:xfrm>
            <a:off x="8686800" y="3095625"/>
            <a:ext cx="2873883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1">
                <a:solidFill>
                  <a:srgbClr val="1A1C1B"/>
                </a:solidFill>
                <a:latin typeface="EB Garamond"/>
              </a:rPr>
              <a:t>Sample · Onboard · Train · Restock</a:t>
            </a:r>
          </a:p>
        </p:txBody>
      </p:sp>
      <p:sp>
        <p:nvSpPr>
          <p:cNvPr id="52" name="Line"/>
          <p:cNvSpPr/>
          <p:nvPr/>
        </p:nvSpPr>
        <p:spPr>
          <a:xfrm>
            <a:off x="8677275" y="3667125"/>
            <a:ext cx="28575" cy="2152650"/>
          </a:xfrm>
          <a:custGeom>
            <a:avLst/>
            <a:gdLst/>
            <a:ahLst/>
            <a:cxnLst/>
            <a:rect l="0" t="0" r="100000" b="100000"/>
            <a:pathLst>
              <a:path w="28575" h="2152650">
                <a:moveTo>
                  <a:pt x="9525" y="9525"/>
                </a:moveTo>
                <a:lnTo>
                  <a:pt x="9525" y="21431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53" name="Circle"/>
          <p:cNvSpPr/>
          <p:nvPr/>
        </p:nvSpPr>
        <p:spPr>
          <a:xfrm>
            <a:off x="8639175" y="3705225"/>
            <a:ext cx="95250" cy="95250"/>
          </a:xfrm>
          <a:prstGeom prst="ellipse">
            <a:avLst/>
          </a:prstGeom>
          <a:solidFill>
            <a:srgbClr val="1A1C1B"/>
          </a:solidFill>
        </p:spPr>
      </p:sp>
      <p:sp>
        <p:nvSpPr>
          <p:cNvPr id="54" name="Text"/>
          <p:cNvSpPr txBox="1"/>
          <p:nvPr/>
        </p:nvSpPr>
        <p:spPr>
          <a:xfrm>
            <a:off x="8877300" y="3619500"/>
            <a:ext cx="38100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0" i="0">
                <a:solidFill>
                  <a:srgbClr val="1A1C1B"/>
                </a:solidFill>
                <a:latin typeface="EB Garamond"/>
              </a:rPr>
              <a:t>01</a:t>
            </a:r>
          </a:p>
        </p:txBody>
      </p:sp>
      <p:sp>
        <p:nvSpPr>
          <p:cNvPr id="55" name="Text"/>
          <p:cNvSpPr txBox="1"/>
          <p:nvPr/>
        </p:nvSpPr>
        <p:spPr>
          <a:xfrm>
            <a:off x="9258300" y="3667125"/>
            <a:ext cx="661035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A1C1B"/>
                </a:solidFill>
                <a:latin typeface="Hanken Grotesk"/>
                <a:ea typeface="Noto Sans SC"/>
              </a:rPr>
              <a:t>Sample</a:t>
            </a:r>
          </a:p>
        </p:txBody>
      </p:sp>
      <p:sp>
        <p:nvSpPr>
          <p:cNvPr id="56" name="Text"/>
          <p:cNvSpPr txBox="1"/>
          <p:nvPr/>
        </p:nvSpPr>
        <p:spPr>
          <a:xfrm>
            <a:off x="8877300" y="3867150"/>
            <a:ext cx="1453134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747878"/>
                </a:solidFill>
                <a:latin typeface="Hanken Grotesk"/>
                <a:ea typeface="Noto Sans SC"/>
              </a:rPr>
              <a:t>Cup &amp; green trials</a:t>
            </a:r>
          </a:p>
        </p:txBody>
      </p:sp>
      <p:sp>
        <p:nvSpPr>
          <p:cNvPr id="57" name="Circle"/>
          <p:cNvSpPr/>
          <p:nvPr/>
        </p:nvSpPr>
        <p:spPr>
          <a:xfrm>
            <a:off x="8639175" y="4200525"/>
            <a:ext cx="95250" cy="95250"/>
          </a:xfrm>
          <a:prstGeom prst="ellipse">
            <a:avLst/>
          </a:prstGeom>
          <a:solidFill>
            <a:srgbClr val="1A1C1B"/>
          </a:solidFill>
        </p:spPr>
      </p:sp>
      <p:sp>
        <p:nvSpPr>
          <p:cNvPr id="58" name="Text"/>
          <p:cNvSpPr txBox="1"/>
          <p:nvPr/>
        </p:nvSpPr>
        <p:spPr>
          <a:xfrm>
            <a:off x="8877300" y="4114800"/>
            <a:ext cx="38100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0" i="0">
                <a:solidFill>
                  <a:srgbClr val="1A1C1B"/>
                </a:solidFill>
                <a:latin typeface="EB Garamond"/>
              </a:rPr>
              <a:t>02</a:t>
            </a:r>
          </a:p>
        </p:txBody>
      </p:sp>
      <p:sp>
        <p:nvSpPr>
          <p:cNvPr id="59" name="Text"/>
          <p:cNvSpPr txBox="1"/>
          <p:nvPr/>
        </p:nvSpPr>
        <p:spPr>
          <a:xfrm>
            <a:off x="9258300" y="4162425"/>
            <a:ext cx="755333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A1C1B"/>
                </a:solidFill>
                <a:latin typeface="Hanken Grotesk"/>
                <a:ea typeface="Noto Sans SC"/>
              </a:rPr>
              <a:t>Onboard</a:t>
            </a:r>
          </a:p>
        </p:txBody>
      </p:sp>
      <p:sp>
        <p:nvSpPr>
          <p:cNvPr id="60" name="Text"/>
          <p:cNvSpPr txBox="1"/>
          <p:nvPr/>
        </p:nvSpPr>
        <p:spPr>
          <a:xfrm>
            <a:off x="8877300" y="4362450"/>
            <a:ext cx="1679448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747878"/>
                </a:solidFill>
                <a:latin typeface="Hanken Grotesk"/>
                <a:ea typeface="Noto Sans SC"/>
              </a:rPr>
              <a:t>Equipment &amp; blend fit</a:t>
            </a:r>
          </a:p>
        </p:txBody>
      </p:sp>
      <p:sp>
        <p:nvSpPr>
          <p:cNvPr id="61" name="Circle"/>
          <p:cNvSpPr/>
          <p:nvPr/>
        </p:nvSpPr>
        <p:spPr>
          <a:xfrm>
            <a:off x="8639175" y="4695825"/>
            <a:ext cx="95250" cy="95250"/>
          </a:xfrm>
          <a:prstGeom prst="ellipse">
            <a:avLst/>
          </a:prstGeom>
          <a:solidFill>
            <a:srgbClr val="1A1C1B"/>
          </a:solidFill>
        </p:spPr>
      </p:sp>
      <p:sp>
        <p:nvSpPr>
          <p:cNvPr id="62" name="Text"/>
          <p:cNvSpPr txBox="1"/>
          <p:nvPr/>
        </p:nvSpPr>
        <p:spPr>
          <a:xfrm>
            <a:off x="8877300" y="4610100"/>
            <a:ext cx="38100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0" i="0">
                <a:solidFill>
                  <a:srgbClr val="1A1C1B"/>
                </a:solidFill>
                <a:latin typeface="EB Garamond"/>
              </a:rPr>
              <a:t>03</a:t>
            </a:r>
          </a:p>
        </p:txBody>
      </p:sp>
      <p:sp>
        <p:nvSpPr>
          <p:cNvPr id="63" name="Text"/>
          <p:cNvSpPr txBox="1"/>
          <p:nvPr/>
        </p:nvSpPr>
        <p:spPr>
          <a:xfrm>
            <a:off x="9258300" y="4657725"/>
            <a:ext cx="566738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A1C1B"/>
                </a:solidFill>
                <a:latin typeface="Hanken Grotesk"/>
                <a:ea typeface="Noto Sans SC"/>
              </a:rPr>
              <a:t>Train</a:t>
            </a:r>
          </a:p>
        </p:txBody>
      </p:sp>
      <p:sp>
        <p:nvSpPr>
          <p:cNvPr id="64" name="Text"/>
          <p:cNvSpPr txBox="1"/>
          <p:nvPr/>
        </p:nvSpPr>
        <p:spPr>
          <a:xfrm>
            <a:off x="8877300" y="4857750"/>
            <a:ext cx="1377696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747878"/>
                </a:solidFill>
                <a:latin typeface="Hanken Grotesk"/>
                <a:ea typeface="Noto Sans SC"/>
              </a:rPr>
              <a:t>Barista education</a:t>
            </a:r>
          </a:p>
        </p:txBody>
      </p:sp>
      <p:sp>
        <p:nvSpPr>
          <p:cNvPr id="65" name="Circle"/>
          <p:cNvSpPr/>
          <p:nvPr/>
        </p:nvSpPr>
        <p:spPr>
          <a:xfrm>
            <a:off x="8639175" y="5191125"/>
            <a:ext cx="95250" cy="95250"/>
          </a:xfrm>
          <a:prstGeom prst="ellipse">
            <a:avLst/>
          </a:prstGeom>
          <a:solidFill>
            <a:srgbClr val="1A1C1B"/>
          </a:solidFill>
        </p:spPr>
      </p:sp>
      <p:sp>
        <p:nvSpPr>
          <p:cNvPr id="66" name="Text"/>
          <p:cNvSpPr txBox="1"/>
          <p:nvPr/>
        </p:nvSpPr>
        <p:spPr>
          <a:xfrm>
            <a:off x="8877300" y="5105400"/>
            <a:ext cx="38100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0" i="0">
                <a:solidFill>
                  <a:srgbClr val="1A1C1B"/>
                </a:solidFill>
                <a:latin typeface="EB Garamond"/>
              </a:rPr>
              <a:t>04</a:t>
            </a:r>
          </a:p>
        </p:txBody>
      </p:sp>
      <p:sp>
        <p:nvSpPr>
          <p:cNvPr id="67" name="Text"/>
          <p:cNvSpPr txBox="1"/>
          <p:nvPr/>
        </p:nvSpPr>
        <p:spPr>
          <a:xfrm>
            <a:off x="9258300" y="5153025"/>
            <a:ext cx="755333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0" i="0">
                <a:solidFill>
                  <a:srgbClr val="1A1C1B"/>
                </a:solidFill>
                <a:latin typeface="Hanken Grotesk"/>
                <a:ea typeface="Noto Sans SC"/>
              </a:rPr>
              <a:t>Restock</a:t>
            </a:r>
          </a:p>
        </p:txBody>
      </p:sp>
      <p:sp>
        <p:nvSpPr>
          <p:cNvPr id="68" name="Text"/>
          <p:cNvSpPr txBox="1"/>
          <p:nvPr/>
        </p:nvSpPr>
        <p:spPr>
          <a:xfrm>
            <a:off x="8877300" y="5353050"/>
            <a:ext cx="1679448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747878"/>
                </a:solidFill>
                <a:latin typeface="Hanken Grotesk"/>
                <a:ea typeface="Noto Sans SC"/>
              </a:rPr>
              <a:t>Fresh-roast on demand</a:t>
            </a:r>
          </a:p>
        </p:txBody>
      </p:sp>
      <p:sp>
        <p:nvSpPr>
          <p:cNvPr id="69" name="Line"/>
          <p:cNvSpPr/>
          <p:nvPr/>
        </p:nvSpPr>
        <p:spPr>
          <a:xfrm>
            <a:off x="8674894" y="5798344"/>
            <a:ext cx="2386013" cy="33338"/>
          </a:xfrm>
          <a:custGeom>
            <a:avLst/>
            <a:gdLst/>
            <a:ahLst/>
            <a:cxnLst/>
            <a:rect l="0" t="0" r="100000" b="100000"/>
            <a:pathLst>
              <a:path w="2386013" h="33338">
                <a:moveTo>
                  <a:pt x="11906" y="11906"/>
                </a:moveTo>
                <a:lnTo>
                  <a:pt x="2374106" y="11906"/>
                </a:lnTo>
              </a:path>
            </a:pathLst>
          </a:custGeom>
          <a:ln w="14288">
            <a:solidFill>
              <a:srgbClr val="1A1C1B"/>
            </a:solidFill>
          </a:ln>
        </p:spPr>
      </p:sp>
      <p:sp>
        <p:nvSpPr>
          <p:cNvPr id="70" name="Text"/>
          <p:cNvSpPr txBox="1"/>
          <p:nvPr/>
        </p:nvSpPr>
        <p:spPr>
          <a:xfrm>
            <a:off x="8686800" y="5876925"/>
            <a:ext cx="1132522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160">
                <a:solidFill>
                  <a:srgbClr val="1A1C1B"/>
                </a:solidFill>
                <a:latin typeface="Hanken Grotesk"/>
                <a:ea typeface="Noto Sans SC"/>
              </a:rPr>
              <a:t>PARTNER PROGRAM</a:t>
            </a:r>
          </a:p>
        </p:txBody>
      </p:sp>
      <p:sp>
        <p:nvSpPr>
          <p:cNvPr id="71" name="Line"/>
          <p:cNvSpPr/>
          <p:nvPr/>
        </p:nvSpPr>
        <p:spPr>
          <a:xfrm>
            <a:off x="904875" y="6353175"/>
            <a:ext cx="10382250" cy="28575"/>
          </a:xfrm>
          <a:custGeom>
            <a:avLst/>
            <a:gdLst/>
            <a:ahLst/>
            <a:cxnLst/>
            <a:rect l="0" t="0" r="100000" b="100000"/>
            <a:pathLst>
              <a:path w="10382250" h="28575">
                <a:moveTo>
                  <a:pt x="9525" y="9525"/>
                </a:moveTo>
                <a:lnTo>
                  <a:pt x="103727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72" name="Text"/>
          <p:cNvSpPr txBox="1"/>
          <p:nvPr/>
        </p:nvSpPr>
        <p:spPr>
          <a:xfrm>
            <a:off x="914400" y="6505575"/>
            <a:ext cx="994219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 spc="180">
                <a:solidFill>
                  <a:srgbClr val="747878"/>
                </a:solidFill>
                <a:latin typeface="Hanken Grotesk"/>
                <a:ea typeface="Noto Sans SC"/>
              </a:rPr>
              <a:t>SLIDE 07 / 08</a:t>
            </a:r>
          </a:p>
        </p:txBody>
      </p:sp>
      <p:sp>
        <p:nvSpPr>
          <p:cNvPr id="73" name="Text"/>
          <p:cNvSpPr txBox="1"/>
          <p:nvPr/>
        </p:nvSpPr>
        <p:spPr>
          <a:xfrm>
            <a:off x="8347710" y="6496050"/>
            <a:ext cx="292989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0" i="1">
                <a:solidFill>
                  <a:srgbClr val="444748"/>
                </a:solidFill>
                <a:latin typeface="EB Garamond"/>
              </a:rPr>
              <a:t>One roaster. Two doors. Same standard of care.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9F7"/>
          </a:solidFill>
        </p:spPr>
      </p:sp>
      <p:sp>
        <p:nvSpPr>
          <p:cNvPr id="3" name="Text"/>
          <p:cNvSpPr txBox="1"/>
          <p:nvPr/>
        </p:nvSpPr>
        <p:spPr>
          <a:xfrm>
            <a:off x="952500" y="914400"/>
            <a:ext cx="84963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 spc="216">
                <a:solidFill>
                  <a:srgbClr val="747878"/>
                </a:solidFill>
                <a:latin typeface="Hanken Grotesk"/>
                <a:ea typeface="Noto Sans SC"/>
              </a:rPr>
              <a:t>ROAD AHEAD</a:t>
            </a:r>
          </a:p>
        </p:txBody>
      </p:sp>
      <p:sp>
        <p:nvSpPr>
          <p:cNvPr id="4" name="Text"/>
          <p:cNvSpPr txBox="1"/>
          <p:nvPr/>
        </p:nvSpPr>
        <p:spPr>
          <a:xfrm>
            <a:off x="952500" y="1200150"/>
            <a:ext cx="9348978" cy="98298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800" b="0" i="0">
                <a:solidFill>
                  <a:srgbClr val="1A1C1B"/>
                </a:solidFill>
                <a:latin typeface="EB Garamond"/>
              </a:rPr>
              <a:t>Always moving</a:t>
            </a:r>
            <a:r>
              <a:rPr sz="4800" b="0" i="1">
                <a:solidFill>
                  <a:srgbClr val="1A1C1B"/>
                </a:solidFill>
                <a:latin typeface="EB Garamond"/>
              </a:rPr>
              <a:t>northbound</a:t>
            </a:r>
          </a:p>
        </p:txBody>
      </p:sp>
      <p:sp>
        <p:nvSpPr>
          <p:cNvPr id="5" name="Text"/>
          <p:cNvSpPr txBox="1"/>
          <p:nvPr/>
        </p:nvSpPr>
        <p:spPr>
          <a:xfrm>
            <a:off x="952500" y="2000250"/>
            <a:ext cx="3967734" cy="46291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650" b="0" i="0">
                <a:solidFill>
                  <a:srgbClr val="444748"/>
                </a:solidFill>
                <a:latin typeface="EB Garamond"/>
              </a:rPr>
              <a:t>— join us on the road ahead.</a:t>
            </a:r>
          </a:p>
        </p:txBody>
      </p:sp>
      <p:sp>
        <p:nvSpPr>
          <p:cNvPr id="6" name="Line"/>
          <p:cNvSpPr/>
          <p:nvPr/>
        </p:nvSpPr>
        <p:spPr>
          <a:xfrm>
            <a:off x="942975" y="2657475"/>
            <a:ext cx="1733550" cy="28575"/>
          </a:xfrm>
          <a:custGeom>
            <a:avLst/>
            <a:gdLst/>
            <a:ahLst/>
            <a:cxnLst/>
            <a:rect l="0" t="0" r="100000" b="100000"/>
            <a:pathLst>
              <a:path w="1733550" h="28575">
                <a:moveTo>
                  <a:pt x="9525" y="9525"/>
                </a:moveTo>
                <a:lnTo>
                  <a:pt x="17240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7" name="Line"/>
          <p:cNvSpPr/>
          <p:nvPr/>
        </p:nvSpPr>
        <p:spPr>
          <a:xfrm>
            <a:off x="1895475" y="3800475"/>
            <a:ext cx="8401050" cy="28575"/>
          </a:xfrm>
          <a:custGeom>
            <a:avLst/>
            <a:gdLst/>
            <a:ahLst/>
            <a:cxnLst/>
            <a:rect l="0" t="0" r="100000" b="100000"/>
            <a:pathLst>
              <a:path w="8401050" h="28575">
                <a:moveTo>
                  <a:pt x="9525" y="9525"/>
                </a:moveTo>
                <a:lnTo>
                  <a:pt x="83915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8" name="Circle"/>
          <p:cNvSpPr/>
          <p:nvPr/>
        </p:nvSpPr>
        <p:spPr>
          <a:xfrm>
            <a:off x="3143250" y="3714750"/>
            <a:ext cx="190500" cy="190500"/>
          </a:xfrm>
          <a:prstGeom prst="ellipse">
            <a:avLst/>
          </a:prstGeom>
          <a:solidFill>
            <a:srgbClr val="1A1C1B"/>
          </a:solidFill>
        </p:spPr>
      </p:sp>
      <p:sp>
        <p:nvSpPr>
          <p:cNvPr id="9" name="Circle"/>
          <p:cNvSpPr/>
          <p:nvPr/>
        </p:nvSpPr>
        <p:spPr>
          <a:xfrm>
            <a:off x="5962650" y="3676650"/>
            <a:ext cx="266700" cy="266700"/>
          </a:xfrm>
          <a:prstGeom prst="ellipse">
            <a:avLst/>
          </a:prstGeom>
          <a:solidFill>
            <a:srgbClr val="1A1C1B"/>
          </a:solidFill>
        </p:spPr>
      </p:sp>
      <p:sp>
        <p:nvSpPr>
          <p:cNvPr id="10" name="Circle"/>
          <p:cNvSpPr/>
          <p:nvPr/>
        </p:nvSpPr>
        <p:spPr>
          <a:xfrm>
            <a:off x="8858250" y="3714750"/>
            <a:ext cx="190500" cy="190500"/>
          </a:xfrm>
          <a:prstGeom prst="ellipse">
            <a:avLst/>
          </a:prstGeom>
          <a:solidFill>
            <a:srgbClr val="1A1C1B"/>
          </a:solidFill>
        </p:spPr>
      </p:sp>
      <p:sp>
        <p:nvSpPr>
          <p:cNvPr id="11" name="Text"/>
          <p:cNvSpPr txBox="1"/>
          <p:nvPr/>
        </p:nvSpPr>
        <p:spPr>
          <a:xfrm>
            <a:off x="3030855" y="3314700"/>
            <a:ext cx="41529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 spc="216">
                <a:solidFill>
                  <a:srgbClr val="747878"/>
                </a:solidFill>
                <a:latin typeface="Hanken Grotesk"/>
                <a:ea typeface="Noto Sans SC"/>
              </a:rPr>
              <a:t>YEAR 1</a:t>
            </a:r>
          </a:p>
        </p:txBody>
      </p:sp>
      <p:sp>
        <p:nvSpPr>
          <p:cNvPr id="12" name="Text"/>
          <p:cNvSpPr txBox="1"/>
          <p:nvPr/>
        </p:nvSpPr>
        <p:spPr>
          <a:xfrm>
            <a:off x="5888355" y="3314700"/>
            <a:ext cx="41529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 spc="216">
                <a:solidFill>
                  <a:srgbClr val="747878"/>
                </a:solidFill>
                <a:latin typeface="Hanken Grotesk"/>
                <a:ea typeface="Noto Sans SC"/>
              </a:rPr>
              <a:t>YEAR 2</a:t>
            </a:r>
          </a:p>
        </p:txBody>
      </p:sp>
      <p:sp>
        <p:nvSpPr>
          <p:cNvPr id="13" name="Text"/>
          <p:cNvSpPr txBox="1"/>
          <p:nvPr/>
        </p:nvSpPr>
        <p:spPr>
          <a:xfrm>
            <a:off x="8745855" y="3314700"/>
            <a:ext cx="41529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 spc="216">
                <a:solidFill>
                  <a:srgbClr val="747878"/>
                </a:solidFill>
                <a:latin typeface="Hanken Grotesk"/>
                <a:ea typeface="Noto Sans SC"/>
              </a:rPr>
              <a:t>YEAR 3</a:t>
            </a:r>
          </a:p>
        </p:txBody>
      </p:sp>
      <p:sp>
        <p:nvSpPr>
          <p:cNvPr id="14" name="Text"/>
          <p:cNvSpPr txBox="1"/>
          <p:nvPr/>
        </p:nvSpPr>
        <p:spPr>
          <a:xfrm>
            <a:off x="2606516" y="4095750"/>
            <a:ext cx="1263968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0" i="0">
                <a:solidFill>
                  <a:srgbClr val="1A1C1B"/>
                </a:solidFill>
                <a:latin typeface="EB Garamond"/>
              </a:rPr>
              <a:t>Flagship café</a:t>
            </a:r>
          </a:p>
        </p:txBody>
      </p:sp>
      <p:sp>
        <p:nvSpPr>
          <p:cNvPr id="15" name="Text"/>
          <p:cNvSpPr txBox="1"/>
          <p:nvPr/>
        </p:nvSpPr>
        <p:spPr>
          <a:xfrm>
            <a:off x="2417921" y="4305300"/>
            <a:ext cx="1641158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0" i="0">
                <a:solidFill>
                  <a:srgbClr val="1A1C1B"/>
                </a:solidFill>
                <a:latin typeface="EB Garamond"/>
              </a:rPr>
              <a:t>E-commerce launch</a:t>
            </a:r>
          </a:p>
        </p:txBody>
      </p:sp>
      <p:sp>
        <p:nvSpPr>
          <p:cNvPr id="16" name="Text"/>
          <p:cNvSpPr txBox="1"/>
          <p:nvPr/>
        </p:nvSpPr>
        <p:spPr>
          <a:xfrm>
            <a:off x="2465070" y="4572000"/>
            <a:ext cx="154686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747878"/>
                </a:solidFill>
                <a:latin typeface="Hanken Grotesk"/>
                <a:ea typeface="Noto Sans SC"/>
              </a:rPr>
              <a:t>First wholesale accounts</a:t>
            </a:r>
          </a:p>
        </p:txBody>
      </p:sp>
      <p:sp>
        <p:nvSpPr>
          <p:cNvPr id="17" name="Text"/>
          <p:cNvSpPr txBox="1"/>
          <p:nvPr/>
        </p:nvSpPr>
        <p:spPr>
          <a:xfrm>
            <a:off x="5416868" y="4095750"/>
            <a:ext cx="1358265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0" i="0">
                <a:solidFill>
                  <a:srgbClr val="1A1C1B"/>
                </a:solidFill>
                <a:latin typeface="EB Garamond"/>
              </a:rPr>
              <a:t>Regional cafés</a:t>
            </a:r>
          </a:p>
        </p:txBody>
      </p:sp>
      <p:sp>
        <p:nvSpPr>
          <p:cNvPr id="18" name="Text"/>
          <p:cNvSpPr txBox="1"/>
          <p:nvPr/>
        </p:nvSpPr>
        <p:spPr>
          <a:xfrm>
            <a:off x="5086826" y="4305300"/>
            <a:ext cx="2018348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0" i="0">
                <a:solidFill>
                  <a:srgbClr val="1A1C1B"/>
                </a:solidFill>
                <a:latin typeface="EB Garamond"/>
              </a:rPr>
              <a:t>Origin program growth</a:t>
            </a:r>
          </a:p>
        </p:txBody>
      </p:sp>
      <p:sp>
        <p:nvSpPr>
          <p:cNvPr id="19" name="Text"/>
          <p:cNvSpPr txBox="1"/>
          <p:nvPr/>
        </p:nvSpPr>
        <p:spPr>
          <a:xfrm>
            <a:off x="5291138" y="4572000"/>
            <a:ext cx="160972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747878"/>
                </a:solidFill>
                <a:latin typeface="Hanken Grotesk"/>
                <a:ea typeface="Noto Sans SC"/>
              </a:rPr>
              <a:t>Roasting capacity upgrade</a:t>
            </a:r>
          </a:p>
        </p:txBody>
      </p:sp>
      <p:sp>
        <p:nvSpPr>
          <p:cNvPr id="20" name="Text"/>
          <p:cNvSpPr txBox="1"/>
          <p:nvPr/>
        </p:nvSpPr>
        <p:spPr>
          <a:xfrm>
            <a:off x="8085773" y="4095750"/>
            <a:ext cx="1735455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0" i="0">
                <a:solidFill>
                  <a:srgbClr val="1A1C1B"/>
                </a:solidFill>
                <a:latin typeface="EB Garamond"/>
              </a:rPr>
              <a:t>Roastery expansion</a:t>
            </a:r>
          </a:p>
        </p:txBody>
      </p:sp>
      <p:sp>
        <p:nvSpPr>
          <p:cNvPr id="21" name="Text"/>
          <p:cNvSpPr txBox="1"/>
          <p:nvPr/>
        </p:nvSpPr>
        <p:spPr>
          <a:xfrm>
            <a:off x="8132921" y="4305300"/>
            <a:ext cx="1641158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0" i="0">
                <a:solidFill>
                  <a:srgbClr val="1A1C1B"/>
                </a:solidFill>
                <a:latin typeface="EB Garamond"/>
              </a:rPr>
              <a:t>Wholesale network</a:t>
            </a:r>
          </a:p>
        </p:txBody>
      </p:sp>
      <p:sp>
        <p:nvSpPr>
          <p:cNvPr id="22" name="Text"/>
          <p:cNvSpPr txBox="1"/>
          <p:nvPr/>
        </p:nvSpPr>
        <p:spPr>
          <a:xfrm>
            <a:off x="8368665" y="4572000"/>
            <a:ext cx="116967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747878"/>
                </a:solidFill>
                <a:latin typeface="Hanken Grotesk"/>
                <a:ea typeface="Noto Sans SC"/>
              </a:rPr>
              <a:t>National footprint</a:t>
            </a:r>
          </a:p>
        </p:txBody>
      </p:sp>
      <p:sp>
        <p:nvSpPr>
          <p:cNvPr id="23" name="Line"/>
          <p:cNvSpPr/>
          <p:nvPr/>
        </p:nvSpPr>
        <p:spPr>
          <a:xfrm>
            <a:off x="5133975" y="5324475"/>
            <a:ext cx="1924050" cy="28575"/>
          </a:xfrm>
          <a:custGeom>
            <a:avLst/>
            <a:gdLst/>
            <a:ahLst/>
            <a:cxnLst/>
            <a:rect l="0" t="0" r="100000" b="100000"/>
            <a:pathLst>
              <a:path w="1924050" h="28575">
                <a:moveTo>
                  <a:pt x="9525" y="9525"/>
                </a:moveTo>
                <a:lnTo>
                  <a:pt x="1914525" y="9525"/>
                </a:lnTo>
              </a:path>
            </a:pathLst>
          </a:custGeom>
          <a:ln w="9525">
            <a:solidFill>
              <a:srgbClr val="C4C7C7"/>
            </a:solidFill>
          </a:ln>
        </p:spPr>
      </p:sp>
      <p:sp>
        <p:nvSpPr>
          <p:cNvPr id="24" name="Text"/>
          <p:cNvSpPr txBox="1"/>
          <p:nvPr/>
        </p:nvSpPr>
        <p:spPr>
          <a:xfrm>
            <a:off x="5343525" y="5524500"/>
            <a:ext cx="1504950" cy="53721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2100" b="0" i="0" spc="308">
                <a:solidFill>
                  <a:srgbClr val="1A1C1B"/>
                </a:solidFill>
                <a:latin typeface="EB Garamond"/>
              </a:rPr>
              <a:t>NORTHBOUND</a:t>
            </a:r>
          </a:p>
        </p:txBody>
      </p:sp>
      <p:sp>
        <p:nvSpPr>
          <p:cNvPr id="25" name="Text"/>
          <p:cNvSpPr txBox="1"/>
          <p:nvPr/>
        </p:nvSpPr>
        <p:spPr>
          <a:xfrm>
            <a:off x="5684044" y="5905500"/>
            <a:ext cx="823913" cy="31432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750" b="0" i="0" spc="180">
                <a:solidFill>
                  <a:srgbClr val="747878"/>
                </a:solidFill>
                <a:latin typeface="Hanken Grotesk"/>
                <a:ea typeface="Noto Sans SC"/>
              </a:rPr>
              <a:t>COFFEE ROASTERS</a:t>
            </a:r>
          </a:p>
        </p:txBody>
      </p:sp>
      <p:sp>
        <p:nvSpPr>
          <p:cNvPr id="26" name="Text"/>
          <p:cNvSpPr txBox="1"/>
          <p:nvPr/>
        </p:nvSpPr>
        <p:spPr>
          <a:xfrm>
            <a:off x="4819650" y="6305550"/>
            <a:ext cx="255270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200" b="0" i="1">
                <a:solidFill>
                  <a:srgbClr val="444748"/>
                </a:solidFill>
                <a:latin typeface="EB Garamond"/>
              </a:rPr>
              <a:t>Thank you — let’s talk coffee.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