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fonts/font0.fntdata" ContentType="application/x-fontdata"/>
  <Override PartName="/ppt/fonts/font1.fntdata" ContentType="application/x-fontdata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embedTrueTypeFonts="1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mbeddedFontLst>
    <p:embeddedFont>
      <p:font typeface="Inter"/>
      <p:regular r:id="rId15"/>
    </p:embeddedFont>
    <p:embeddedFont>
      <p:font typeface="Noto Sans SC"/>
      <p:regular r:id="rId16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font" Target="fonts/font0.fntdata"/><Relationship Id="rId16" Type="http://schemas.openxmlformats.org/officeDocument/2006/relationships/font" Target="fonts/font1.fntdata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2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3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4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5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6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7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_rels/slide8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7.xml"/>
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3366"/>
              </a:gs>
              <a:gs pos="100000">
                <a:srgbClr val="00264D"/>
              </a:gs>
            </a:gsLst>
            <a:lin ang="5400000" scaled="1"/>
          </a:gradFill>
        </p:spPr>
      </p:sp>
      <p:sp>
        <p:nvSpPr>
          <p:cNvPr id="3" name="Rect"/>
          <p:cNvSpPr/>
          <p:nvPr/>
        </p:nvSpPr>
        <p:spPr>
          <a:xfrm>
            <a:off x="0" y="0"/>
            <a:ext cx="12192000" cy="57150"/>
          </a:xfrm>
          <a:prstGeom prst="rect">
            <a:avLst/>
          </a:prstGeom>
          <a:solidFill>
            <a:srgbClr val="FF8C00"/>
          </a:solidFill>
        </p:spPr>
      </p:sp>
      <p:sp>
        <p:nvSpPr>
          <p:cNvPr id="4" name="Rect"/>
          <p:cNvSpPr/>
          <p:nvPr/>
        </p:nvSpPr>
        <p:spPr>
          <a:xfrm>
            <a:off x="5143500" y="2095500"/>
            <a:ext cx="1905000" cy="19050"/>
          </a:xfrm>
          <a:prstGeom prst="rect">
            <a:avLst/>
          </a:prstGeom>
          <a:solidFill>
            <a:srgbClr val="ADD8E6">
              <a:alpha val="60000"/>
            </a:srgbClr>
          </a:solidFill>
        </p:spPr>
      </p:sp>
      <p:sp>
        <p:nvSpPr>
          <p:cNvPr id="5" name="Text"/>
          <p:cNvSpPr txBox="1"/>
          <p:nvPr/>
        </p:nvSpPr>
        <p:spPr>
          <a:xfrm>
            <a:off x="5160169" y="1724025"/>
            <a:ext cx="1871662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 spc="600">
                <a:solidFill>
                  <a:srgbClr val="7F8C8D"/>
                </a:solidFill>
                <a:latin typeface="Inter"/>
                <a:ea typeface="Noto Sans SC"/>
              </a:rPr>
              <a:t>QUARTERLY BUSINESS REVIEW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3089910" y="2705100"/>
            <a:ext cx="6012180" cy="8839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4200" b="1" i="0">
                <a:solidFill>
                  <a:srgbClr val="FFFFFF"/>
                </a:solidFill>
                <a:latin typeface="Inter"/>
                <a:ea typeface="Noto Sans SC"/>
              </a:rPr>
              <a:t>2026年第三季度业务复盘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4457700" y="3524250"/>
            <a:ext cx="327660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500" b="0" i="0">
                <a:solidFill>
                  <a:srgbClr val="ADD8E6"/>
                </a:solidFill>
                <a:latin typeface="Inter"/>
                <a:ea typeface="Noto Sans SC"/>
              </a:rPr>
              <a:t>面向管理层的季度业务回顾与战略审视</a:t>
            </a:r>
          </a:p>
        </p:txBody>
      </p:sp>
      <p:grpSp>
        <p:nvGrpSpPr>
          <p:cNvPr id="10" name="Group"/>
          <p:cNvGrpSpPr/>
          <p:nvPr/>
        </p:nvGrpSpPr>
        <p:grpSpPr>
          <a:xfrm>
            <a:off x="4476750" y="4095750"/>
            <a:ext cx="1333500" cy="449580"/>
            <a:chOff x="4476750" y="4095750"/>
            <a:chExt cx="1333500" cy="449580"/>
          </a:xfrm>
        </p:grpSpPr>
        <p:sp>
          <p:nvSpPr>
            <p:cNvPr id="8" name="Rect"/>
            <p:cNvSpPr/>
            <p:nvPr/>
          </p:nvSpPr>
          <p:spPr>
            <a:xfrm>
              <a:off x="4476750" y="4095750"/>
              <a:ext cx="1333500" cy="342900"/>
            </a:xfrm>
            <a:prstGeom prst="roundRect">
              <a:avLst>
                <a:gd name="adj" fmla="val 50000"/>
              </a:avLst>
            </a:prstGeom>
            <a:ln w="14288">
              <a:solidFill>
                <a:srgbClr val="005A9E"/>
              </a:solidFill>
            </a:ln>
          </p:spPr>
        </p:sp>
        <p:sp>
          <p:nvSpPr>
            <p:cNvPr id="9" name="Text"/>
            <p:cNvSpPr txBox="1"/>
            <p:nvPr/>
          </p:nvSpPr>
          <p:spPr>
            <a:xfrm>
              <a:off x="4794409" y="4181475"/>
              <a:ext cx="698183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1" i="0">
                  <a:solidFill>
                    <a:srgbClr val="ADD8E6"/>
                  </a:solidFill>
                  <a:latin typeface="Inter"/>
                  <a:ea typeface="Noto Sans SC"/>
                </a:rPr>
                <a:t>Q3 / 2026</a:t>
              </a:r>
            </a:p>
          </p:txBody>
        </p:sp>
      </p:grpSp>
      <p:grpSp>
        <p:nvGrpSpPr>
          <p:cNvPr id="13" name="Group"/>
          <p:cNvGrpSpPr/>
          <p:nvPr/>
        </p:nvGrpSpPr>
        <p:grpSpPr>
          <a:xfrm>
            <a:off x="6086475" y="4086225"/>
            <a:ext cx="2790825" cy="459105"/>
            <a:chOff x="6086475" y="4086225"/>
            <a:chExt cx="2790825" cy="459105"/>
          </a:xfrm>
        </p:grpSpPr>
        <p:sp>
          <p:nvSpPr>
            <p:cNvPr id="11" name="Line"/>
            <p:cNvSpPr/>
            <p:nvPr/>
          </p:nvSpPr>
          <p:spPr>
            <a:xfrm>
              <a:off x="6086475" y="4086225"/>
              <a:ext cx="28575" cy="361950"/>
            </a:xfrm>
            <a:custGeom>
              <a:avLst/>
              <a:gdLst/>
              <a:ahLst/>
              <a:cxnLst/>
              <a:rect l="0" t="0" r="100000" b="100000"/>
              <a:pathLst>
                <a:path w="28575" h="361950">
                  <a:moveTo>
                    <a:pt x="9525" y="9525"/>
                  </a:moveTo>
                  <a:lnTo>
                    <a:pt x="9525" y="352425"/>
                  </a:lnTo>
                </a:path>
              </a:pathLst>
            </a:custGeom>
            <a:ln w="9525">
              <a:solidFill>
                <a:srgbClr val="005A9E"/>
              </a:solidFill>
            </a:ln>
          </p:spPr>
        </p:sp>
        <p:sp>
          <p:nvSpPr>
            <p:cNvPr id="12" name="Text"/>
            <p:cNvSpPr txBox="1"/>
            <p:nvPr/>
          </p:nvSpPr>
          <p:spPr>
            <a:xfrm>
              <a:off x="6381750" y="4181475"/>
              <a:ext cx="249555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050" b="0" i="0">
                  <a:solidFill>
                    <a:srgbClr val="7F8C8D"/>
                  </a:solidFill>
                  <a:latin typeface="Inter"/>
                  <a:ea typeface="Noto Sans SC"/>
                </a:rPr>
                <a:t>汇报周期 · 2026.07 — 2026.09</a:t>
              </a:r>
            </a:p>
          </p:txBody>
        </p:sp>
      </p:grpSp>
      <p:sp>
        <p:nvSpPr>
          <p:cNvPr id="14" name="Rect"/>
          <p:cNvSpPr/>
          <p:nvPr/>
        </p:nvSpPr>
        <p:spPr>
          <a:xfrm>
            <a:off x="5143500" y="6086475"/>
            <a:ext cx="1905000" cy="19050"/>
          </a:xfrm>
          <a:prstGeom prst="rect">
            <a:avLst/>
          </a:prstGeom>
          <a:solidFill>
            <a:srgbClr val="FF8C00"/>
          </a:solidFill>
        </p:spPr>
      </p:sp>
      <p:sp>
        <p:nvSpPr>
          <p:cNvPr id="15" name="Text"/>
          <p:cNvSpPr txBox="1"/>
          <p:nvPr/>
        </p:nvSpPr>
        <p:spPr>
          <a:xfrm>
            <a:off x="5071110" y="6343650"/>
            <a:ext cx="204978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 spc="300">
                <a:solidFill>
                  <a:srgbClr val="7F8C8D"/>
                </a:solidFill>
                <a:latin typeface="Inter"/>
                <a:ea typeface="Noto Sans SC"/>
              </a:rPr>
              <a:t>CONFIDENTIAL · MANAGEMENT REVIEW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Text"/>
          <p:cNvSpPr txBox="1"/>
          <p:nvPr/>
        </p:nvSpPr>
        <p:spPr>
          <a:xfrm>
            <a:off x="609600" y="228600"/>
            <a:ext cx="6082284" cy="63627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700" b="1" i="0">
                <a:solidFill>
                  <a:srgbClr val="003366"/>
                </a:solidFill>
                <a:latin typeface="Inter"/>
                <a:ea typeface="Noto Sans SC"/>
              </a:rPr>
              <a:t>季度概览:核心指标整体达成稳健</a:t>
            </a:r>
          </a:p>
        </p:txBody>
      </p:sp>
      <p:sp>
        <p:nvSpPr>
          <p:cNvPr id="4" name="Line"/>
          <p:cNvSpPr/>
          <p:nvPr/>
        </p:nvSpPr>
        <p:spPr>
          <a:xfrm>
            <a:off x="590550" y="857250"/>
            <a:ext cx="11010900" cy="47625"/>
          </a:xfrm>
          <a:custGeom>
            <a:avLst/>
            <a:gdLst/>
            <a:ahLst/>
            <a:cxnLst/>
            <a:rect l="0" t="0" r="100000" b="100000"/>
            <a:pathLst>
              <a:path w="11010900" h="47625">
                <a:moveTo>
                  <a:pt x="19050" y="19050"/>
                </a:moveTo>
                <a:lnTo>
                  <a:pt x="10991850" y="19050"/>
                </a:lnTo>
              </a:path>
            </a:pathLst>
          </a:custGeom>
          <a:ln w="28575">
            <a:solidFill>
              <a:srgbClr val="003366"/>
            </a:solidFill>
          </a:ln>
        </p:spPr>
      </p:sp>
      <p:sp>
        <p:nvSpPr>
          <p:cNvPr id="5" name="Text"/>
          <p:cNvSpPr txBox="1"/>
          <p:nvPr/>
        </p:nvSpPr>
        <p:spPr>
          <a:xfrm>
            <a:off x="609600" y="990600"/>
            <a:ext cx="401574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7F8C8D"/>
                </a:solidFill>
                <a:latin typeface="Inter"/>
                <a:ea typeface="Noto Sans SC"/>
              </a:rPr>
              <a:t>2026 Q3 · 营收、用户、留存与产品关键节点同步推进</a:t>
            </a:r>
          </a:p>
        </p:txBody>
      </p:sp>
      <p:grpSp>
        <p:nvGrpSpPr>
          <p:cNvPr id="13" name="Group"/>
          <p:cNvGrpSpPr/>
          <p:nvPr/>
        </p:nvGrpSpPr>
        <p:grpSpPr>
          <a:xfrm>
            <a:off x="762000" y="1524000"/>
            <a:ext cx="2476500" cy="2667000"/>
            <a:chOff x="762000" y="1524000"/>
            <a:chExt cx="2476500" cy="2667000"/>
          </a:xfrm>
        </p:grpSpPr>
        <p:sp>
          <p:nvSpPr>
            <p:cNvPr id="6" name="Rect"/>
            <p:cNvSpPr/>
            <p:nvPr/>
          </p:nvSpPr>
          <p:spPr>
            <a:xfrm>
              <a:off x="762000" y="1524000"/>
              <a:ext cx="2476500" cy="2667000"/>
            </a:xfrm>
            <a:prstGeom prst="roundRect">
              <a:avLst>
                <a:gd name="adj" fmla="val 3076"/>
              </a:avLst>
            </a:prstGeom>
            <a:solidFill>
              <a:srgbClr val="F0F4F8"/>
            </a:solidFill>
            <a:ln w="9525">
              <a:solidFill>
                <a:srgbClr val="003366"/>
              </a:solidFill>
            </a:ln>
          </p:spPr>
        </p:sp>
        <p:sp>
          <p:nvSpPr>
            <p:cNvPr id="7" name="Text"/>
            <p:cNvSpPr txBox="1"/>
            <p:nvPr/>
          </p:nvSpPr>
          <p:spPr>
            <a:xfrm>
              <a:off x="1676400" y="1752600"/>
              <a:ext cx="64770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200" b="1" i="0">
                  <a:solidFill>
                    <a:srgbClr val="7F8C8D"/>
                  </a:solidFill>
                  <a:latin typeface="Inter"/>
                  <a:ea typeface="Noto Sans SC"/>
                </a:rPr>
                <a:t>季度营收</a:t>
              </a:r>
            </a:p>
          </p:txBody>
        </p:sp>
        <p:sp>
          <p:nvSpPr>
            <p:cNvPr id="8" name="Text"/>
            <p:cNvSpPr txBox="1"/>
            <p:nvPr/>
          </p:nvSpPr>
          <p:spPr>
            <a:xfrm>
              <a:off x="1273969" y="2209800"/>
              <a:ext cx="1452563" cy="78486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2250" b="1" i="0">
                  <a:solidFill>
                    <a:srgbClr val="005A9E"/>
                  </a:solidFill>
                  <a:latin typeface="Inter"/>
                  <a:ea typeface="Noto Sans SC"/>
                </a:rPr>
                <a:t>¥</a:t>
              </a:r>
              <a:r>
                <a:rPr sz="3600" b="1" i="0">
                  <a:solidFill>
                    <a:srgbClr val="003366"/>
                  </a:solidFill>
                  <a:latin typeface="Inter"/>
                  <a:ea typeface="Noto Sans SC"/>
                </a:rPr>
                <a:t>38.2M</a:t>
              </a:r>
            </a:p>
          </p:txBody>
        </p:sp>
        <p:sp>
          <p:nvSpPr>
            <p:cNvPr id="9" name="Text"/>
            <p:cNvSpPr txBox="1"/>
            <p:nvPr/>
          </p:nvSpPr>
          <p:spPr>
            <a:xfrm>
              <a:off x="1809750" y="2867025"/>
              <a:ext cx="38100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1" i="0">
                  <a:solidFill>
                    <a:srgbClr val="003366"/>
                  </a:solidFill>
                  <a:latin typeface="Inter"/>
                  <a:ea typeface="Noto Sans SC"/>
                </a:rPr>
                <a:t>YoY</a:t>
              </a:r>
            </a:p>
          </p:txBody>
        </p:sp>
        <p:sp>
          <p:nvSpPr>
            <p:cNvPr id="10" name="Path"/>
            <p:cNvSpPr/>
            <p:nvPr/>
          </p:nvSpPr>
          <p:spPr>
            <a:xfrm>
              <a:off x="1885950" y="3124200"/>
              <a:ext cx="228600" cy="114300"/>
            </a:xfrm>
            <a:custGeom>
              <a:avLst/>
              <a:gdLst/>
              <a:ahLst/>
              <a:cxnLst/>
              <a:rect l="0" t="0" r="100000" b="100000"/>
              <a:pathLst>
                <a:path w="228600" h="114300">
                  <a:moveTo>
                    <a:pt x="0" y="114300"/>
                  </a:moveTo>
                  <a:lnTo>
                    <a:pt x="114300" y="0"/>
                  </a:lnTo>
                  <a:lnTo>
                    <a:pt x="228600" y="114300"/>
                  </a:lnTo>
                  <a:close/>
                </a:path>
              </a:pathLst>
            </a:custGeom>
            <a:solidFill>
              <a:srgbClr val="005A9E"/>
            </a:solidFill>
          </p:spPr>
        </p:sp>
        <p:sp>
          <p:nvSpPr>
            <p:cNvPr id="11" name="Text"/>
            <p:cNvSpPr txBox="1"/>
            <p:nvPr/>
          </p:nvSpPr>
          <p:spPr>
            <a:xfrm>
              <a:off x="1771650" y="3286125"/>
              <a:ext cx="45720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500" b="1" i="0">
                  <a:solidFill>
                    <a:srgbClr val="005A9E"/>
                  </a:solidFill>
                  <a:latin typeface="Inter"/>
                  <a:ea typeface="Noto Sans SC"/>
                </a:rPr>
                <a:t>+28%</a:t>
              </a:r>
            </a:p>
          </p:txBody>
        </p:sp>
        <p:sp>
          <p:nvSpPr>
            <p:cNvPr id="12" name="Text"/>
            <p:cNvSpPr txBox="1"/>
            <p:nvPr/>
          </p:nvSpPr>
          <p:spPr>
            <a:xfrm>
              <a:off x="1395413" y="3838575"/>
              <a:ext cx="1209675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7F8C8D"/>
                  </a:solidFill>
                  <a:latin typeface="Inter"/>
                  <a:ea typeface="Noto Sans SC"/>
                </a:rPr>
                <a:t>2026 Q3 · 目标 ¥35M</a:t>
              </a:r>
            </a:p>
          </p:txBody>
        </p:sp>
      </p:grpSp>
      <p:grpSp>
        <p:nvGrpSpPr>
          <p:cNvPr id="21" name="Group"/>
          <p:cNvGrpSpPr/>
          <p:nvPr/>
        </p:nvGrpSpPr>
        <p:grpSpPr>
          <a:xfrm>
            <a:off x="3429000" y="1524000"/>
            <a:ext cx="2476500" cy="2667000"/>
            <a:chOff x="3429000" y="1524000"/>
            <a:chExt cx="2476500" cy="2667000"/>
          </a:xfrm>
        </p:grpSpPr>
        <p:sp>
          <p:nvSpPr>
            <p:cNvPr id="14" name="Rect"/>
            <p:cNvSpPr/>
            <p:nvPr/>
          </p:nvSpPr>
          <p:spPr>
            <a:xfrm>
              <a:off x="3429000" y="1524000"/>
              <a:ext cx="2476500" cy="2667000"/>
            </a:xfrm>
            <a:prstGeom prst="roundRect">
              <a:avLst>
                <a:gd name="adj" fmla="val 3076"/>
              </a:avLst>
            </a:prstGeom>
            <a:solidFill>
              <a:srgbClr val="F0F4F8"/>
            </a:solidFill>
            <a:ln w="9525">
              <a:solidFill>
                <a:srgbClr val="003366"/>
              </a:solidFill>
            </a:ln>
          </p:spPr>
        </p:sp>
        <p:sp>
          <p:nvSpPr>
            <p:cNvPr id="15" name="Text"/>
            <p:cNvSpPr txBox="1"/>
            <p:nvPr/>
          </p:nvSpPr>
          <p:spPr>
            <a:xfrm>
              <a:off x="4343400" y="1752600"/>
              <a:ext cx="64770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200" b="1" i="0">
                  <a:solidFill>
                    <a:srgbClr val="7F8C8D"/>
                  </a:solidFill>
                  <a:latin typeface="Inter"/>
                  <a:ea typeface="Noto Sans SC"/>
                </a:rPr>
                <a:t>付费用户</a:t>
              </a:r>
            </a:p>
          </p:txBody>
        </p:sp>
        <p:sp>
          <p:nvSpPr>
            <p:cNvPr id="16" name="Text"/>
            <p:cNvSpPr txBox="1"/>
            <p:nvPr/>
          </p:nvSpPr>
          <p:spPr>
            <a:xfrm>
              <a:off x="4019550" y="2209800"/>
              <a:ext cx="1295400" cy="78486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3600" b="1" i="0">
                  <a:solidFill>
                    <a:srgbClr val="003366"/>
                  </a:solidFill>
                  <a:latin typeface="Inter"/>
                  <a:ea typeface="Noto Sans SC"/>
                </a:rPr>
                <a:t>12.4K</a:t>
              </a:r>
            </a:p>
          </p:txBody>
        </p:sp>
        <p:sp>
          <p:nvSpPr>
            <p:cNvPr id="17" name="Text"/>
            <p:cNvSpPr txBox="1"/>
            <p:nvPr/>
          </p:nvSpPr>
          <p:spPr>
            <a:xfrm>
              <a:off x="4476750" y="2867025"/>
              <a:ext cx="38100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1" i="0">
                  <a:solidFill>
                    <a:srgbClr val="003366"/>
                  </a:solidFill>
                  <a:latin typeface="Inter"/>
                  <a:ea typeface="Noto Sans SC"/>
                </a:rPr>
                <a:t>QoQ</a:t>
              </a:r>
            </a:p>
          </p:txBody>
        </p:sp>
        <p:sp>
          <p:nvSpPr>
            <p:cNvPr id="18" name="Path"/>
            <p:cNvSpPr/>
            <p:nvPr/>
          </p:nvSpPr>
          <p:spPr>
            <a:xfrm>
              <a:off x="4552950" y="3124200"/>
              <a:ext cx="228600" cy="114300"/>
            </a:xfrm>
            <a:custGeom>
              <a:avLst/>
              <a:gdLst/>
              <a:ahLst/>
              <a:cxnLst/>
              <a:rect l="0" t="0" r="100000" b="100000"/>
              <a:pathLst>
                <a:path w="228600" h="114300">
                  <a:moveTo>
                    <a:pt x="0" y="114300"/>
                  </a:moveTo>
                  <a:lnTo>
                    <a:pt x="114300" y="0"/>
                  </a:lnTo>
                  <a:lnTo>
                    <a:pt x="228600" y="114300"/>
                  </a:lnTo>
                  <a:close/>
                </a:path>
              </a:pathLst>
            </a:custGeom>
            <a:solidFill>
              <a:srgbClr val="005A9E"/>
            </a:solidFill>
          </p:spPr>
        </p:sp>
        <p:sp>
          <p:nvSpPr>
            <p:cNvPr id="19" name="Text"/>
            <p:cNvSpPr txBox="1"/>
            <p:nvPr/>
          </p:nvSpPr>
          <p:spPr>
            <a:xfrm>
              <a:off x="4438650" y="3286125"/>
              <a:ext cx="45720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500" b="1" i="0">
                  <a:solidFill>
                    <a:srgbClr val="005A9E"/>
                  </a:solidFill>
                  <a:latin typeface="Inter"/>
                  <a:ea typeface="Noto Sans SC"/>
                </a:rPr>
                <a:t>+19%</a:t>
              </a:r>
            </a:p>
          </p:txBody>
        </p:sp>
        <p:sp>
          <p:nvSpPr>
            <p:cNvPr id="20" name="Text"/>
            <p:cNvSpPr txBox="1"/>
            <p:nvPr/>
          </p:nvSpPr>
          <p:spPr>
            <a:xfrm>
              <a:off x="4030980" y="3838575"/>
              <a:ext cx="127254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7F8C8D"/>
                  </a:solidFill>
                  <a:latin typeface="Inter"/>
                  <a:ea typeface="Noto Sans SC"/>
                </a:rPr>
                <a:t>2026 Q3 · 目标 11.5K</a:t>
              </a:r>
            </a:p>
          </p:txBody>
        </p:sp>
      </p:grpSp>
      <p:grpSp>
        <p:nvGrpSpPr>
          <p:cNvPr id="29" name="Group"/>
          <p:cNvGrpSpPr/>
          <p:nvPr/>
        </p:nvGrpSpPr>
        <p:grpSpPr>
          <a:xfrm>
            <a:off x="6096000" y="1524000"/>
            <a:ext cx="2476500" cy="2667000"/>
            <a:chOff x="6096000" y="1524000"/>
            <a:chExt cx="2476500" cy="2667000"/>
          </a:xfrm>
        </p:grpSpPr>
        <p:sp>
          <p:nvSpPr>
            <p:cNvPr id="22" name="Rect"/>
            <p:cNvSpPr/>
            <p:nvPr/>
          </p:nvSpPr>
          <p:spPr>
            <a:xfrm>
              <a:off x="6096000" y="1524000"/>
              <a:ext cx="2476500" cy="2667000"/>
            </a:xfrm>
            <a:prstGeom prst="roundRect">
              <a:avLst>
                <a:gd name="adj" fmla="val 3076"/>
              </a:avLst>
            </a:prstGeom>
            <a:solidFill>
              <a:srgbClr val="F0F4F8"/>
            </a:solidFill>
            <a:ln w="9525">
              <a:solidFill>
                <a:srgbClr val="003366"/>
              </a:solidFill>
            </a:ln>
          </p:spPr>
        </p:sp>
        <p:sp>
          <p:nvSpPr>
            <p:cNvPr id="23" name="Text"/>
            <p:cNvSpPr txBox="1"/>
            <p:nvPr/>
          </p:nvSpPr>
          <p:spPr>
            <a:xfrm>
              <a:off x="6842760" y="1752600"/>
              <a:ext cx="98298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200" b="1" i="0">
                  <a:solidFill>
                    <a:srgbClr val="7F8C8D"/>
                  </a:solidFill>
                  <a:latin typeface="Inter"/>
                  <a:ea typeface="Noto Sans SC"/>
                </a:rPr>
                <a:t>净留存率 NRR</a:t>
              </a:r>
            </a:p>
          </p:txBody>
        </p:sp>
        <p:sp>
          <p:nvSpPr>
            <p:cNvPr id="24" name="Text"/>
            <p:cNvSpPr txBox="1"/>
            <p:nvPr/>
          </p:nvSpPr>
          <p:spPr>
            <a:xfrm>
              <a:off x="6812280" y="2209800"/>
              <a:ext cx="1043940" cy="78486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3600" b="1" i="0">
                  <a:solidFill>
                    <a:srgbClr val="003366"/>
                  </a:solidFill>
                  <a:latin typeface="Inter"/>
                  <a:ea typeface="Noto Sans SC"/>
                </a:rPr>
                <a:t>118%</a:t>
              </a:r>
            </a:p>
          </p:txBody>
        </p:sp>
        <p:sp>
          <p:nvSpPr>
            <p:cNvPr id="25" name="Text"/>
            <p:cNvSpPr txBox="1"/>
            <p:nvPr/>
          </p:nvSpPr>
          <p:spPr>
            <a:xfrm>
              <a:off x="7143750" y="2867025"/>
              <a:ext cx="38100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1" i="0">
                  <a:solidFill>
                    <a:srgbClr val="003366"/>
                  </a:solidFill>
                  <a:latin typeface="Inter"/>
                  <a:ea typeface="Noto Sans SC"/>
                </a:rPr>
                <a:t>同比</a:t>
              </a:r>
            </a:p>
          </p:txBody>
        </p:sp>
        <p:sp>
          <p:nvSpPr>
            <p:cNvPr id="26" name="Path"/>
            <p:cNvSpPr/>
            <p:nvPr/>
          </p:nvSpPr>
          <p:spPr>
            <a:xfrm>
              <a:off x="7219950" y="3124200"/>
              <a:ext cx="228600" cy="114300"/>
            </a:xfrm>
            <a:custGeom>
              <a:avLst/>
              <a:gdLst/>
              <a:ahLst/>
              <a:cxnLst/>
              <a:rect l="0" t="0" r="100000" b="100000"/>
              <a:pathLst>
                <a:path w="228600" h="114300">
                  <a:moveTo>
                    <a:pt x="0" y="114300"/>
                  </a:moveTo>
                  <a:lnTo>
                    <a:pt x="114300" y="0"/>
                  </a:lnTo>
                  <a:lnTo>
                    <a:pt x="228600" y="114300"/>
                  </a:lnTo>
                  <a:close/>
                </a:path>
              </a:pathLst>
            </a:custGeom>
            <a:solidFill>
              <a:srgbClr val="005A9E"/>
            </a:solidFill>
          </p:spPr>
        </p:sp>
        <p:sp>
          <p:nvSpPr>
            <p:cNvPr id="27" name="Text"/>
            <p:cNvSpPr txBox="1"/>
            <p:nvPr/>
          </p:nvSpPr>
          <p:spPr>
            <a:xfrm>
              <a:off x="7105650" y="3286125"/>
              <a:ext cx="45720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500" b="1" i="0">
                  <a:solidFill>
                    <a:srgbClr val="005A9E"/>
                  </a:solidFill>
                  <a:latin typeface="Inter"/>
                  <a:ea typeface="Noto Sans SC"/>
                </a:rPr>
                <a:t>+6pp</a:t>
              </a:r>
            </a:p>
          </p:txBody>
        </p:sp>
        <p:sp>
          <p:nvSpPr>
            <p:cNvPr id="28" name="Text"/>
            <p:cNvSpPr txBox="1"/>
            <p:nvPr/>
          </p:nvSpPr>
          <p:spPr>
            <a:xfrm>
              <a:off x="6929438" y="3838575"/>
              <a:ext cx="809625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7F8C8D"/>
                  </a:solidFill>
                  <a:latin typeface="Inter"/>
                  <a:ea typeface="Noto Sans SC"/>
                </a:rPr>
                <a:t>行业基准 110%</a:t>
              </a:r>
            </a:p>
          </p:txBody>
        </p:sp>
      </p:grpSp>
      <p:grpSp>
        <p:nvGrpSpPr>
          <p:cNvPr id="38" name="Group"/>
          <p:cNvGrpSpPr/>
          <p:nvPr/>
        </p:nvGrpSpPr>
        <p:grpSpPr>
          <a:xfrm>
            <a:off x="8763000" y="1524000"/>
            <a:ext cx="2476500" cy="2667000"/>
            <a:chOff x="8763000" y="1524000"/>
            <a:chExt cx="2476500" cy="2667000"/>
          </a:xfrm>
        </p:grpSpPr>
        <p:sp>
          <p:nvSpPr>
            <p:cNvPr id="30" name="Rect"/>
            <p:cNvSpPr/>
            <p:nvPr/>
          </p:nvSpPr>
          <p:spPr>
            <a:xfrm>
              <a:off x="8763000" y="1524000"/>
              <a:ext cx="2476500" cy="2667000"/>
            </a:xfrm>
            <a:prstGeom prst="roundRect">
              <a:avLst>
                <a:gd name="adj" fmla="val 3076"/>
              </a:avLst>
            </a:prstGeom>
            <a:solidFill>
              <a:srgbClr val="F0F4F8"/>
            </a:solidFill>
            <a:ln w="9525">
              <a:solidFill>
                <a:srgbClr val="003366"/>
              </a:solidFill>
            </a:ln>
          </p:spPr>
        </p:sp>
        <p:sp>
          <p:nvSpPr>
            <p:cNvPr id="31" name="Rect"/>
            <p:cNvSpPr/>
            <p:nvPr/>
          </p:nvSpPr>
          <p:spPr>
            <a:xfrm>
              <a:off x="8763000" y="1524000"/>
              <a:ext cx="2476500" cy="57150"/>
            </a:xfrm>
            <a:prstGeom prst="rect">
              <a:avLst/>
            </a:prstGeom>
            <a:solidFill>
              <a:srgbClr val="FF8C00"/>
            </a:solidFill>
          </p:spPr>
        </p:sp>
        <p:sp>
          <p:nvSpPr>
            <p:cNvPr id="32" name="Text"/>
            <p:cNvSpPr txBox="1"/>
            <p:nvPr/>
          </p:nvSpPr>
          <p:spPr>
            <a:xfrm>
              <a:off x="9281160" y="1752600"/>
              <a:ext cx="144018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200" b="1" i="0">
                  <a:solidFill>
                    <a:srgbClr val="7F8C8D"/>
                  </a:solidFill>
                  <a:latin typeface="Inter"/>
                  <a:ea typeface="Noto Sans SC"/>
                </a:rPr>
                <a:t>年度经常性收入 ARR</a:t>
              </a:r>
            </a:p>
          </p:txBody>
        </p:sp>
        <p:sp>
          <p:nvSpPr>
            <p:cNvPr id="33" name="Text"/>
            <p:cNvSpPr txBox="1"/>
            <p:nvPr/>
          </p:nvSpPr>
          <p:spPr>
            <a:xfrm>
              <a:off x="9400699" y="2209800"/>
              <a:ext cx="1201103" cy="78486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2250" b="1" i="0">
                  <a:solidFill>
                    <a:srgbClr val="005A9E"/>
                  </a:solidFill>
                  <a:latin typeface="Inter"/>
                  <a:ea typeface="Noto Sans SC"/>
                </a:rPr>
                <a:t>¥</a:t>
              </a:r>
              <a:r>
                <a:rPr sz="3600" b="1" i="0">
                  <a:solidFill>
                    <a:srgbClr val="003366"/>
                  </a:solidFill>
                  <a:latin typeface="Inter"/>
                  <a:ea typeface="Noto Sans SC"/>
                </a:rPr>
                <a:t>142M</a:t>
              </a:r>
            </a:p>
          </p:txBody>
        </p:sp>
        <p:sp>
          <p:nvSpPr>
            <p:cNvPr id="34" name="Text"/>
            <p:cNvSpPr txBox="1"/>
            <p:nvPr/>
          </p:nvSpPr>
          <p:spPr>
            <a:xfrm>
              <a:off x="9810750" y="2867025"/>
              <a:ext cx="38100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050" b="1" i="0">
                  <a:solidFill>
                    <a:srgbClr val="003366"/>
                  </a:solidFill>
                  <a:latin typeface="Inter"/>
                  <a:ea typeface="Noto Sans SC"/>
                </a:rPr>
                <a:t>YoY</a:t>
              </a:r>
            </a:p>
          </p:txBody>
        </p:sp>
        <p:sp>
          <p:nvSpPr>
            <p:cNvPr id="35" name="Path"/>
            <p:cNvSpPr/>
            <p:nvPr/>
          </p:nvSpPr>
          <p:spPr>
            <a:xfrm>
              <a:off x="9886950" y="3124200"/>
              <a:ext cx="228600" cy="114300"/>
            </a:xfrm>
            <a:custGeom>
              <a:avLst/>
              <a:gdLst/>
              <a:ahLst/>
              <a:cxnLst/>
              <a:rect l="0" t="0" r="100000" b="100000"/>
              <a:pathLst>
                <a:path w="228600" h="114300">
                  <a:moveTo>
                    <a:pt x="0" y="114300"/>
                  </a:moveTo>
                  <a:lnTo>
                    <a:pt x="114300" y="0"/>
                  </a:lnTo>
                  <a:lnTo>
                    <a:pt x="228600" y="114300"/>
                  </a:lnTo>
                  <a:close/>
                </a:path>
              </a:pathLst>
            </a:custGeom>
            <a:solidFill>
              <a:srgbClr val="FF8C00"/>
            </a:solidFill>
          </p:spPr>
        </p:sp>
        <p:sp>
          <p:nvSpPr>
            <p:cNvPr id="36" name="Text"/>
            <p:cNvSpPr txBox="1"/>
            <p:nvPr/>
          </p:nvSpPr>
          <p:spPr>
            <a:xfrm>
              <a:off x="9772650" y="3286125"/>
              <a:ext cx="45720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1500" b="1" i="0">
                  <a:solidFill>
                    <a:srgbClr val="FF8C00"/>
                  </a:solidFill>
                  <a:latin typeface="Inter"/>
                  <a:ea typeface="Noto Sans SC"/>
                </a:rPr>
                <a:t>+31%</a:t>
              </a:r>
            </a:p>
          </p:txBody>
        </p:sp>
        <p:sp>
          <p:nvSpPr>
            <p:cNvPr id="37" name="Text"/>
            <p:cNvSpPr txBox="1"/>
            <p:nvPr/>
          </p:nvSpPr>
          <p:spPr>
            <a:xfrm>
              <a:off x="9364980" y="3838575"/>
              <a:ext cx="127254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7F8C8D"/>
                  </a:solidFill>
                  <a:latin typeface="Inter"/>
                  <a:ea typeface="Noto Sans SC"/>
                </a:rPr>
                <a:t>2026 Q3 · 目标 ¥140M</a:t>
              </a:r>
            </a:p>
          </p:txBody>
        </p:sp>
      </p:grpSp>
      <p:sp>
        <p:nvSpPr>
          <p:cNvPr id="39" name="Line"/>
          <p:cNvSpPr/>
          <p:nvPr/>
        </p:nvSpPr>
        <p:spPr>
          <a:xfrm>
            <a:off x="750094" y="4655344"/>
            <a:ext cx="10691813" cy="33338"/>
          </a:xfrm>
          <a:custGeom>
            <a:avLst/>
            <a:gdLst/>
            <a:ahLst/>
            <a:cxnLst/>
            <a:rect l="0" t="0" r="100000" b="100000"/>
            <a:pathLst>
              <a:path w="10691813" h="33338">
                <a:moveTo>
                  <a:pt x="11906" y="11906"/>
                </a:moveTo>
                <a:lnTo>
                  <a:pt x="10679906" y="11906"/>
                </a:lnTo>
              </a:path>
            </a:pathLst>
          </a:custGeom>
          <a:ln w="14288">
            <a:solidFill>
              <a:srgbClr val="ADD8E6"/>
            </a:solidFill>
          </a:ln>
        </p:spPr>
      </p:sp>
      <p:sp>
        <p:nvSpPr>
          <p:cNvPr id="40" name="Text"/>
          <p:cNvSpPr txBox="1"/>
          <p:nvPr/>
        </p:nvSpPr>
        <p:spPr>
          <a:xfrm>
            <a:off x="3535204" y="4972050"/>
            <a:ext cx="5121592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350" b="1" i="0">
                <a:solidFill>
                  <a:srgbClr val="003366"/>
                </a:solidFill>
                <a:latin typeface="Inter"/>
                <a:ea typeface="Noto Sans SC"/>
              </a:rPr>
              <a:t>营收、用户、留存、产品关键节点同步推进 — 节奏与目标基本对齐</a:t>
            </a:r>
          </a:p>
        </p:txBody>
      </p:sp>
      <p:sp>
        <p:nvSpPr>
          <p:cNvPr id="41" name="Text"/>
          <p:cNvSpPr txBox="1"/>
          <p:nvPr/>
        </p:nvSpPr>
        <p:spPr>
          <a:xfrm>
            <a:off x="4486751" y="5343525"/>
            <a:ext cx="321849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0" i="0">
                <a:solidFill>
                  <a:srgbClr val="7F8C8D"/>
                </a:solidFill>
                <a:latin typeface="Inter"/>
                <a:ea typeface="Noto Sans SC"/>
              </a:rPr>
              <a:t>为 Q4 策略调整提供清晰的基线参照 · 管理层复盘用</a:t>
            </a:r>
          </a:p>
        </p:txBody>
      </p:sp>
      <p:sp>
        <p:nvSpPr>
          <p:cNvPr id="42" name="Text"/>
          <p:cNvSpPr txBox="1"/>
          <p:nvPr/>
        </p:nvSpPr>
        <p:spPr>
          <a:xfrm>
            <a:off x="609600" y="6419850"/>
            <a:ext cx="441008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7F8C8D"/>
                </a:solidFill>
                <a:latin typeface="Inter"/>
                <a:ea typeface="Noto Sans SC"/>
              </a:rPr>
              <a:t>2 / 8</a:t>
            </a:r>
          </a:p>
        </p:txBody>
      </p:sp>
      <p:sp>
        <p:nvSpPr>
          <p:cNvPr id="43" name="Text"/>
          <p:cNvSpPr txBox="1"/>
          <p:nvPr/>
        </p:nvSpPr>
        <p:spPr>
          <a:xfrm>
            <a:off x="10664190" y="6419850"/>
            <a:ext cx="918210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825" b="0" i="0">
                <a:solidFill>
                  <a:srgbClr val="7F8C8D"/>
                </a:solidFill>
                <a:latin typeface="Inter"/>
                <a:ea typeface="Noto Sans SC"/>
              </a:rPr>
              <a:t>2026 Q3 业务复盘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003366"/>
          </a:solidFill>
        </p:spPr>
      </p:sp>
      <p:sp>
        <p:nvSpPr>
          <p:cNvPr id="4" name="Text"/>
          <p:cNvSpPr txBox="1"/>
          <p:nvPr/>
        </p:nvSpPr>
        <p:spPr>
          <a:xfrm>
            <a:off x="609600" y="285750"/>
            <a:ext cx="2783586" cy="53721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100" b="1" i="0">
                <a:solidFill>
                  <a:srgbClr val="FFFFFF"/>
                </a:solidFill>
                <a:latin typeface="Inter"/>
                <a:ea typeface="Noto Sans SC"/>
              </a:rPr>
              <a:t>2026 Q3 业务复盘</a:t>
            </a:r>
          </a:p>
        </p:txBody>
      </p:sp>
      <p:sp>
        <p:nvSpPr>
          <p:cNvPr id="5" name="Text"/>
          <p:cNvSpPr txBox="1"/>
          <p:nvPr/>
        </p:nvSpPr>
        <p:spPr>
          <a:xfrm>
            <a:off x="9997440" y="419100"/>
            <a:ext cx="158496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1050" b="0" i="0">
                <a:solidFill>
                  <a:srgbClr val="ADD8E6"/>
                </a:solidFill>
                <a:latin typeface="Inter"/>
                <a:ea typeface="Noto Sans SC"/>
              </a:rPr>
              <a:t>03 / 08  ·  营收与增长</a:t>
            </a:r>
          </a:p>
        </p:txBody>
      </p:sp>
      <p:sp>
        <p:nvSpPr>
          <p:cNvPr id="6" name="Rect"/>
          <p:cNvSpPr/>
          <p:nvPr/>
        </p:nvSpPr>
        <p:spPr>
          <a:xfrm>
            <a:off x="0" y="990600"/>
            <a:ext cx="12192000" cy="28575"/>
          </a:xfrm>
          <a:prstGeom prst="rect">
            <a:avLst/>
          </a:prstGeom>
          <a:solidFill>
            <a:srgbClr val="003366"/>
          </a:solidFill>
        </p:spPr>
      </p:sp>
      <p:sp>
        <p:nvSpPr>
          <p:cNvPr id="7" name="Text"/>
          <p:cNvSpPr txBox="1"/>
          <p:nvPr/>
        </p:nvSpPr>
        <p:spPr>
          <a:xfrm>
            <a:off x="609600" y="1028700"/>
            <a:ext cx="6148578" cy="5867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400" b="1" i="0">
                <a:solidFill>
                  <a:srgbClr val="003366"/>
                </a:solidFill>
                <a:latin typeface="Inter"/>
                <a:ea typeface="Noto Sans SC"/>
              </a:rPr>
              <a:t>营收与同比增长:规模与增速双线齐升</a:t>
            </a:r>
          </a:p>
        </p:txBody>
      </p:sp>
      <p:sp>
        <p:nvSpPr>
          <p:cNvPr id="8" name="Rect"/>
          <p:cNvSpPr/>
          <p:nvPr/>
        </p:nvSpPr>
        <p:spPr>
          <a:xfrm>
            <a:off x="609600" y="1524000"/>
            <a:ext cx="1905000" cy="381000"/>
          </a:xfrm>
          <a:prstGeom prst="roundRect">
            <a:avLst>
              <a:gd name="adj" fmla="val 10000"/>
            </a:avLst>
          </a:prstGeom>
          <a:solidFill>
            <a:srgbClr val="FF8C00"/>
          </a:solidFill>
        </p:spPr>
      </p:sp>
      <p:sp>
        <p:nvSpPr>
          <p:cNvPr id="9" name="Text"/>
          <p:cNvSpPr txBox="1"/>
          <p:nvPr/>
        </p:nvSpPr>
        <p:spPr>
          <a:xfrm>
            <a:off x="442913" y="1600200"/>
            <a:ext cx="2238375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500" b="1" i="0">
                <a:solidFill>
                  <a:srgbClr val="FFFFFF"/>
                </a:solidFill>
                <a:latin typeface="Inter"/>
                <a:ea typeface="Noto Sans SC"/>
              </a:rPr>
              <a:t>+34% YoY  ·  +12% QoQ</a:t>
            </a:r>
          </a:p>
        </p:txBody>
      </p:sp>
      <p:sp>
        <p:nvSpPr>
          <p:cNvPr id="10" name="Rect"/>
          <p:cNvSpPr/>
          <p:nvPr/>
        </p:nvSpPr>
        <p:spPr>
          <a:xfrm>
            <a:off x="609600" y="2095500"/>
            <a:ext cx="5105400" cy="3810000"/>
          </a:xfrm>
          <a:prstGeom prst="roundRect">
            <a:avLst>
              <a:gd name="adj" fmla="val 1500"/>
            </a:avLst>
          </a:prstGeom>
          <a:solidFill>
            <a:srgbClr val="F0F4F8"/>
          </a:solidFill>
        </p:spPr>
      </p:sp>
      <p:sp>
        <p:nvSpPr>
          <p:cNvPr id="11" name="Text"/>
          <p:cNvSpPr txBox="1"/>
          <p:nvPr/>
        </p:nvSpPr>
        <p:spPr>
          <a:xfrm>
            <a:off x="838200" y="2228850"/>
            <a:ext cx="2852166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003366"/>
                </a:solidFill>
                <a:latin typeface="Inter"/>
                <a:ea typeface="Noto Sans SC"/>
              </a:rPr>
              <a:t>同比柱状图  ·  Q3 营收对比</a:t>
            </a:r>
          </a:p>
        </p:txBody>
      </p:sp>
      <p:sp>
        <p:nvSpPr>
          <p:cNvPr id="12" name="Text"/>
          <p:cNvSpPr txBox="1"/>
          <p:nvPr/>
        </p:nvSpPr>
        <p:spPr>
          <a:xfrm>
            <a:off x="838200" y="2495550"/>
            <a:ext cx="113080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单位:百万人民币</a:t>
            </a:r>
          </a:p>
        </p:txBody>
      </p:sp>
      <p:sp>
        <p:nvSpPr>
          <p:cNvPr id="13" name="Line"/>
          <p:cNvSpPr/>
          <p:nvPr/>
        </p:nvSpPr>
        <p:spPr>
          <a:xfrm>
            <a:off x="1128713" y="5319713"/>
            <a:ext cx="4219575" cy="38100"/>
          </a:xfrm>
          <a:custGeom>
            <a:avLst/>
            <a:gdLst/>
            <a:ahLst/>
            <a:cxnLst/>
            <a:rect l="0" t="0" r="100000" b="100000"/>
            <a:pathLst>
              <a:path w="4219575" h="38100">
                <a:moveTo>
                  <a:pt x="14288" y="14288"/>
                </a:moveTo>
                <a:lnTo>
                  <a:pt x="4205288" y="14288"/>
                </a:lnTo>
              </a:path>
            </a:pathLst>
          </a:custGeom>
          <a:ln w="19050">
            <a:solidFill>
              <a:srgbClr val="003366"/>
            </a:solidFill>
          </a:ln>
        </p:spPr>
      </p:sp>
      <p:sp>
        <p:nvSpPr>
          <p:cNvPr id="14" name="Line"/>
          <p:cNvSpPr/>
          <p:nvPr/>
        </p:nvSpPr>
        <p:spPr>
          <a:xfrm>
            <a:off x="1128713" y="2843213"/>
            <a:ext cx="38100" cy="2505075"/>
          </a:xfrm>
          <a:custGeom>
            <a:avLst/>
            <a:gdLst/>
            <a:ahLst/>
            <a:cxnLst/>
            <a:rect l="0" t="0" r="100000" b="100000"/>
            <a:pathLst>
              <a:path w="38100" h="2505075">
                <a:moveTo>
                  <a:pt x="14288" y="14288"/>
                </a:moveTo>
                <a:lnTo>
                  <a:pt x="14288" y="2490788"/>
                </a:lnTo>
              </a:path>
            </a:pathLst>
          </a:custGeom>
          <a:ln w="19050">
            <a:solidFill>
              <a:srgbClr val="003366"/>
            </a:solidFill>
          </a:ln>
        </p:spPr>
      </p:sp>
      <p:sp>
        <p:nvSpPr>
          <p:cNvPr id="15" name="Rect"/>
          <p:cNvSpPr/>
          <p:nvPr/>
        </p:nvSpPr>
        <p:spPr>
          <a:xfrm>
            <a:off x="1714500" y="4048125"/>
            <a:ext cx="1143000" cy="1285875"/>
          </a:xfrm>
          <a:prstGeom prst="rect">
            <a:avLst/>
          </a:prstGeom>
          <a:solidFill>
            <a:srgbClr val="ADD8E6"/>
          </a:solidFill>
          <a:ln w="14288">
            <a:solidFill>
              <a:srgbClr val="003366"/>
            </a:solidFill>
          </a:ln>
        </p:spPr>
      </p:sp>
      <p:sp>
        <p:nvSpPr>
          <p:cNvPr id="16" name="Text"/>
          <p:cNvSpPr txBox="1"/>
          <p:nvPr/>
        </p:nvSpPr>
        <p:spPr>
          <a:xfrm>
            <a:off x="1847850" y="3619500"/>
            <a:ext cx="876300" cy="5867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2400" b="1" i="0">
                <a:solidFill>
                  <a:srgbClr val="003366"/>
                </a:solidFill>
                <a:latin typeface="Inter"/>
                <a:ea typeface="Noto Sans SC"/>
              </a:rPr>
              <a:t>¥182M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2010251" y="5438775"/>
            <a:ext cx="55149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2C3E50"/>
                </a:solidFill>
                <a:latin typeface="Inter"/>
                <a:ea typeface="Noto Sans SC"/>
              </a:rPr>
              <a:t>2025 Q3</a:t>
            </a:r>
          </a:p>
        </p:txBody>
      </p:sp>
      <p:sp>
        <p:nvSpPr>
          <p:cNvPr id="18" name="Text"/>
          <p:cNvSpPr txBox="1"/>
          <p:nvPr/>
        </p:nvSpPr>
        <p:spPr>
          <a:xfrm>
            <a:off x="2038350" y="5619750"/>
            <a:ext cx="4953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去年同期</a:t>
            </a:r>
          </a:p>
        </p:txBody>
      </p:sp>
      <p:sp>
        <p:nvSpPr>
          <p:cNvPr id="19" name="Rect"/>
          <p:cNvSpPr/>
          <p:nvPr/>
        </p:nvSpPr>
        <p:spPr>
          <a:xfrm>
            <a:off x="4000500" y="3048000"/>
            <a:ext cx="1143000" cy="2286000"/>
          </a:xfrm>
          <a:prstGeom prst="rect">
            <a:avLst/>
          </a:prstGeom>
          <a:solidFill>
            <a:srgbClr val="005A9E"/>
          </a:solidFill>
        </p:spPr>
      </p:sp>
      <p:sp>
        <p:nvSpPr>
          <p:cNvPr id="20" name="Text"/>
          <p:cNvSpPr txBox="1"/>
          <p:nvPr/>
        </p:nvSpPr>
        <p:spPr>
          <a:xfrm>
            <a:off x="4029075" y="2543175"/>
            <a:ext cx="1085850" cy="68580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3000" b="1" i="0">
                <a:solidFill>
                  <a:srgbClr val="FF8C00"/>
                </a:solidFill>
                <a:latin typeface="Inter"/>
                <a:ea typeface="Noto Sans SC"/>
              </a:rPr>
              <a:t>¥244M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4296251" y="5438775"/>
            <a:ext cx="55149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003366"/>
                </a:solidFill>
                <a:latin typeface="Inter"/>
                <a:ea typeface="Noto Sans SC"/>
              </a:rPr>
              <a:t>2026 Q3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4381500" y="5619750"/>
            <a:ext cx="3810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本季</a:t>
            </a:r>
          </a:p>
        </p:txBody>
      </p:sp>
      <p:sp>
        <p:nvSpPr>
          <p:cNvPr id="23" name="Line"/>
          <p:cNvSpPr/>
          <p:nvPr/>
        </p:nvSpPr>
        <p:spPr>
          <a:xfrm>
            <a:off x="1133475" y="4038600"/>
            <a:ext cx="57150" cy="28575"/>
          </a:xfrm>
          <a:custGeom>
            <a:avLst/>
            <a:gdLst/>
            <a:ahLst/>
            <a:cxnLst/>
            <a:rect l="0" t="0" r="100000" b="100000"/>
            <a:pathLst>
              <a:path w="57150" h="28575">
                <a:moveTo>
                  <a:pt x="9525" y="9525"/>
                </a:moveTo>
                <a:lnTo>
                  <a:pt x="47625" y="9525"/>
                </a:lnTo>
              </a:path>
            </a:pathLst>
          </a:custGeom>
          <a:ln w="9525">
            <a:solidFill>
              <a:srgbClr val="7F8C8D"/>
            </a:solidFill>
          </a:ln>
        </p:spPr>
      </p:sp>
      <p:sp>
        <p:nvSpPr>
          <p:cNvPr id="24" name="Line"/>
          <p:cNvSpPr/>
          <p:nvPr/>
        </p:nvSpPr>
        <p:spPr>
          <a:xfrm>
            <a:off x="1133475" y="3038475"/>
            <a:ext cx="57150" cy="28575"/>
          </a:xfrm>
          <a:custGeom>
            <a:avLst/>
            <a:gdLst/>
            <a:ahLst/>
            <a:cxnLst/>
            <a:rect l="0" t="0" r="100000" b="100000"/>
            <a:pathLst>
              <a:path w="57150" h="28575">
                <a:moveTo>
                  <a:pt x="9525" y="9525"/>
                </a:moveTo>
                <a:lnTo>
                  <a:pt x="47625" y="9525"/>
                </a:lnTo>
              </a:path>
            </a:pathLst>
          </a:custGeom>
          <a:ln w="9525">
            <a:solidFill>
              <a:srgbClr val="7F8C8D"/>
            </a:solidFill>
          </a:ln>
        </p:spPr>
      </p:sp>
      <p:sp>
        <p:nvSpPr>
          <p:cNvPr id="25" name="Text"/>
          <p:cNvSpPr txBox="1"/>
          <p:nvPr/>
        </p:nvSpPr>
        <p:spPr>
          <a:xfrm>
            <a:off x="685800" y="3990975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750" b="0" i="0">
                <a:solidFill>
                  <a:srgbClr val="7F8C8D"/>
                </a:solidFill>
                <a:latin typeface="Inter"/>
                <a:ea typeface="Noto Sans SC"/>
              </a:rPr>
              <a:t>182</a:t>
            </a:r>
          </a:p>
        </p:txBody>
      </p:sp>
      <p:sp>
        <p:nvSpPr>
          <p:cNvPr id="26" name="Text"/>
          <p:cNvSpPr txBox="1"/>
          <p:nvPr/>
        </p:nvSpPr>
        <p:spPr>
          <a:xfrm>
            <a:off x="685800" y="2990850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750" b="0" i="0">
                <a:solidFill>
                  <a:srgbClr val="7F8C8D"/>
                </a:solidFill>
                <a:latin typeface="Inter"/>
                <a:ea typeface="Noto Sans SC"/>
              </a:rPr>
              <a:t>244</a:t>
            </a:r>
          </a:p>
        </p:txBody>
      </p:sp>
      <p:sp>
        <p:nvSpPr>
          <p:cNvPr id="27" name="Rect"/>
          <p:cNvSpPr/>
          <p:nvPr/>
        </p:nvSpPr>
        <p:spPr>
          <a:xfrm>
            <a:off x="6286500" y="2095500"/>
            <a:ext cx="5295900" cy="3810000"/>
          </a:xfrm>
          <a:prstGeom prst="roundRect">
            <a:avLst>
              <a:gd name="adj" fmla="val 1500"/>
            </a:avLst>
          </a:prstGeom>
          <a:solidFill>
            <a:srgbClr val="F0F4F8"/>
          </a:solidFill>
        </p:spPr>
      </p:sp>
      <p:sp>
        <p:nvSpPr>
          <p:cNvPr id="28" name="Text"/>
          <p:cNvSpPr txBox="1"/>
          <p:nvPr/>
        </p:nvSpPr>
        <p:spPr>
          <a:xfrm>
            <a:off x="6515100" y="2228850"/>
            <a:ext cx="3191637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003366"/>
                </a:solidFill>
                <a:latin typeface="Inter"/>
                <a:ea typeface="Noto Sans SC"/>
              </a:rPr>
              <a:t>环比折线图  ·  Q1–Q3 营收趋势</a:t>
            </a:r>
          </a:p>
        </p:txBody>
      </p:sp>
      <p:sp>
        <p:nvSpPr>
          <p:cNvPr id="29" name="Text"/>
          <p:cNvSpPr txBox="1"/>
          <p:nvPr/>
        </p:nvSpPr>
        <p:spPr>
          <a:xfrm>
            <a:off x="6515100" y="2495550"/>
            <a:ext cx="205663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单位:百万人民币  ·  季度数据</a:t>
            </a:r>
          </a:p>
        </p:txBody>
      </p:sp>
      <p:sp>
        <p:nvSpPr>
          <p:cNvPr id="30" name="Line"/>
          <p:cNvSpPr/>
          <p:nvPr/>
        </p:nvSpPr>
        <p:spPr>
          <a:xfrm>
            <a:off x="6843713" y="5129213"/>
            <a:ext cx="4410075" cy="38100"/>
          </a:xfrm>
          <a:custGeom>
            <a:avLst/>
            <a:gdLst/>
            <a:ahLst/>
            <a:cxnLst/>
            <a:rect l="0" t="0" r="100000" b="100000"/>
            <a:pathLst>
              <a:path w="4410075" h="38100">
                <a:moveTo>
                  <a:pt x="14288" y="14288"/>
                </a:moveTo>
                <a:lnTo>
                  <a:pt x="4395788" y="14288"/>
                </a:lnTo>
              </a:path>
            </a:pathLst>
          </a:custGeom>
          <a:ln w="19050">
            <a:solidFill>
              <a:srgbClr val="003366"/>
            </a:solidFill>
          </a:ln>
        </p:spPr>
      </p:sp>
      <p:sp>
        <p:nvSpPr>
          <p:cNvPr id="31" name="Line"/>
          <p:cNvSpPr/>
          <p:nvPr/>
        </p:nvSpPr>
        <p:spPr>
          <a:xfrm>
            <a:off x="6843713" y="2843213"/>
            <a:ext cx="38100" cy="2314575"/>
          </a:xfrm>
          <a:custGeom>
            <a:avLst/>
            <a:gdLst/>
            <a:ahLst/>
            <a:cxnLst/>
            <a:rect l="0" t="0" r="100000" b="100000"/>
            <a:pathLst>
              <a:path w="38100" h="2314575">
                <a:moveTo>
                  <a:pt x="14288" y="14288"/>
                </a:moveTo>
                <a:lnTo>
                  <a:pt x="14288" y="2300288"/>
                </a:lnTo>
              </a:path>
            </a:pathLst>
          </a:custGeom>
          <a:ln w="19050">
            <a:solidFill>
              <a:srgbClr val="003366"/>
            </a:solidFill>
          </a:ln>
        </p:spPr>
      </p:sp>
      <p:sp>
        <p:nvSpPr>
          <p:cNvPr id="32" name="Line"/>
          <p:cNvSpPr/>
          <p:nvPr/>
        </p:nvSpPr>
        <p:spPr>
          <a:xfrm>
            <a:off x="6848475" y="4562475"/>
            <a:ext cx="4400550" cy="28575"/>
          </a:xfrm>
          <a:custGeom>
            <a:avLst/>
            <a:gdLst/>
            <a:ahLst/>
            <a:cxnLst/>
            <a:rect l="0" t="0" r="100000" b="100000"/>
            <a:pathLst>
              <a:path w="4400550" h="28575">
                <a:moveTo>
                  <a:pt x="9525" y="9525"/>
                </a:moveTo>
                <a:lnTo>
                  <a:pt x="4391025" y="9525"/>
                </a:lnTo>
              </a:path>
            </a:pathLst>
          </a:custGeom>
          <a:ln w="9525">
            <a:solidFill>
              <a:srgbClr val="ADD8E6"/>
            </a:solidFill>
          </a:ln>
        </p:spPr>
      </p:sp>
      <p:sp>
        <p:nvSpPr>
          <p:cNvPr id="33" name="Line"/>
          <p:cNvSpPr/>
          <p:nvPr/>
        </p:nvSpPr>
        <p:spPr>
          <a:xfrm>
            <a:off x="6848475" y="3990975"/>
            <a:ext cx="4400550" cy="28575"/>
          </a:xfrm>
          <a:custGeom>
            <a:avLst/>
            <a:gdLst/>
            <a:ahLst/>
            <a:cxnLst/>
            <a:rect l="0" t="0" r="100000" b="100000"/>
            <a:pathLst>
              <a:path w="4400550" h="28575">
                <a:moveTo>
                  <a:pt x="9525" y="9525"/>
                </a:moveTo>
                <a:lnTo>
                  <a:pt x="4391025" y="9525"/>
                </a:lnTo>
              </a:path>
            </a:pathLst>
          </a:custGeom>
          <a:ln w="9525">
            <a:solidFill>
              <a:srgbClr val="ADD8E6"/>
            </a:solidFill>
          </a:ln>
        </p:spPr>
      </p:sp>
      <p:sp>
        <p:nvSpPr>
          <p:cNvPr id="34" name="Line"/>
          <p:cNvSpPr/>
          <p:nvPr/>
        </p:nvSpPr>
        <p:spPr>
          <a:xfrm>
            <a:off x="6848475" y="3419475"/>
            <a:ext cx="4400550" cy="28575"/>
          </a:xfrm>
          <a:custGeom>
            <a:avLst/>
            <a:gdLst/>
            <a:ahLst/>
            <a:cxnLst/>
            <a:rect l="0" t="0" r="100000" b="100000"/>
            <a:pathLst>
              <a:path w="4400550" h="28575">
                <a:moveTo>
                  <a:pt x="9525" y="9525"/>
                </a:moveTo>
                <a:lnTo>
                  <a:pt x="4391025" y="9525"/>
                </a:lnTo>
              </a:path>
            </a:pathLst>
          </a:custGeom>
          <a:ln w="9525">
            <a:solidFill>
              <a:srgbClr val="ADD8E6"/>
            </a:solidFill>
          </a:ln>
        </p:spPr>
      </p:sp>
      <p:sp>
        <p:nvSpPr>
          <p:cNvPr id="35" name="Text"/>
          <p:cNvSpPr txBox="1"/>
          <p:nvPr/>
        </p:nvSpPr>
        <p:spPr>
          <a:xfrm>
            <a:off x="6400800" y="4514850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750" b="0" i="0">
                <a:solidFill>
                  <a:srgbClr val="7F8C8D"/>
                </a:solidFill>
                <a:latin typeface="Inter"/>
                <a:ea typeface="Noto Sans SC"/>
              </a:rPr>
              <a:t>200</a:t>
            </a:r>
          </a:p>
        </p:txBody>
      </p:sp>
      <p:sp>
        <p:nvSpPr>
          <p:cNvPr id="36" name="Text"/>
          <p:cNvSpPr txBox="1"/>
          <p:nvPr/>
        </p:nvSpPr>
        <p:spPr>
          <a:xfrm>
            <a:off x="6400800" y="3943350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750" b="0" i="0">
                <a:solidFill>
                  <a:srgbClr val="7F8C8D"/>
                </a:solidFill>
                <a:latin typeface="Inter"/>
                <a:ea typeface="Noto Sans SC"/>
              </a:rPr>
              <a:t>220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6400800" y="3371850"/>
            <a:ext cx="381000" cy="31432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750" b="0" i="0">
                <a:solidFill>
                  <a:srgbClr val="7F8C8D"/>
                </a:solidFill>
                <a:latin typeface="Inter"/>
                <a:ea typeface="Noto Sans SC"/>
              </a:rPr>
              <a:t>240</a:t>
            </a:r>
          </a:p>
        </p:txBody>
      </p:sp>
      <p:sp>
        <p:nvSpPr>
          <p:cNvPr id="38" name="Path"/>
          <p:cNvSpPr/>
          <p:nvPr/>
        </p:nvSpPr>
        <p:spPr>
          <a:xfrm>
            <a:off x="7239000" y="3190875"/>
            <a:ext cx="3619500" cy="1619250"/>
          </a:xfrm>
          <a:custGeom>
            <a:avLst/>
            <a:gdLst/>
            <a:ahLst/>
            <a:cxnLst/>
            <a:rect l="0" t="0" r="100000" b="100000"/>
            <a:pathLst>
              <a:path w="3619500" h="1619250">
                <a:moveTo>
                  <a:pt x="0" y="1619250"/>
                </a:moveTo>
                <a:lnTo>
                  <a:pt x="1809750" y="904875"/>
                </a:lnTo>
                <a:lnTo>
                  <a:pt x="3619500" y="0"/>
                </a:lnTo>
              </a:path>
            </a:pathLst>
          </a:custGeom>
          <a:ln w="28575">
            <a:solidFill>
              <a:srgbClr val="005A9E"/>
            </a:solidFill>
          </a:ln>
        </p:spPr>
      </p:sp>
      <p:sp>
        <p:nvSpPr>
          <p:cNvPr id="39" name="Circle"/>
          <p:cNvSpPr/>
          <p:nvPr/>
        </p:nvSpPr>
        <p:spPr>
          <a:xfrm>
            <a:off x="7181850" y="4752975"/>
            <a:ext cx="114300" cy="1143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5A9E"/>
            </a:solidFill>
          </a:ln>
        </p:spPr>
      </p:sp>
      <p:sp>
        <p:nvSpPr>
          <p:cNvPr id="40" name="Circle"/>
          <p:cNvSpPr/>
          <p:nvPr/>
        </p:nvSpPr>
        <p:spPr>
          <a:xfrm>
            <a:off x="8991600" y="4038600"/>
            <a:ext cx="114300" cy="1143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5A9E"/>
            </a:solidFill>
          </a:ln>
        </p:spPr>
      </p:sp>
      <p:sp>
        <p:nvSpPr>
          <p:cNvPr id="41" name="Circle"/>
          <p:cNvSpPr/>
          <p:nvPr/>
        </p:nvSpPr>
        <p:spPr>
          <a:xfrm>
            <a:off x="10763250" y="3095625"/>
            <a:ext cx="190500" cy="190500"/>
          </a:xfrm>
          <a:prstGeom prst="ellipse">
            <a:avLst/>
          </a:prstGeom>
          <a:solidFill>
            <a:srgbClr val="FF8C00"/>
          </a:solidFill>
        </p:spPr>
      </p:sp>
      <p:sp>
        <p:nvSpPr>
          <p:cNvPr id="42" name="Circle"/>
          <p:cNvSpPr/>
          <p:nvPr/>
        </p:nvSpPr>
        <p:spPr>
          <a:xfrm>
            <a:off x="10810875" y="3143250"/>
            <a:ext cx="95250" cy="95250"/>
          </a:xfrm>
          <a:prstGeom prst="ellipse">
            <a:avLst/>
          </a:prstGeom>
          <a:solidFill>
            <a:srgbClr val="FFFFFF"/>
          </a:solidFill>
        </p:spPr>
      </p:sp>
      <p:sp>
        <p:nvSpPr>
          <p:cNvPr id="43" name="Text"/>
          <p:cNvSpPr txBox="1"/>
          <p:nvPr/>
        </p:nvSpPr>
        <p:spPr>
          <a:xfrm>
            <a:off x="7036594" y="4581525"/>
            <a:ext cx="40481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2C3E50"/>
                </a:solidFill>
                <a:latin typeface="Inter"/>
                <a:ea typeface="Noto Sans SC"/>
              </a:rPr>
              <a:t>¥198M</a:t>
            </a:r>
          </a:p>
        </p:txBody>
      </p:sp>
      <p:sp>
        <p:nvSpPr>
          <p:cNvPr id="44" name="Text"/>
          <p:cNvSpPr txBox="1"/>
          <p:nvPr/>
        </p:nvSpPr>
        <p:spPr>
          <a:xfrm>
            <a:off x="8846344" y="3867150"/>
            <a:ext cx="40481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2C3E50"/>
                </a:solidFill>
                <a:latin typeface="Inter"/>
                <a:ea typeface="Noto Sans SC"/>
              </a:rPr>
              <a:t>¥218M</a:t>
            </a:r>
          </a:p>
        </p:txBody>
      </p:sp>
      <p:sp>
        <p:nvSpPr>
          <p:cNvPr id="45" name="Text"/>
          <p:cNvSpPr txBox="1"/>
          <p:nvPr/>
        </p:nvSpPr>
        <p:spPr>
          <a:xfrm>
            <a:off x="10656094" y="2933700"/>
            <a:ext cx="40481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FF8C00"/>
                </a:solidFill>
                <a:latin typeface="Inter"/>
                <a:ea typeface="Noto Sans SC"/>
              </a:rPr>
              <a:t>¥244M</a:t>
            </a:r>
          </a:p>
        </p:txBody>
      </p:sp>
      <p:sp>
        <p:nvSpPr>
          <p:cNvPr id="46" name="Text"/>
          <p:cNvSpPr txBox="1"/>
          <p:nvPr/>
        </p:nvSpPr>
        <p:spPr>
          <a:xfrm>
            <a:off x="6963251" y="5248275"/>
            <a:ext cx="55149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2C3E50"/>
                </a:solidFill>
                <a:latin typeface="Inter"/>
                <a:ea typeface="Noto Sans SC"/>
              </a:rPr>
              <a:t>2026 Q1</a:t>
            </a:r>
          </a:p>
        </p:txBody>
      </p:sp>
      <p:sp>
        <p:nvSpPr>
          <p:cNvPr id="47" name="Text"/>
          <p:cNvSpPr txBox="1"/>
          <p:nvPr/>
        </p:nvSpPr>
        <p:spPr>
          <a:xfrm>
            <a:off x="8773001" y="5248275"/>
            <a:ext cx="55149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2C3E50"/>
                </a:solidFill>
                <a:latin typeface="Inter"/>
                <a:ea typeface="Noto Sans SC"/>
              </a:rPr>
              <a:t>2026 Q2</a:t>
            </a:r>
          </a:p>
        </p:txBody>
      </p:sp>
      <p:sp>
        <p:nvSpPr>
          <p:cNvPr id="48" name="Text"/>
          <p:cNvSpPr txBox="1"/>
          <p:nvPr/>
        </p:nvSpPr>
        <p:spPr>
          <a:xfrm>
            <a:off x="10582751" y="5248275"/>
            <a:ext cx="55149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003366"/>
                </a:solidFill>
                <a:latin typeface="Inter"/>
                <a:ea typeface="Noto Sans SC"/>
              </a:rPr>
              <a:t>2026 Q3</a:t>
            </a:r>
          </a:p>
        </p:txBody>
      </p:sp>
      <p:sp>
        <p:nvSpPr>
          <p:cNvPr id="49" name="Line"/>
          <p:cNvSpPr/>
          <p:nvPr/>
        </p:nvSpPr>
        <p:spPr>
          <a:xfrm>
            <a:off x="6848475" y="5562600"/>
            <a:ext cx="4400550" cy="28575"/>
          </a:xfrm>
          <a:custGeom>
            <a:avLst/>
            <a:gdLst/>
            <a:ahLst/>
            <a:cxnLst/>
            <a:rect l="0" t="0" r="100000" b="100000"/>
            <a:pathLst>
              <a:path w="4400550" h="28575">
                <a:moveTo>
                  <a:pt x="9525" y="9525"/>
                </a:moveTo>
                <a:lnTo>
                  <a:pt x="4391025" y="9525"/>
                </a:lnTo>
              </a:path>
            </a:pathLst>
          </a:custGeom>
          <a:ln w="9525">
            <a:solidFill>
              <a:srgbClr val="7F8C8D"/>
            </a:solidFill>
          </a:ln>
        </p:spPr>
      </p:sp>
      <p:sp>
        <p:nvSpPr>
          <p:cNvPr id="50" name="Circle"/>
          <p:cNvSpPr/>
          <p:nvPr/>
        </p:nvSpPr>
        <p:spPr>
          <a:xfrm>
            <a:off x="723900" y="6324600"/>
            <a:ext cx="76200" cy="7620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51" name="Text"/>
          <p:cNvSpPr txBox="1"/>
          <p:nvPr/>
        </p:nvSpPr>
        <p:spPr>
          <a:xfrm>
            <a:off x="876300" y="6286500"/>
            <a:ext cx="74676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>
                <a:solidFill>
                  <a:srgbClr val="003366"/>
                </a:solidFill>
                <a:latin typeface="Inter"/>
                <a:ea typeface="Noto Sans SC"/>
              </a:rPr>
              <a:t>同比 +34%</a:t>
            </a:r>
          </a:p>
        </p:txBody>
      </p:sp>
      <p:sp>
        <p:nvSpPr>
          <p:cNvPr id="52" name="Text"/>
          <p:cNvSpPr txBox="1"/>
          <p:nvPr/>
        </p:nvSpPr>
        <p:spPr>
          <a:xfrm>
            <a:off x="876300" y="6448425"/>
            <a:ext cx="2062925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2C3E50"/>
                </a:solidFill>
                <a:latin typeface="Inter"/>
                <a:ea typeface="Noto Sans SC"/>
              </a:rPr>
              <a:t>Q3 营收相较去年同期实现同比增长</a:t>
            </a:r>
          </a:p>
        </p:txBody>
      </p:sp>
      <p:sp>
        <p:nvSpPr>
          <p:cNvPr id="53" name="Circle"/>
          <p:cNvSpPr/>
          <p:nvPr/>
        </p:nvSpPr>
        <p:spPr>
          <a:xfrm>
            <a:off x="4591050" y="6324600"/>
            <a:ext cx="76200" cy="7620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54" name="Text"/>
          <p:cNvSpPr txBox="1"/>
          <p:nvPr/>
        </p:nvSpPr>
        <p:spPr>
          <a:xfrm>
            <a:off x="4743450" y="6286500"/>
            <a:ext cx="74676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>
                <a:solidFill>
                  <a:srgbClr val="003366"/>
                </a:solidFill>
                <a:latin typeface="Inter"/>
                <a:ea typeface="Noto Sans SC"/>
              </a:rPr>
              <a:t>环比 +12%</a:t>
            </a:r>
          </a:p>
        </p:txBody>
      </p:sp>
      <p:sp>
        <p:nvSpPr>
          <p:cNvPr id="55" name="Text"/>
          <p:cNvSpPr txBox="1"/>
          <p:nvPr/>
        </p:nvSpPr>
        <p:spPr>
          <a:xfrm>
            <a:off x="4743450" y="6448425"/>
            <a:ext cx="2050352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2C3E50"/>
                </a:solidFill>
                <a:latin typeface="Inter"/>
                <a:ea typeface="Noto Sans SC"/>
              </a:rPr>
              <a:t>环比保持稳健增长势头,无明显回落</a:t>
            </a:r>
          </a:p>
        </p:txBody>
      </p:sp>
      <p:sp>
        <p:nvSpPr>
          <p:cNvPr id="56" name="Circle"/>
          <p:cNvSpPr/>
          <p:nvPr/>
        </p:nvSpPr>
        <p:spPr>
          <a:xfrm>
            <a:off x="8458200" y="6324600"/>
            <a:ext cx="76200" cy="7620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57" name="Text"/>
          <p:cNvSpPr txBox="1"/>
          <p:nvPr/>
        </p:nvSpPr>
        <p:spPr>
          <a:xfrm>
            <a:off x="8610600" y="6286500"/>
            <a:ext cx="64389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1" i="0">
                <a:solidFill>
                  <a:srgbClr val="003366"/>
                </a:solidFill>
                <a:latin typeface="Inter"/>
                <a:ea typeface="Noto Sans SC"/>
              </a:rPr>
              <a:t>双轮驱动</a:t>
            </a:r>
          </a:p>
        </p:txBody>
      </p:sp>
      <p:sp>
        <p:nvSpPr>
          <p:cNvPr id="58" name="Text"/>
          <p:cNvSpPr txBox="1"/>
          <p:nvPr/>
        </p:nvSpPr>
        <p:spPr>
          <a:xfrm>
            <a:off x="8610600" y="6448425"/>
            <a:ext cx="1811464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825" b="0" i="0">
                <a:solidFill>
                  <a:srgbClr val="2C3E50"/>
                </a:solidFill>
                <a:latin typeface="Inter"/>
                <a:ea typeface="Noto Sans SC"/>
              </a:rPr>
              <a:t>存量扩单 + 新签客户共同推动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Text"/>
          <p:cNvSpPr txBox="1"/>
          <p:nvPr/>
        </p:nvSpPr>
        <p:spPr>
          <a:xfrm>
            <a:off x="571500" y="266700"/>
            <a:ext cx="5427345" cy="56197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250" b="1" i="0">
                <a:solidFill>
                  <a:srgbClr val="003366"/>
                </a:solidFill>
                <a:latin typeface="Inter"/>
                <a:ea typeface="Noto Sans SC"/>
              </a:rPr>
              <a:t>用户留存与净留存:健康度持续验证</a:t>
            </a:r>
          </a:p>
        </p:txBody>
      </p:sp>
      <p:sp>
        <p:nvSpPr>
          <p:cNvPr id="4" name="Line"/>
          <p:cNvSpPr/>
          <p:nvPr/>
        </p:nvSpPr>
        <p:spPr>
          <a:xfrm>
            <a:off x="552450" y="933450"/>
            <a:ext cx="11087100" cy="47625"/>
          </a:xfrm>
          <a:custGeom>
            <a:avLst/>
            <a:gdLst/>
            <a:ahLst/>
            <a:cxnLst/>
            <a:rect l="0" t="0" r="100000" b="100000"/>
            <a:pathLst>
              <a:path w="11087100" h="47625">
                <a:moveTo>
                  <a:pt x="19050" y="19050"/>
                </a:moveTo>
                <a:lnTo>
                  <a:pt x="11068050" y="19050"/>
                </a:lnTo>
              </a:path>
            </a:pathLst>
          </a:custGeom>
          <a:ln w="28575">
            <a:solidFill>
              <a:srgbClr val="003366"/>
            </a:solidFill>
          </a:ln>
        </p:spPr>
      </p:sp>
      <p:sp>
        <p:nvSpPr>
          <p:cNvPr id="5" name="Text"/>
          <p:cNvSpPr txBox="1"/>
          <p:nvPr/>
        </p:nvSpPr>
        <p:spPr>
          <a:xfrm>
            <a:off x="571500" y="704850"/>
            <a:ext cx="3351657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7F8C8D"/>
                </a:solidFill>
                <a:latin typeface="Inter"/>
                <a:ea typeface="Noto Sans SC"/>
              </a:rPr>
              <a:t>Q3 2026 · Retention &amp; NRR cohort view</a:t>
            </a:r>
          </a:p>
        </p:txBody>
      </p:sp>
      <p:grpSp>
        <p:nvGrpSpPr>
          <p:cNvPr id="13" name="Group"/>
          <p:cNvGrpSpPr/>
          <p:nvPr/>
        </p:nvGrpSpPr>
        <p:grpSpPr>
          <a:xfrm>
            <a:off x="571500" y="1333500"/>
            <a:ext cx="5143500" cy="1805940"/>
            <a:chOff x="571500" y="1333500"/>
            <a:chExt cx="5143500" cy="1805940"/>
          </a:xfrm>
        </p:grpSpPr>
        <p:sp>
          <p:nvSpPr>
            <p:cNvPr id="6" name="Rect"/>
            <p:cNvSpPr/>
            <p:nvPr/>
          </p:nvSpPr>
          <p:spPr>
            <a:xfrm>
              <a:off x="571500" y="1333500"/>
              <a:ext cx="5143500" cy="1619250"/>
            </a:xfrm>
            <a:prstGeom prst="roundRect">
              <a:avLst>
                <a:gd name="adj" fmla="val 3529"/>
              </a:avLst>
            </a:prstGeom>
            <a:solidFill>
              <a:srgbClr val="F0F4F8"/>
            </a:solidFill>
          </p:spPr>
        </p:sp>
        <p:sp>
          <p:nvSpPr>
            <p:cNvPr id="7" name="Text"/>
            <p:cNvSpPr txBox="1"/>
            <p:nvPr/>
          </p:nvSpPr>
          <p:spPr>
            <a:xfrm>
              <a:off x="800100" y="1543050"/>
              <a:ext cx="2820162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7F8C8D"/>
                  </a:solidFill>
                  <a:latin typeface="Inter"/>
                  <a:ea typeface="Noto Sans SC"/>
                </a:rPr>
                <a:t>整体留存率 (Gross Retention)</a:t>
              </a:r>
            </a:p>
          </p:txBody>
        </p:sp>
        <p:sp>
          <p:nvSpPr>
            <p:cNvPr id="8" name="Text"/>
            <p:cNvSpPr txBox="1"/>
            <p:nvPr/>
          </p:nvSpPr>
          <p:spPr>
            <a:xfrm>
              <a:off x="800100" y="1847850"/>
              <a:ext cx="2358390" cy="108204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5400" b="1" i="0">
                  <a:solidFill>
                    <a:srgbClr val="003366"/>
                  </a:solidFill>
                  <a:latin typeface="Inter"/>
                  <a:ea typeface="Noto Sans SC"/>
                </a:rPr>
                <a:t>78.5%</a:t>
              </a:r>
            </a:p>
          </p:txBody>
        </p:sp>
        <p:sp>
          <p:nvSpPr>
            <p:cNvPr id="9" name="Text"/>
            <p:cNvSpPr txBox="1"/>
            <p:nvPr/>
          </p:nvSpPr>
          <p:spPr>
            <a:xfrm>
              <a:off x="3238500" y="2343150"/>
              <a:ext cx="110109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500" b="1" i="0">
                  <a:solidFill>
                    <a:srgbClr val="FF8C00"/>
                  </a:solidFill>
                  <a:latin typeface="Inter"/>
                  <a:ea typeface="Noto Sans SC"/>
                </a:rPr>
                <a:t>▲ 1.2 pp</a:t>
              </a:r>
            </a:p>
          </p:txBody>
        </p:sp>
        <p:sp>
          <p:nvSpPr>
            <p:cNvPr id="10" name="Text"/>
            <p:cNvSpPr txBox="1"/>
            <p:nvPr/>
          </p:nvSpPr>
          <p:spPr>
            <a:xfrm>
              <a:off x="3238500" y="2628900"/>
              <a:ext cx="84963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7F8C8D"/>
                  </a:solidFill>
                  <a:latin typeface="Inter"/>
                  <a:ea typeface="Noto Sans SC"/>
                </a:rPr>
                <a:t>vs Q2 2026</a:t>
              </a:r>
            </a:p>
          </p:txBody>
        </p:sp>
        <p:sp>
          <p:nvSpPr>
            <p:cNvPr id="11" name="Line"/>
            <p:cNvSpPr/>
            <p:nvPr/>
          </p:nvSpPr>
          <p:spPr>
            <a:xfrm>
              <a:off x="790575" y="2809875"/>
              <a:ext cx="4705350" cy="28575"/>
            </a:xfrm>
            <a:custGeom>
              <a:avLst/>
              <a:gdLst/>
              <a:ahLst/>
              <a:cxnLst/>
              <a:rect l="0" t="0" r="100000" b="100000"/>
              <a:pathLst>
                <a:path w="4705350" h="28575">
                  <a:moveTo>
                    <a:pt x="9525" y="9525"/>
                  </a:moveTo>
                  <a:lnTo>
                    <a:pt x="4695825" y="9525"/>
                  </a:lnTo>
                </a:path>
              </a:pathLst>
            </a:custGeom>
            <a:ln w="9525">
              <a:solidFill>
                <a:srgbClr val="ADD8E6"/>
              </a:solidFill>
            </a:ln>
          </p:spPr>
        </p:sp>
        <p:sp>
          <p:nvSpPr>
            <p:cNvPr id="12" name="Text"/>
            <p:cNvSpPr txBox="1"/>
            <p:nvPr/>
          </p:nvSpPr>
          <p:spPr>
            <a:xfrm>
              <a:off x="800100" y="2800350"/>
              <a:ext cx="2797302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2C3E50"/>
                  </a:solidFill>
                  <a:latin typeface="Inter"/>
                  <a:ea typeface="Noto Sans SC"/>
                </a:rPr>
                <a:t>行业健康水位 75%–80% · 连续 4 季度稳定</a:t>
              </a:r>
            </a:p>
          </p:txBody>
        </p:sp>
      </p:grpSp>
      <p:grpSp>
        <p:nvGrpSpPr>
          <p:cNvPr id="21" name="Group"/>
          <p:cNvGrpSpPr/>
          <p:nvPr/>
        </p:nvGrpSpPr>
        <p:grpSpPr>
          <a:xfrm>
            <a:off x="5905500" y="1333500"/>
            <a:ext cx="5143500" cy="1805940"/>
            <a:chOff x="5905500" y="1333500"/>
            <a:chExt cx="5143500" cy="1805940"/>
          </a:xfrm>
        </p:grpSpPr>
        <p:sp>
          <p:nvSpPr>
            <p:cNvPr id="14" name="Rect"/>
            <p:cNvSpPr/>
            <p:nvPr/>
          </p:nvSpPr>
          <p:spPr>
            <a:xfrm>
              <a:off x="5905500" y="1333500"/>
              <a:ext cx="5143500" cy="1619250"/>
            </a:xfrm>
            <a:prstGeom prst="roundRect">
              <a:avLst>
                <a:gd name="adj" fmla="val 3529"/>
              </a:avLst>
            </a:prstGeom>
            <a:solidFill>
              <a:srgbClr val="F0F4F8"/>
            </a:solidFill>
          </p:spPr>
        </p:sp>
        <p:sp>
          <p:nvSpPr>
            <p:cNvPr id="15" name="Text"/>
            <p:cNvSpPr txBox="1"/>
            <p:nvPr/>
          </p:nvSpPr>
          <p:spPr>
            <a:xfrm>
              <a:off x="6134100" y="1543050"/>
              <a:ext cx="3240786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7F8C8D"/>
                  </a:solidFill>
                  <a:latin typeface="Inter"/>
                  <a:ea typeface="Noto Sans SC"/>
                </a:rPr>
                <a:t>净留存率 (Net Revenue Retention)</a:t>
              </a:r>
            </a:p>
          </p:txBody>
        </p:sp>
        <p:sp>
          <p:nvSpPr>
            <p:cNvPr id="16" name="Text"/>
            <p:cNvSpPr txBox="1"/>
            <p:nvPr/>
          </p:nvSpPr>
          <p:spPr>
            <a:xfrm>
              <a:off x="6134100" y="1847850"/>
              <a:ext cx="1905762" cy="108204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5400" b="1" i="0">
                  <a:solidFill>
                    <a:srgbClr val="003366"/>
                  </a:solidFill>
                  <a:latin typeface="Inter"/>
                  <a:ea typeface="Noto Sans SC"/>
                </a:rPr>
                <a:t>118%</a:t>
              </a:r>
            </a:p>
          </p:txBody>
        </p:sp>
        <p:sp>
          <p:nvSpPr>
            <p:cNvPr id="17" name="Text"/>
            <p:cNvSpPr txBox="1"/>
            <p:nvPr/>
          </p:nvSpPr>
          <p:spPr>
            <a:xfrm>
              <a:off x="8572500" y="2343150"/>
              <a:ext cx="84963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500" b="1" i="0">
                  <a:solidFill>
                    <a:srgbClr val="FF8C00"/>
                  </a:solidFill>
                  <a:latin typeface="Inter"/>
                  <a:ea typeface="Noto Sans SC"/>
                </a:rPr>
                <a:t>▲ 4 pp</a:t>
              </a:r>
            </a:p>
          </p:txBody>
        </p:sp>
        <p:sp>
          <p:nvSpPr>
            <p:cNvPr id="18" name="Text"/>
            <p:cNvSpPr txBox="1"/>
            <p:nvPr/>
          </p:nvSpPr>
          <p:spPr>
            <a:xfrm>
              <a:off x="8572500" y="2628900"/>
              <a:ext cx="84963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7F8C8D"/>
                  </a:solidFill>
                  <a:latin typeface="Inter"/>
                  <a:ea typeface="Noto Sans SC"/>
                </a:rPr>
                <a:t>vs Q2 2026</a:t>
              </a:r>
            </a:p>
          </p:txBody>
        </p:sp>
        <p:sp>
          <p:nvSpPr>
            <p:cNvPr id="19" name="Line"/>
            <p:cNvSpPr/>
            <p:nvPr/>
          </p:nvSpPr>
          <p:spPr>
            <a:xfrm>
              <a:off x="6124575" y="2809875"/>
              <a:ext cx="4705350" cy="28575"/>
            </a:xfrm>
            <a:custGeom>
              <a:avLst/>
              <a:gdLst/>
              <a:ahLst/>
              <a:cxnLst/>
              <a:rect l="0" t="0" r="100000" b="100000"/>
              <a:pathLst>
                <a:path w="4705350" h="28575">
                  <a:moveTo>
                    <a:pt x="9525" y="9525"/>
                  </a:moveTo>
                  <a:lnTo>
                    <a:pt x="4695825" y="9525"/>
                  </a:lnTo>
                </a:path>
              </a:pathLst>
            </a:custGeom>
            <a:ln w="9525">
              <a:solidFill>
                <a:srgbClr val="ADD8E6"/>
              </a:solidFill>
            </a:ln>
          </p:spPr>
        </p:sp>
        <p:sp>
          <p:nvSpPr>
            <p:cNvPr id="20" name="Text"/>
            <p:cNvSpPr txBox="1"/>
            <p:nvPr/>
          </p:nvSpPr>
          <p:spPr>
            <a:xfrm>
              <a:off x="6134100" y="2800350"/>
              <a:ext cx="273558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2C3E50"/>
                  </a:solidFill>
                  <a:latin typeface="Inter"/>
                  <a:ea typeface="Noto Sans SC"/>
                </a:rPr>
                <a:t>SaaS 优秀线 &gt;110% · 扩单驱动,流失可控</a:t>
              </a:r>
            </a:p>
          </p:txBody>
        </p:sp>
      </p:grpSp>
      <p:sp>
        <p:nvSpPr>
          <p:cNvPr id="22" name="Text"/>
          <p:cNvSpPr txBox="1"/>
          <p:nvPr/>
        </p:nvSpPr>
        <p:spPr>
          <a:xfrm>
            <a:off x="571500" y="3238500"/>
            <a:ext cx="1916049" cy="41338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350" b="1" i="0">
                <a:solidFill>
                  <a:srgbClr val="003366"/>
                </a:solidFill>
                <a:latin typeface="Inter"/>
                <a:ea typeface="Noto Sans SC"/>
              </a:rPr>
              <a:t>Cohort 留存热力图</a:t>
            </a:r>
          </a:p>
        </p:txBody>
      </p:sp>
      <p:sp>
        <p:nvSpPr>
          <p:cNvPr id="23" name="Text"/>
          <p:cNvSpPr txBox="1"/>
          <p:nvPr/>
        </p:nvSpPr>
        <p:spPr>
          <a:xfrm>
            <a:off x="2286000" y="3295650"/>
            <a:ext cx="2180082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每月新客在后续月份的留存率 (%)</a:t>
            </a:r>
          </a:p>
        </p:txBody>
      </p:sp>
      <p:grpSp>
        <p:nvGrpSpPr>
          <p:cNvPr id="33" name="Group"/>
          <p:cNvGrpSpPr/>
          <p:nvPr/>
        </p:nvGrpSpPr>
        <p:grpSpPr>
          <a:xfrm>
            <a:off x="2971800" y="3648075"/>
            <a:ext cx="5562600" cy="326708"/>
            <a:chOff x="2971800" y="3648075"/>
            <a:chExt cx="5562600" cy="326708"/>
          </a:xfrm>
        </p:grpSpPr>
        <p:sp>
          <p:nvSpPr>
            <p:cNvPr id="24" name="Text"/>
            <p:cNvSpPr txBox="1"/>
            <p:nvPr/>
          </p:nvSpPr>
          <p:spPr>
            <a:xfrm>
              <a:off x="2971800" y="364807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M0</a:t>
              </a:r>
            </a:p>
          </p:txBody>
        </p:sp>
        <p:sp>
          <p:nvSpPr>
            <p:cNvPr id="25" name="Text"/>
            <p:cNvSpPr txBox="1"/>
            <p:nvPr/>
          </p:nvSpPr>
          <p:spPr>
            <a:xfrm>
              <a:off x="3619500" y="364807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M1</a:t>
              </a:r>
            </a:p>
          </p:txBody>
        </p:sp>
        <p:sp>
          <p:nvSpPr>
            <p:cNvPr id="26" name="Text"/>
            <p:cNvSpPr txBox="1"/>
            <p:nvPr/>
          </p:nvSpPr>
          <p:spPr>
            <a:xfrm>
              <a:off x="4267200" y="364807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M2</a:t>
              </a:r>
            </a:p>
          </p:txBody>
        </p:sp>
        <p:sp>
          <p:nvSpPr>
            <p:cNvPr id="27" name="Text"/>
            <p:cNvSpPr txBox="1"/>
            <p:nvPr/>
          </p:nvSpPr>
          <p:spPr>
            <a:xfrm>
              <a:off x="4914900" y="364807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M3</a:t>
              </a:r>
            </a:p>
          </p:txBody>
        </p:sp>
        <p:sp>
          <p:nvSpPr>
            <p:cNvPr id="28" name="Text"/>
            <p:cNvSpPr txBox="1"/>
            <p:nvPr/>
          </p:nvSpPr>
          <p:spPr>
            <a:xfrm>
              <a:off x="5562600" y="364807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M4</a:t>
              </a:r>
            </a:p>
          </p:txBody>
        </p:sp>
        <p:sp>
          <p:nvSpPr>
            <p:cNvPr id="29" name="Text"/>
            <p:cNvSpPr txBox="1"/>
            <p:nvPr/>
          </p:nvSpPr>
          <p:spPr>
            <a:xfrm>
              <a:off x="6210300" y="364807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M5</a:t>
              </a:r>
            </a:p>
          </p:txBody>
        </p:sp>
        <p:sp>
          <p:nvSpPr>
            <p:cNvPr id="30" name="Text"/>
            <p:cNvSpPr txBox="1"/>
            <p:nvPr/>
          </p:nvSpPr>
          <p:spPr>
            <a:xfrm>
              <a:off x="6858000" y="364807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M6</a:t>
              </a:r>
            </a:p>
          </p:txBody>
        </p:sp>
        <p:sp>
          <p:nvSpPr>
            <p:cNvPr id="31" name="Text"/>
            <p:cNvSpPr txBox="1"/>
            <p:nvPr/>
          </p:nvSpPr>
          <p:spPr>
            <a:xfrm>
              <a:off x="7505700" y="364807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M7</a:t>
              </a:r>
            </a:p>
          </p:txBody>
        </p:sp>
        <p:sp>
          <p:nvSpPr>
            <p:cNvPr id="32" name="Text"/>
            <p:cNvSpPr txBox="1"/>
            <p:nvPr/>
          </p:nvSpPr>
          <p:spPr>
            <a:xfrm>
              <a:off x="8153400" y="364807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M8</a:t>
              </a:r>
            </a:p>
          </p:txBody>
        </p:sp>
      </p:grpSp>
      <p:grpSp>
        <p:nvGrpSpPr>
          <p:cNvPr id="42" name="Group"/>
          <p:cNvGrpSpPr/>
          <p:nvPr/>
        </p:nvGrpSpPr>
        <p:grpSpPr>
          <a:xfrm>
            <a:off x="2568416" y="3857625"/>
            <a:ext cx="441484" cy="2460308"/>
            <a:chOff x="2568416" y="3857625"/>
            <a:chExt cx="441484" cy="2460308"/>
          </a:xfrm>
        </p:grpSpPr>
        <p:sp>
          <p:nvSpPr>
            <p:cNvPr id="34" name="Text"/>
            <p:cNvSpPr txBox="1"/>
            <p:nvPr/>
          </p:nvSpPr>
          <p:spPr>
            <a:xfrm>
              <a:off x="2568416" y="3857625"/>
              <a:ext cx="44148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2026-01</a:t>
              </a:r>
            </a:p>
          </p:txBody>
        </p:sp>
        <p:sp>
          <p:nvSpPr>
            <p:cNvPr id="35" name="Text"/>
            <p:cNvSpPr txBox="1"/>
            <p:nvPr/>
          </p:nvSpPr>
          <p:spPr>
            <a:xfrm>
              <a:off x="2568416" y="4162425"/>
              <a:ext cx="44148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2026-02</a:t>
              </a:r>
            </a:p>
          </p:txBody>
        </p:sp>
        <p:sp>
          <p:nvSpPr>
            <p:cNvPr id="36" name="Text"/>
            <p:cNvSpPr txBox="1"/>
            <p:nvPr/>
          </p:nvSpPr>
          <p:spPr>
            <a:xfrm>
              <a:off x="2568416" y="4467225"/>
              <a:ext cx="44148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2026-03</a:t>
              </a:r>
            </a:p>
          </p:txBody>
        </p:sp>
        <p:sp>
          <p:nvSpPr>
            <p:cNvPr id="37" name="Text"/>
            <p:cNvSpPr txBox="1"/>
            <p:nvPr/>
          </p:nvSpPr>
          <p:spPr>
            <a:xfrm>
              <a:off x="2568416" y="4772025"/>
              <a:ext cx="44148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2026-04</a:t>
              </a:r>
            </a:p>
          </p:txBody>
        </p:sp>
        <p:sp>
          <p:nvSpPr>
            <p:cNvPr id="38" name="Text"/>
            <p:cNvSpPr txBox="1"/>
            <p:nvPr/>
          </p:nvSpPr>
          <p:spPr>
            <a:xfrm>
              <a:off x="2568416" y="5076825"/>
              <a:ext cx="44148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2026-05</a:t>
              </a:r>
            </a:p>
          </p:txBody>
        </p:sp>
        <p:sp>
          <p:nvSpPr>
            <p:cNvPr id="39" name="Text"/>
            <p:cNvSpPr txBox="1"/>
            <p:nvPr/>
          </p:nvSpPr>
          <p:spPr>
            <a:xfrm>
              <a:off x="2568416" y="5381625"/>
              <a:ext cx="44148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2026-06</a:t>
              </a:r>
            </a:p>
          </p:txBody>
        </p:sp>
        <p:sp>
          <p:nvSpPr>
            <p:cNvPr id="40" name="Text"/>
            <p:cNvSpPr txBox="1"/>
            <p:nvPr/>
          </p:nvSpPr>
          <p:spPr>
            <a:xfrm>
              <a:off x="2568416" y="5686425"/>
              <a:ext cx="44148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2026-07</a:t>
              </a:r>
            </a:p>
          </p:txBody>
        </p:sp>
        <p:sp>
          <p:nvSpPr>
            <p:cNvPr id="41" name="Text"/>
            <p:cNvSpPr txBox="1"/>
            <p:nvPr/>
          </p:nvSpPr>
          <p:spPr>
            <a:xfrm>
              <a:off x="2568416" y="5991225"/>
              <a:ext cx="44148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2026-08</a:t>
              </a:r>
            </a:p>
          </p:txBody>
        </p:sp>
      </p:grpSp>
      <p:grpSp>
        <p:nvGrpSpPr>
          <p:cNvPr id="61" name="Group"/>
          <p:cNvGrpSpPr/>
          <p:nvPr/>
        </p:nvGrpSpPr>
        <p:grpSpPr>
          <a:xfrm>
            <a:off x="2857500" y="3867150"/>
            <a:ext cx="5791200" cy="383858"/>
            <a:chOff x="2857500" y="3867150"/>
            <a:chExt cx="5791200" cy="383858"/>
          </a:xfrm>
        </p:grpSpPr>
        <p:sp>
          <p:nvSpPr>
            <p:cNvPr id="43" name="Rect"/>
            <p:cNvSpPr/>
            <p:nvPr/>
          </p:nvSpPr>
          <p:spPr>
            <a:xfrm>
              <a:off x="2857500" y="3867150"/>
              <a:ext cx="609600" cy="22860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44" name="Text"/>
            <p:cNvSpPr txBox="1"/>
            <p:nvPr/>
          </p:nvSpPr>
          <p:spPr>
            <a:xfrm>
              <a:off x="2971800" y="3924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100</a:t>
              </a:r>
            </a:p>
          </p:txBody>
        </p:sp>
        <p:sp>
          <p:nvSpPr>
            <p:cNvPr id="45" name="Rect"/>
            <p:cNvSpPr/>
            <p:nvPr/>
          </p:nvSpPr>
          <p:spPr>
            <a:xfrm>
              <a:off x="3505200" y="38671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46" name="Text"/>
            <p:cNvSpPr txBox="1"/>
            <p:nvPr/>
          </p:nvSpPr>
          <p:spPr>
            <a:xfrm>
              <a:off x="3619500" y="3924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86</a:t>
              </a:r>
            </a:p>
          </p:txBody>
        </p:sp>
        <p:sp>
          <p:nvSpPr>
            <p:cNvPr id="47" name="Rect"/>
            <p:cNvSpPr/>
            <p:nvPr/>
          </p:nvSpPr>
          <p:spPr>
            <a:xfrm>
              <a:off x="4152900" y="38671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48" name="Text"/>
            <p:cNvSpPr txBox="1"/>
            <p:nvPr/>
          </p:nvSpPr>
          <p:spPr>
            <a:xfrm>
              <a:off x="4267200" y="3924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79</a:t>
              </a:r>
            </a:p>
          </p:txBody>
        </p:sp>
        <p:sp>
          <p:nvSpPr>
            <p:cNvPr id="49" name="Rect"/>
            <p:cNvSpPr/>
            <p:nvPr/>
          </p:nvSpPr>
          <p:spPr>
            <a:xfrm>
              <a:off x="4800600" y="3867150"/>
              <a:ext cx="609600" cy="228600"/>
            </a:xfrm>
            <a:prstGeom prst="rect">
              <a:avLst/>
            </a:prstGeom>
            <a:solidFill>
              <a:srgbClr val="5A8FBF"/>
            </a:solidFill>
          </p:spPr>
        </p:sp>
        <p:sp>
          <p:nvSpPr>
            <p:cNvPr id="50" name="Text"/>
            <p:cNvSpPr txBox="1"/>
            <p:nvPr/>
          </p:nvSpPr>
          <p:spPr>
            <a:xfrm>
              <a:off x="4914900" y="3924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74</a:t>
              </a:r>
            </a:p>
          </p:txBody>
        </p:sp>
        <p:sp>
          <p:nvSpPr>
            <p:cNvPr id="51" name="Rect"/>
            <p:cNvSpPr/>
            <p:nvPr/>
          </p:nvSpPr>
          <p:spPr>
            <a:xfrm>
              <a:off x="5448300" y="38671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52" name="Text"/>
            <p:cNvSpPr txBox="1"/>
            <p:nvPr/>
          </p:nvSpPr>
          <p:spPr>
            <a:xfrm>
              <a:off x="5562600" y="3924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71</a:t>
              </a:r>
            </a:p>
          </p:txBody>
        </p:sp>
        <p:sp>
          <p:nvSpPr>
            <p:cNvPr id="53" name="Rect"/>
            <p:cNvSpPr/>
            <p:nvPr/>
          </p:nvSpPr>
          <p:spPr>
            <a:xfrm>
              <a:off x="6096000" y="38671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54" name="Text"/>
            <p:cNvSpPr txBox="1"/>
            <p:nvPr/>
          </p:nvSpPr>
          <p:spPr>
            <a:xfrm>
              <a:off x="6210300" y="3924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68</a:t>
              </a:r>
            </a:p>
          </p:txBody>
        </p:sp>
        <p:sp>
          <p:nvSpPr>
            <p:cNvPr id="55" name="Rect"/>
            <p:cNvSpPr/>
            <p:nvPr/>
          </p:nvSpPr>
          <p:spPr>
            <a:xfrm>
              <a:off x="6743700" y="38671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56" name="Text"/>
            <p:cNvSpPr txBox="1"/>
            <p:nvPr/>
          </p:nvSpPr>
          <p:spPr>
            <a:xfrm>
              <a:off x="6858000" y="3924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66</a:t>
              </a:r>
            </a:p>
          </p:txBody>
        </p:sp>
        <p:sp>
          <p:nvSpPr>
            <p:cNvPr id="57" name="Rect"/>
            <p:cNvSpPr/>
            <p:nvPr/>
          </p:nvSpPr>
          <p:spPr>
            <a:xfrm>
              <a:off x="7391400" y="38671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58" name="Text"/>
            <p:cNvSpPr txBox="1"/>
            <p:nvPr/>
          </p:nvSpPr>
          <p:spPr>
            <a:xfrm>
              <a:off x="7505700" y="3924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64</a:t>
              </a:r>
            </a:p>
          </p:txBody>
        </p:sp>
        <p:sp>
          <p:nvSpPr>
            <p:cNvPr id="59" name="Rect"/>
            <p:cNvSpPr/>
            <p:nvPr/>
          </p:nvSpPr>
          <p:spPr>
            <a:xfrm>
              <a:off x="8039100" y="38671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60" name="Text"/>
            <p:cNvSpPr txBox="1"/>
            <p:nvPr/>
          </p:nvSpPr>
          <p:spPr>
            <a:xfrm>
              <a:off x="8153400" y="3924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63</a:t>
              </a:r>
            </a:p>
          </p:txBody>
        </p:sp>
      </p:grpSp>
      <p:grpSp>
        <p:nvGrpSpPr>
          <p:cNvPr id="80" name="Group"/>
          <p:cNvGrpSpPr/>
          <p:nvPr/>
        </p:nvGrpSpPr>
        <p:grpSpPr>
          <a:xfrm>
            <a:off x="2857500" y="4171950"/>
            <a:ext cx="5791200" cy="383858"/>
            <a:chOff x="2857500" y="4171950"/>
            <a:chExt cx="5791200" cy="383858"/>
          </a:xfrm>
        </p:grpSpPr>
        <p:sp>
          <p:nvSpPr>
            <p:cNvPr id="62" name="Rect"/>
            <p:cNvSpPr/>
            <p:nvPr/>
          </p:nvSpPr>
          <p:spPr>
            <a:xfrm>
              <a:off x="2857500" y="4171950"/>
              <a:ext cx="609600" cy="22860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63" name="Text"/>
            <p:cNvSpPr txBox="1"/>
            <p:nvPr/>
          </p:nvSpPr>
          <p:spPr>
            <a:xfrm>
              <a:off x="2971800" y="4229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100</a:t>
              </a:r>
            </a:p>
          </p:txBody>
        </p:sp>
        <p:sp>
          <p:nvSpPr>
            <p:cNvPr id="64" name="Rect"/>
            <p:cNvSpPr/>
            <p:nvPr/>
          </p:nvSpPr>
          <p:spPr>
            <a:xfrm>
              <a:off x="3505200" y="41719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65" name="Text"/>
            <p:cNvSpPr txBox="1"/>
            <p:nvPr/>
          </p:nvSpPr>
          <p:spPr>
            <a:xfrm>
              <a:off x="3619500" y="4229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88</a:t>
              </a:r>
            </a:p>
          </p:txBody>
        </p:sp>
        <p:sp>
          <p:nvSpPr>
            <p:cNvPr id="66" name="Rect"/>
            <p:cNvSpPr/>
            <p:nvPr/>
          </p:nvSpPr>
          <p:spPr>
            <a:xfrm>
              <a:off x="4152900" y="41719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67" name="Text"/>
            <p:cNvSpPr txBox="1"/>
            <p:nvPr/>
          </p:nvSpPr>
          <p:spPr>
            <a:xfrm>
              <a:off x="4267200" y="4229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81</a:t>
              </a:r>
            </a:p>
          </p:txBody>
        </p:sp>
        <p:sp>
          <p:nvSpPr>
            <p:cNvPr id="68" name="Rect"/>
            <p:cNvSpPr/>
            <p:nvPr/>
          </p:nvSpPr>
          <p:spPr>
            <a:xfrm>
              <a:off x="4800600" y="4171950"/>
              <a:ext cx="609600" cy="228600"/>
            </a:xfrm>
            <a:prstGeom prst="rect">
              <a:avLst/>
            </a:prstGeom>
            <a:solidFill>
              <a:srgbClr val="5A8FBF"/>
            </a:solidFill>
          </p:spPr>
        </p:sp>
        <p:sp>
          <p:nvSpPr>
            <p:cNvPr id="69" name="Text"/>
            <p:cNvSpPr txBox="1"/>
            <p:nvPr/>
          </p:nvSpPr>
          <p:spPr>
            <a:xfrm>
              <a:off x="4914900" y="4229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76</a:t>
              </a:r>
            </a:p>
          </p:txBody>
        </p:sp>
        <p:sp>
          <p:nvSpPr>
            <p:cNvPr id="70" name="Rect"/>
            <p:cNvSpPr/>
            <p:nvPr/>
          </p:nvSpPr>
          <p:spPr>
            <a:xfrm>
              <a:off x="5448300" y="41719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71" name="Text"/>
            <p:cNvSpPr txBox="1"/>
            <p:nvPr/>
          </p:nvSpPr>
          <p:spPr>
            <a:xfrm>
              <a:off x="5562600" y="4229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72</a:t>
              </a:r>
            </a:p>
          </p:txBody>
        </p:sp>
        <p:sp>
          <p:nvSpPr>
            <p:cNvPr id="72" name="Rect"/>
            <p:cNvSpPr/>
            <p:nvPr/>
          </p:nvSpPr>
          <p:spPr>
            <a:xfrm>
              <a:off x="6096000" y="41719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73" name="Text"/>
            <p:cNvSpPr txBox="1"/>
            <p:nvPr/>
          </p:nvSpPr>
          <p:spPr>
            <a:xfrm>
              <a:off x="6210300" y="4229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69</a:t>
              </a:r>
            </a:p>
          </p:txBody>
        </p:sp>
        <p:sp>
          <p:nvSpPr>
            <p:cNvPr id="74" name="Rect"/>
            <p:cNvSpPr/>
            <p:nvPr/>
          </p:nvSpPr>
          <p:spPr>
            <a:xfrm>
              <a:off x="6743700" y="41719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75" name="Text"/>
            <p:cNvSpPr txBox="1"/>
            <p:nvPr/>
          </p:nvSpPr>
          <p:spPr>
            <a:xfrm>
              <a:off x="6858000" y="4229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67</a:t>
              </a:r>
            </a:p>
          </p:txBody>
        </p:sp>
        <p:sp>
          <p:nvSpPr>
            <p:cNvPr id="76" name="Rect"/>
            <p:cNvSpPr/>
            <p:nvPr/>
          </p:nvSpPr>
          <p:spPr>
            <a:xfrm>
              <a:off x="7391400" y="41719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77" name="Text"/>
            <p:cNvSpPr txBox="1"/>
            <p:nvPr/>
          </p:nvSpPr>
          <p:spPr>
            <a:xfrm>
              <a:off x="7505700" y="4229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65</a:t>
              </a:r>
            </a:p>
          </p:txBody>
        </p:sp>
        <p:sp>
          <p:nvSpPr>
            <p:cNvPr id="78" name="Rect"/>
            <p:cNvSpPr/>
            <p:nvPr/>
          </p:nvSpPr>
          <p:spPr>
            <a:xfrm>
              <a:off x="8039100" y="41719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79" name="Text"/>
            <p:cNvSpPr txBox="1"/>
            <p:nvPr/>
          </p:nvSpPr>
          <p:spPr>
            <a:xfrm>
              <a:off x="8153400" y="4229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</p:grpSp>
      <p:grpSp>
        <p:nvGrpSpPr>
          <p:cNvPr id="99" name="Group"/>
          <p:cNvGrpSpPr/>
          <p:nvPr/>
        </p:nvGrpSpPr>
        <p:grpSpPr>
          <a:xfrm>
            <a:off x="2857500" y="4476750"/>
            <a:ext cx="5791200" cy="383858"/>
            <a:chOff x="2857500" y="4476750"/>
            <a:chExt cx="5791200" cy="383858"/>
          </a:xfrm>
        </p:grpSpPr>
        <p:sp>
          <p:nvSpPr>
            <p:cNvPr id="81" name="Rect"/>
            <p:cNvSpPr/>
            <p:nvPr/>
          </p:nvSpPr>
          <p:spPr>
            <a:xfrm>
              <a:off x="2857500" y="4476750"/>
              <a:ext cx="609600" cy="22860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82" name="Text"/>
            <p:cNvSpPr txBox="1"/>
            <p:nvPr/>
          </p:nvSpPr>
          <p:spPr>
            <a:xfrm>
              <a:off x="2971800" y="4533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100</a:t>
              </a:r>
            </a:p>
          </p:txBody>
        </p:sp>
        <p:sp>
          <p:nvSpPr>
            <p:cNvPr id="83" name="Rect"/>
            <p:cNvSpPr/>
            <p:nvPr/>
          </p:nvSpPr>
          <p:spPr>
            <a:xfrm>
              <a:off x="3505200" y="44767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84" name="Text"/>
            <p:cNvSpPr txBox="1"/>
            <p:nvPr/>
          </p:nvSpPr>
          <p:spPr>
            <a:xfrm>
              <a:off x="3619500" y="4533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89</a:t>
              </a:r>
            </a:p>
          </p:txBody>
        </p:sp>
        <p:sp>
          <p:nvSpPr>
            <p:cNvPr id="85" name="Rect"/>
            <p:cNvSpPr/>
            <p:nvPr/>
          </p:nvSpPr>
          <p:spPr>
            <a:xfrm>
              <a:off x="4152900" y="44767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86" name="Text"/>
            <p:cNvSpPr txBox="1"/>
            <p:nvPr/>
          </p:nvSpPr>
          <p:spPr>
            <a:xfrm>
              <a:off x="4267200" y="4533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83</a:t>
              </a:r>
            </a:p>
          </p:txBody>
        </p:sp>
        <p:sp>
          <p:nvSpPr>
            <p:cNvPr id="87" name="Rect"/>
            <p:cNvSpPr/>
            <p:nvPr/>
          </p:nvSpPr>
          <p:spPr>
            <a:xfrm>
              <a:off x="4800600" y="4476750"/>
              <a:ext cx="609600" cy="228600"/>
            </a:xfrm>
            <a:prstGeom prst="rect">
              <a:avLst/>
            </a:prstGeom>
            <a:solidFill>
              <a:srgbClr val="5A8FBF"/>
            </a:solidFill>
          </p:spPr>
        </p:sp>
        <p:sp>
          <p:nvSpPr>
            <p:cNvPr id="88" name="Text"/>
            <p:cNvSpPr txBox="1"/>
            <p:nvPr/>
          </p:nvSpPr>
          <p:spPr>
            <a:xfrm>
              <a:off x="4914900" y="4533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78</a:t>
              </a:r>
            </a:p>
          </p:txBody>
        </p:sp>
        <p:sp>
          <p:nvSpPr>
            <p:cNvPr id="89" name="Rect"/>
            <p:cNvSpPr/>
            <p:nvPr/>
          </p:nvSpPr>
          <p:spPr>
            <a:xfrm>
              <a:off x="5448300" y="44767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90" name="Text"/>
            <p:cNvSpPr txBox="1"/>
            <p:nvPr/>
          </p:nvSpPr>
          <p:spPr>
            <a:xfrm>
              <a:off x="5562600" y="4533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74</a:t>
              </a:r>
            </a:p>
          </p:txBody>
        </p:sp>
        <p:sp>
          <p:nvSpPr>
            <p:cNvPr id="91" name="Rect"/>
            <p:cNvSpPr/>
            <p:nvPr/>
          </p:nvSpPr>
          <p:spPr>
            <a:xfrm>
              <a:off x="6096000" y="44767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92" name="Text"/>
            <p:cNvSpPr txBox="1"/>
            <p:nvPr/>
          </p:nvSpPr>
          <p:spPr>
            <a:xfrm>
              <a:off x="6210300" y="4533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71</a:t>
              </a:r>
            </a:p>
          </p:txBody>
        </p:sp>
        <p:sp>
          <p:nvSpPr>
            <p:cNvPr id="93" name="Rect"/>
            <p:cNvSpPr/>
            <p:nvPr/>
          </p:nvSpPr>
          <p:spPr>
            <a:xfrm>
              <a:off x="6743700" y="44767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94" name="Text"/>
            <p:cNvSpPr txBox="1"/>
            <p:nvPr/>
          </p:nvSpPr>
          <p:spPr>
            <a:xfrm>
              <a:off x="6858000" y="4533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68</a:t>
              </a:r>
            </a:p>
          </p:txBody>
        </p:sp>
        <p:sp>
          <p:nvSpPr>
            <p:cNvPr id="95" name="Rect"/>
            <p:cNvSpPr/>
            <p:nvPr/>
          </p:nvSpPr>
          <p:spPr>
            <a:xfrm>
              <a:off x="7391400" y="44767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96" name="Text"/>
            <p:cNvSpPr txBox="1"/>
            <p:nvPr/>
          </p:nvSpPr>
          <p:spPr>
            <a:xfrm>
              <a:off x="7505700" y="4533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97" name="Rect"/>
            <p:cNvSpPr/>
            <p:nvPr/>
          </p:nvSpPr>
          <p:spPr>
            <a:xfrm>
              <a:off x="8039100" y="44767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98" name="Text"/>
            <p:cNvSpPr txBox="1"/>
            <p:nvPr/>
          </p:nvSpPr>
          <p:spPr>
            <a:xfrm>
              <a:off x="8153400" y="4533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</p:grpSp>
      <p:grpSp>
        <p:nvGrpSpPr>
          <p:cNvPr id="118" name="Group"/>
          <p:cNvGrpSpPr/>
          <p:nvPr/>
        </p:nvGrpSpPr>
        <p:grpSpPr>
          <a:xfrm>
            <a:off x="2857500" y="4781550"/>
            <a:ext cx="5791200" cy="383858"/>
            <a:chOff x="2857500" y="4781550"/>
            <a:chExt cx="5791200" cy="383858"/>
          </a:xfrm>
        </p:grpSpPr>
        <p:sp>
          <p:nvSpPr>
            <p:cNvPr id="100" name="Rect"/>
            <p:cNvSpPr/>
            <p:nvPr/>
          </p:nvSpPr>
          <p:spPr>
            <a:xfrm>
              <a:off x="2857500" y="4781550"/>
              <a:ext cx="609600" cy="22860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101" name="Text"/>
            <p:cNvSpPr txBox="1"/>
            <p:nvPr/>
          </p:nvSpPr>
          <p:spPr>
            <a:xfrm>
              <a:off x="2971800" y="48387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100</a:t>
              </a:r>
            </a:p>
          </p:txBody>
        </p:sp>
        <p:sp>
          <p:nvSpPr>
            <p:cNvPr id="102" name="Rect"/>
            <p:cNvSpPr/>
            <p:nvPr/>
          </p:nvSpPr>
          <p:spPr>
            <a:xfrm>
              <a:off x="3505200" y="47815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103" name="Text"/>
            <p:cNvSpPr txBox="1"/>
            <p:nvPr/>
          </p:nvSpPr>
          <p:spPr>
            <a:xfrm>
              <a:off x="3619500" y="48387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90</a:t>
              </a:r>
            </a:p>
          </p:txBody>
        </p:sp>
        <p:sp>
          <p:nvSpPr>
            <p:cNvPr id="104" name="Rect"/>
            <p:cNvSpPr/>
            <p:nvPr/>
          </p:nvSpPr>
          <p:spPr>
            <a:xfrm>
              <a:off x="4152900" y="47815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105" name="Text"/>
            <p:cNvSpPr txBox="1"/>
            <p:nvPr/>
          </p:nvSpPr>
          <p:spPr>
            <a:xfrm>
              <a:off x="4267200" y="48387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85</a:t>
              </a:r>
            </a:p>
          </p:txBody>
        </p:sp>
        <p:sp>
          <p:nvSpPr>
            <p:cNvPr id="106" name="Rect"/>
            <p:cNvSpPr/>
            <p:nvPr/>
          </p:nvSpPr>
          <p:spPr>
            <a:xfrm>
              <a:off x="4800600" y="4781550"/>
              <a:ext cx="609600" cy="228600"/>
            </a:xfrm>
            <a:prstGeom prst="rect">
              <a:avLst/>
            </a:prstGeom>
            <a:solidFill>
              <a:srgbClr val="5A8FBF"/>
            </a:solidFill>
          </p:spPr>
        </p:sp>
        <p:sp>
          <p:nvSpPr>
            <p:cNvPr id="107" name="Text"/>
            <p:cNvSpPr txBox="1"/>
            <p:nvPr/>
          </p:nvSpPr>
          <p:spPr>
            <a:xfrm>
              <a:off x="4914900" y="48387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80</a:t>
              </a:r>
            </a:p>
          </p:txBody>
        </p:sp>
        <p:sp>
          <p:nvSpPr>
            <p:cNvPr id="108" name="Rect"/>
            <p:cNvSpPr/>
            <p:nvPr/>
          </p:nvSpPr>
          <p:spPr>
            <a:xfrm>
              <a:off x="5448300" y="47815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109" name="Text"/>
            <p:cNvSpPr txBox="1"/>
            <p:nvPr/>
          </p:nvSpPr>
          <p:spPr>
            <a:xfrm>
              <a:off x="5562600" y="48387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76</a:t>
              </a:r>
            </a:p>
          </p:txBody>
        </p:sp>
        <p:sp>
          <p:nvSpPr>
            <p:cNvPr id="110" name="Rect"/>
            <p:cNvSpPr/>
            <p:nvPr/>
          </p:nvSpPr>
          <p:spPr>
            <a:xfrm>
              <a:off x="6096000" y="47815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111" name="Text"/>
            <p:cNvSpPr txBox="1"/>
            <p:nvPr/>
          </p:nvSpPr>
          <p:spPr>
            <a:xfrm>
              <a:off x="6210300" y="48387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73</a:t>
              </a:r>
            </a:p>
          </p:txBody>
        </p:sp>
        <p:sp>
          <p:nvSpPr>
            <p:cNvPr id="112" name="Rect"/>
            <p:cNvSpPr/>
            <p:nvPr/>
          </p:nvSpPr>
          <p:spPr>
            <a:xfrm>
              <a:off x="6743700" y="47815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13" name="Text"/>
            <p:cNvSpPr txBox="1"/>
            <p:nvPr/>
          </p:nvSpPr>
          <p:spPr>
            <a:xfrm>
              <a:off x="6858000" y="48387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14" name="Rect"/>
            <p:cNvSpPr/>
            <p:nvPr/>
          </p:nvSpPr>
          <p:spPr>
            <a:xfrm>
              <a:off x="7391400" y="47815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15" name="Text"/>
            <p:cNvSpPr txBox="1"/>
            <p:nvPr/>
          </p:nvSpPr>
          <p:spPr>
            <a:xfrm>
              <a:off x="7505700" y="48387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16" name="Rect"/>
            <p:cNvSpPr/>
            <p:nvPr/>
          </p:nvSpPr>
          <p:spPr>
            <a:xfrm>
              <a:off x="8039100" y="47815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17" name="Text"/>
            <p:cNvSpPr txBox="1"/>
            <p:nvPr/>
          </p:nvSpPr>
          <p:spPr>
            <a:xfrm>
              <a:off x="8153400" y="48387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</p:grpSp>
      <p:grpSp>
        <p:nvGrpSpPr>
          <p:cNvPr id="137" name="Group"/>
          <p:cNvGrpSpPr/>
          <p:nvPr/>
        </p:nvGrpSpPr>
        <p:grpSpPr>
          <a:xfrm>
            <a:off x="2857500" y="5086350"/>
            <a:ext cx="5791200" cy="383858"/>
            <a:chOff x="2857500" y="5086350"/>
            <a:chExt cx="5791200" cy="383858"/>
          </a:xfrm>
        </p:grpSpPr>
        <p:sp>
          <p:nvSpPr>
            <p:cNvPr id="119" name="Rect"/>
            <p:cNvSpPr/>
            <p:nvPr/>
          </p:nvSpPr>
          <p:spPr>
            <a:xfrm>
              <a:off x="2857500" y="5086350"/>
              <a:ext cx="609600" cy="22860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120" name="Text"/>
            <p:cNvSpPr txBox="1"/>
            <p:nvPr/>
          </p:nvSpPr>
          <p:spPr>
            <a:xfrm>
              <a:off x="2971800" y="51435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100</a:t>
              </a:r>
            </a:p>
          </p:txBody>
        </p:sp>
        <p:sp>
          <p:nvSpPr>
            <p:cNvPr id="121" name="Rect"/>
            <p:cNvSpPr/>
            <p:nvPr/>
          </p:nvSpPr>
          <p:spPr>
            <a:xfrm>
              <a:off x="3505200" y="50863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122" name="Text"/>
            <p:cNvSpPr txBox="1"/>
            <p:nvPr/>
          </p:nvSpPr>
          <p:spPr>
            <a:xfrm>
              <a:off x="3619500" y="51435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91</a:t>
              </a:r>
            </a:p>
          </p:txBody>
        </p:sp>
        <p:sp>
          <p:nvSpPr>
            <p:cNvPr id="123" name="Rect"/>
            <p:cNvSpPr/>
            <p:nvPr/>
          </p:nvSpPr>
          <p:spPr>
            <a:xfrm>
              <a:off x="4152900" y="50863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124" name="Text"/>
            <p:cNvSpPr txBox="1"/>
            <p:nvPr/>
          </p:nvSpPr>
          <p:spPr>
            <a:xfrm>
              <a:off x="4267200" y="51435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86</a:t>
              </a:r>
            </a:p>
          </p:txBody>
        </p:sp>
        <p:sp>
          <p:nvSpPr>
            <p:cNvPr id="125" name="Rect"/>
            <p:cNvSpPr/>
            <p:nvPr/>
          </p:nvSpPr>
          <p:spPr>
            <a:xfrm>
              <a:off x="4800600" y="5086350"/>
              <a:ext cx="609600" cy="228600"/>
            </a:xfrm>
            <a:prstGeom prst="rect">
              <a:avLst/>
            </a:prstGeom>
            <a:solidFill>
              <a:srgbClr val="5A8FBF"/>
            </a:solidFill>
          </p:spPr>
        </p:sp>
        <p:sp>
          <p:nvSpPr>
            <p:cNvPr id="126" name="Text"/>
            <p:cNvSpPr txBox="1"/>
            <p:nvPr/>
          </p:nvSpPr>
          <p:spPr>
            <a:xfrm>
              <a:off x="4914900" y="51435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82</a:t>
              </a:r>
            </a:p>
          </p:txBody>
        </p:sp>
        <p:sp>
          <p:nvSpPr>
            <p:cNvPr id="127" name="Rect"/>
            <p:cNvSpPr/>
            <p:nvPr/>
          </p:nvSpPr>
          <p:spPr>
            <a:xfrm>
              <a:off x="5448300" y="5086350"/>
              <a:ext cx="609600" cy="22860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128" name="Text"/>
            <p:cNvSpPr txBox="1"/>
            <p:nvPr/>
          </p:nvSpPr>
          <p:spPr>
            <a:xfrm>
              <a:off x="5562600" y="51435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78</a:t>
              </a:r>
            </a:p>
          </p:txBody>
        </p:sp>
        <p:sp>
          <p:nvSpPr>
            <p:cNvPr id="129" name="Rect"/>
            <p:cNvSpPr/>
            <p:nvPr/>
          </p:nvSpPr>
          <p:spPr>
            <a:xfrm>
              <a:off x="6096000" y="50863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30" name="Text"/>
            <p:cNvSpPr txBox="1"/>
            <p:nvPr/>
          </p:nvSpPr>
          <p:spPr>
            <a:xfrm>
              <a:off x="6210300" y="51435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31" name="Rect"/>
            <p:cNvSpPr/>
            <p:nvPr/>
          </p:nvSpPr>
          <p:spPr>
            <a:xfrm>
              <a:off x="6743700" y="50863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32" name="Text"/>
            <p:cNvSpPr txBox="1"/>
            <p:nvPr/>
          </p:nvSpPr>
          <p:spPr>
            <a:xfrm>
              <a:off x="6858000" y="51435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33" name="Rect"/>
            <p:cNvSpPr/>
            <p:nvPr/>
          </p:nvSpPr>
          <p:spPr>
            <a:xfrm>
              <a:off x="7391400" y="50863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34" name="Text"/>
            <p:cNvSpPr txBox="1"/>
            <p:nvPr/>
          </p:nvSpPr>
          <p:spPr>
            <a:xfrm>
              <a:off x="7505700" y="51435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35" name="Rect"/>
            <p:cNvSpPr/>
            <p:nvPr/>
          </p:nvSpPr>
          <p:spPr>
            <a:xfrm>
              <a:off x="8039100" y="50863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36" name="Text"/>
            <p:cNvSpPr txBox="1"/>
            <p:nvPr/>
          </p:nvSpPr>
          <p:spPr>
            <a:xfrm>
              <a:off x="8153400" y="51435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</p:grpSp>
      <p:grpSp>
        <p:nvGrpSpPr>
          <p:cNvPr id="156" name="Group"/>
          <p:cNvGrpSpPr/>
          <p:nvPr/>
        </p:nvGrpSpPr>
        <p:grpSpPr>
          <a:xfrm>
            <a:off x="2857500" y="5391150"/>
            <a:ext cx="5791200" cy="383858"/>
            <a:chOff x="2857500" y="5391150"/>
            <a:chExt cx="5791200" cy="383858"/>
          </a:xfrm>
        </p:grpSpPr>
        <p:sp>
          <p:nvSpPr>
            <p:cNvPr id="138" name="Rect"/>
            <p:cNvSpPr/>
            <p:nvPr/>
          </p:nvSpPr>
          <p:spPr>
            <a:xfrm>
              <a:off x="2857500" y="5391150"/>
              <a:ext cx="609600" cy="22860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139" name="Text"/>
            <p:cNvSpPr txBox="1"/>
            <p:nvPr/>
          </p:nvSpPr>
          <p:spPr>
            <a:xfrm>
              <a:off x="2971800" y="5448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100</a:t>
              </a:r>
            </a:p>
          </p:txBody>
        </p:sp>
        <p:sp>
          <p:nvSpPr>
            <p:cNvPr id="140" name="Rect"/>
            <p:cNvSpPr/>
            <p:nvPr/>
          </p:nvSpPr>
          <p:spPr>
            <a:xfrm>
              <a:off x="3505200" y="5391150"/>
              <a:ext cx="609600" cy="228600"/>
            </a:xfrm>
            <a:prstGeom prst="rect">
              <a:avLst/>
            </a:prstGeom>
            <a:solidFill>
              <a:srgbClr val="FF8C00"/>
            </a:solidFill>
          </p:spPr>
        </p:sp>
        <p:sp>
          <p:nvSpPr>
            <p:cNvPr id="141" name="Text"/>
            <p:cNvSpPr txBox="1"/>
            <p:nvPr/>
          </p:nvSpPr>
          <p:spPr>
            <a:xfrm>
              <a:off x="3619500" y="5448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92</a:t>
              </a:r>
            </a:p>
          </p:txBody>
        </p:sp>
        <p:sp>
          <p:nvSpPr>
            <p:cNvPr id="142" name="Rect"/>
            <p:cNvSpPr/>
            <p:nvPr/>
          </p:nvSpPr>
          <p:spPr>
            <a:xfrm>
              <a:off x="4152900" y="53911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143" name="Text"/>
            <p:cNvSpPr txBox="1"/>
            <p:nvPr/>
          </p:nvSpPr>
          <p:spPr>
            <a:xfrm>
              <a:off x="4267200" y="5448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88</a:t>
              </a:r>
            </a:p>
          </p:txBody>
        </p:sp>
        <p:sp>
          <p:nvSpPr>
            <p:cNvPr id="144" name="Rect"/>
            <p:cNvSpPr/>
            <p:nvPr/>
          </p:nvSpPr>
          <p:spPr>
            <a:xfrm>
              <a:off x="4800600" y="5391150"/>
              <a:ext cx="609600" cy="228600"/>
            </a:xfrm>
            <a:prstGeom prst="rect">
              <a:avLst/>
            </a:prstGeom>
            <a:solidFill>
              <a:srgbClr val="5A8FBF"/>
            </a:solidFill>
          </p:spPr>
        </p:sp>
        <p:sp>
          <p:nvSpPr>
            <p:cNvPr id="145" name="Text"/>
            <p:cNvSpPr txBox="1"/>
            <p:nvPr/>
          </p:nvSpPr>
          <p:spPr>
            <a:xfrm>
              <a:off x="4914900" y="5448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83</a:t>
              </a:r>
            </a:p>
          </p:txBody>
        </p:sp>
        <p:sp>
          <p:nvSpPr>
            <p:cNvPr id="146" name="Rect"/>
            <p:cNvSpPr/>
            <p:nvPr/>
          </p:nvSpPr>
          <p:spPr>
            <a:xfrm>
              <a:off x="5448300" y="53911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47" name="Text"/>
            <p:cNvSpPr txBox="1"/>
            <p:nvPr/>
          </p:nvSpPr>
          <p:spPr>
            <a:xfrm>
              <a:off x="5562600" y="5448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48" name="Rect"/>
            <p:cNvSpPr/>
            <p:nvPr/>
          </p:nvSpPr>
          <p:spPr>
            <a:xfrm>
              <a:off x="6096000" y="53911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49" name="Text"/>
            <p:cNvSpPr txBox="1"/>
            <p:nvPr/>
          </p:nvSpPr>
          <p:spPr>
            <a:xfrm>
              <a:off x="6210300" y="5448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50" name="Rect"/>
            <p:cNvSpPr/>
            <p:nvPr/>
          </p:nvSpPr>
          <p:spPr>
            <a:xfrm>
              <a:off x="6743700" y="53911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51" name="Text"/>
            <p:cNvSpPr txBox="1"/>
            <p:nvPr/>
          </p:nvSpPr>
          <p:spPr>
            <a:xfrm>
              <a:off x="6858000" y="5448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52" name="Rect"/>
            <p:cNvSpPr/>
            <p:nvPr/>
          </p:nvSpPr>
          <p:spPr>
            <a:xfrm>
              <a:off x="7391400" y="53911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53" name="Text"/>
            <p:cNvSpPr txBox="1"/>
            <p:nvPr/>
          </p:nvSpPr>
          <p:spPr>
            <a:xfrm>
              <a:off x="7505700" y="5448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54" name="Rect"/>
            <p:cNvSpPr/>
            <p:nvPr/>
          </p:nvSpPr>
          <p:spPr>
            <a:xfrm>
              <a:off x="8039100" y="53911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55" name="Text"/>
            <p:cNvSpPr txBox="1"/>
            <p:nvPr/>
          </p:nvSpPr>
          <p:spPr>
            <a:xfrm>
              <a:off x="8153400" y="54483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</p:grpSp>
      <p:grpSp>
        <p:nvGrpSpPr>
          <p:cNvPr id="175" name="Group"/>
          <p:cNvGrpSpPr/>
          <p:nvPr/>
        </p:nvGrpSpPr>
        <p:grpSpPr>
          <a:xfrm>
            <a:off x="2857500" y="5695950"/>
            <a:ext cx="5791200" cy="383858"/>
            <a:chOff x="2857500" y="5695950"/>
            <a:chExt cx="5791200" cy="383858"/>
          </a:xfrm>
        </p:grpSpPr>
        <p:sp>
          <p:nvSpPr>
            <p:cNvPr id="157" name="Rect"/>
            <p:cNvSpPr/>
            <p:nvPr/>
          </p:nvSpPr>
          <p:spPr>
            <a:xfrm>
              <a:off x="2857500" y="5695950"/>
              <a:ext cx="609600" cy="22860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158" name="Text"/>
            <p:cNvSpPr txBox="1"/>
            <p:nvPr/>
          </p:nvSpPr>
          <p:spPr>
            <a:xfrm>
              <a:off x="2971800" y="5753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100</a:t>
              </a:r>
            </a:p>
          </p:txBody>
        </p:sp>
        <p:sp>
          <p:nvSpPr>
            <p:cNvPr id="159" name="Rect"/>
            <p:cNvSpPr/>
            <p:nvPr/>
          </p:nvSpPr>
          <p:spPr>
            <a:xfrm>
              <a:off x="3505200" y="56959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160" name="Text"/>
            <p:cNvSpPr txBox="1"/>
            <p:nvPr/>
          </p:nvSpPr>
          <p:spPr>
            <a:xfrm>
              <a:off x="3619500" y="5753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90</a:t>
              </a:r>
            </a:p>
          </p:txBody>
        </p:sp>
        <p:sp>
          <p:nvSpPr>
            <p:cNvPr id="161" name="Rect"/>
            <p:cNvSpPr/>
            <p:nvPr/>
          </p:nvSpPr>
          <p:spPr>
            <a:xfrm>
              <a:off x="4152900" y="5695950"/>
              <a:ext cx="609600" cy="228600"/>
            </a:xfrm>
            <a:prstGeom prst="rect">
              <a:avLst/>
            </a:prstGeom>
            <a:solidFill>
              <a:srgbClr val="5A8FBF"/>
            </a:solidFill>
          </p:spPr>
        </p:sp>
        <p:sp>
          <p:nvSpPr>
            <p:cNvPr id="162" name="Text"/>
            <p:cNvSpPr txBox="1"/>
            <p:nvPr/>
          </p:nvSpPr>
          <p:spPr>
            <a:xfrm>
              <a:off x="4267200" y="5753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85</a:t>
              </a:r>
            </a:p>
          </p:txBody>
        </p:sp>
        <p:sp>
          <p:nvSpPr>
            <p:cNvPr id="163" name="Rect"/>
            <p:cNvSpPr/>
            <p:nvPr/>
          </p:nvSpPr>
          <p:spPr>
            <a:xfrm>
              <a:off x="4800600" y="56959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64" name="Text"/>
            <p:cNvSpPr txBox="1"/>
            <p:nvPr/>
          </p:nvSpPr>
          <p:spPr>
            <a:xfrm>
              <a:off x="4914900" y="5753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65" name="Rect"/>
            <p:cNvSpPr/>
            <p:nvPr/>
          </p:nvSpPr>
          <p:spPr>
            <a:xfrm>
              <a:off x="5448300" y="56959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66" name="Text"/>
            <p:cNvSpPr txBox="1"/>
            <p:nvPr/>
          </p:nvSpPr>
          <p:spPr>
            <a:xfrm>
              <a:off x="5562600" y="5753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67" name="Rect"/>
            <p:cNvSpPr/>
            <p:nvPr/>
          </p:nvSpPr>
          <p:spPr>
            <a:xfrm>
              <a:off x="6096000" y="56959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68" name="Text"/>
            <p:cNvSpPr txBox="1"/>
            <p:nvPr/>
          </p:nvSpPr>
          <p:spPr>
            <a:xfrm>
              <a:off x="6210300" y="5753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69" name="Rect"/>
            <p:cNvSpPr/>
            <p:nvPr/>
          </p:nvSpPr>
          <p:spPr>
            <a:xfrm>
              <a:off x="6743700" y="56959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70" name="Text"/>
            <p:cNvSpPr txBox="1"/>
            <p:nvPr/>
          </p:nvSpPr>
          <p:spPr>
            <a:xfrm>
              <a:off x="6858000" y="5753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71" name="Rect"/>
            <p:cNvSpPr/>
            <p:nvPr/>
          </p:nvSpPr>
          <p:spPr>
            <a:xfrm>
              <a:off x="7391400" y="56959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72" name="Text"/>
            <p:cNvSpPr txBox="1"/>
            <p:nvPr/>
          </p:nvSpPr>
          <p:spPr>
            <a:xfrm>
              <a:off x="7505700" y="5753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73" name="Rect"/>
            <p:cNvSpPr/>
            <p:nvPr/>
          </p:nvSpPr>
          <p:spPr>
            <a:xfrm>
              <a:off x="8039100" y="56959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74" name="Text"/>
            <p:cNvSpPr txBox="1"/>
            <p:nvPr/>
          </p:nvSpPr>
          <p:spPr>
            <a:xfrm>
              <a:off x="8153400" y="57531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</p:grpSp>
      <p:grpSp>
        <p:nvGrpSpPr>
          <p:cNvPr id="194" name="Group"/>
          <p:cNvGrpSpPr/>
          <p:nvPr/>
        </p:nvGrpSpPr>
        <p:grpSpPr>
          <a:xfrm>
            <a:off x="2857500" y="6000750"/>
            <a:ext cx="5791200" cy="383858"/>
            <a:chOff x="2857500" y="6000750"/>
            <a:chExt cx="5791200" cy="383858"/>
          </a:xfrm>
        </p:grpSpPr>
        <p:sp>
          <p:nvSpPr>
            <p:cNvPr id="176" name="Rect"/>
            <p:cNvSpPr/>
            <p:nvPr/>
          </p:nvSpPr>
          <p:spPr>
            <a:xfrm>
              <a:off x="2857500" y="6000750"/>
              <a:ext cx="609600" cy="22860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177" name="Text"/>
            <p:cNvSpPr txBox="1"/>
            <p:nvPr/>
          </p:nvSpPr>
          <p:spPr>
            <a:xfrm>
              <a:off x="2971800" y="6057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100</a:t>
              </a:r>
            </a:p>
          </p:txBody>
        </p:sp>
        <p:sp>
          <p:nvSpPr>
            <p:cNvPr id="178" name="Rect"/>
            <p:cNvSpPr/>
            <p:nvPr/>
          </p:nvSpPr>
          <p:spPr>
            <a:xfrm>
              <a:off x="3505200" y="6000750"/>
              <a:ext cx="609600" cy="22860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179" name="Text"/>
            <p:cNvSpPr txBox="1"/>
            <p:nvPr/>
          </p:nvSpPr>
          <p:spPr>
            <a:xfrm>
              <a:off x="3619500" y="6057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FFFFFF"/>
                  </a:solidFill>
                  <a:latin typeface="Inter"/>
                  <a:ea typeface="Noto Sans SC"/>
                </a:rPr>
                <a:t>91</a:t>
              </a:r>
            </a:p>
          </p:txBody>
        </p:sp>
        <p:sp>
          <p:nvSpPr>
            <p:cNvPr id="180" name="Rect"/>
            <p:cNvSpPr/>
            <p:nvPr/>
          </p:nvSpPr>
          <p:spPr>
            <a:xfrm>
              <a:off x="4152900" y="60007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81" name="Text"/>
            <p:cNvSpPr txBox="1"/>
            <p:nvPr/>
          </p:nvSpPr>
          <p:spPr>
            <a:xfrm>
              <a:off x="4267200" y="6057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82" name="Rect"/>
            <p:cNvSpPr/>
            <p:nvPr/>
          </p:nvSpPr>
          <p:spPr>
            <a:xfrm>
              <a:off x="4800600" y="60007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83" name="Text"/>
            <p:cNvSpPr txBox="1"/>
            <p:nvPr/>
          </p:nvSpPr>
          <p:spPr>
            <a:xfrm>
              <a:off x="4914900" y="6057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84" name="Rect"/>
            <p:cNvSpPr/>
            <p:nvPr/>
          </p:nvSpPr>
          <p:spPr>
            <a:xfrm>
              <a:off x="5448300" y="60007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85" name="Text"/>
            <p:cNvSpPr txBox="1"/>
            <p:nvPr/>
          </p:nvSpPr>
          <p:spPr>
            <a:xfrm>
              <a:off x="5562600" y="6057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86" name="Rect"/>
            <p:cNvSpPr/>
            <p:nvPr/>
          </p:nvSpPr>
          <p:spPr>
            <a:xfrm>
              <a:off x="6096000" y="60007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87" name="Text"/>
            <p:cNvSpPr txBox="1"/>
            <p:nvPr/>
          </p:nvSpPr>
          <p:spPr>
            <a:xfrm>
              <a:off x="6210300" y="6057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88" name="Rect"/>
            <p:cNvSpPr/>
            <p:nvPr/>
          </p:nvSpPr>
          <p:spPr>
            <a:xfrm>
              <a:off x="6743700" y="60007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89" name="Text"/>
            <p:cNvSpPr txBox="1"/>
            <p:nvPr/>
          </p:nvSpPr>
          <p:spPr>
            <a:xfrm>
              <a:off x="6858000" y="6057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90" name="Rect"/>
            <p:cNvSpPr/>
            <p:nvPr/>
          </p:nvSpPr>
          <p:spPr>
            <a:xfrm>
              <a:off x="7391400" y="60007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91" name="Text"/>
            <p:cNvSpPr txBox="1"/>
            <p:nvPr/>
          </p:nvSpPr>
          <p:spPr>
            <a:xfrm>
              <a:off x="7505700" y="6057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  <p:sp>
          <p:nvSpPr>
            <p:cNvPr id="192" name="Rect"/>
            <p:cNvSpPr/>
            <p:nvPr/>
          </p:nvSpPr>
          <p:spPr>
            <a:xfrm>
              <a:off x="8039100" y="6000750"/>
              <a:ext cx="609600" cy="22860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193" name="Text"/>
            <p:cNvSpPr txBox="1"/>
            <p:nvPr/>
          </p:nvSpPr>
          <p:spPr>
            <a:xfrm>
              <a:off x="8153400" y="6057900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825" b="1" i="0">
                  <a:solidFill>
                    <a:srgbClr val="2C3E50"/>
                  </a:solidFill>
                  <a:latin typeface="Inter"/>
                  <a:ea typeface="Noto Sans SC"/>
                </a:rPr>
                <a:t>—</a:t>
              </a:r>
            </a:p>
          </p:txBody>
        </p:sp>
      </p:grpSp>
      <p:grpSp>
        <p:nvGrpSpPr>
          <p:cNvPr id="205" name="Group"/>
          <p:cNvGrpSpPr/>
          <p:nvPr/>
        </p:nvGrpSpPr>
        <p:grpSpPr>
          <a:xfrm>
            <a:off x="3162300" y="6438900"/>
            <a:ext cx="1729740" cy="447675"/>
            <a:chOff x="3162300" y="6438900"/>
            <a:chExt cx="1729740" cy="447675"/>
          </a:xfrm>
        </p:grpSpPr>
        <p:sp>
          <p:nvSpPr>
            <p:cNvPr id="195" name="Rect"/>
            <p:cNvSpPr/>
            <p:nvPr/>
          </p:nvSpPr>
          <p:spPr>
            <a:xfrm>
              <a:off x="3162300" y="6438900"/>
              <a:ext cx="190500" cy="9525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196" name="Rect"/>
            <p:cNvSpPr/>
            <p:nvPr/>
          </p:nvSpPr>
          <p:spPr>
            <a:xfrm>
              <a:off x="3390900" y="6438900"/>
              <a:ext cx="190500" cy="9525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197" name="Rect"/>
            <p:cNvSpPr/>
            <p:nvPr/>
          </p:nvSpPr>
          <p:spPr>
            <a:xfrm>
              <a:off x="3619500" y="6438900"/>
              <a:ext cx="190500" cy="95250"/>
            </a:xfrm>
            <a:prstGeom prst="rect">
              <a:avLst/>
            </a:prstGeom>
            <a:solidFill>
              <a:srgbClr val="5A8FBF"/>
            </a:solidFill>
          </p:spPr>
        </p:sp>
        <p:sp>
          <p:nvSpPr>
            <p:cNvPr id="198" name="Rect"/>
            <p:cNvSpPr/>
            <p:nvPr/>
          </p:nvSpPr>
          <p:spPr>
            <a:xfrm>
              <a:off x="3848100" y="6438900"/>
              <a:ext cx="190500" cy="9525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199" name="Rect"/>
            <p:cNvSpPr/>
            <p:nvPr/>
          </p:nvSpPr>
          <p:spPr>
            <a:xfrm>
              <a:off x="4076700" y="6438900"/>
              <a:ext cx="190500" cy="95250"/>
            </a:xfrm>
            <a:prstGeom prst="rect">
              <a:avLst/>
            </a:prstGeom>
            <a:solidFill>
              <a:srgbClr val="D6E6F2"/>
            </a:solidFill>
          </p:spPr>
        </p:sp>
        <p:sp>
          <p:nvSpPr>
            <p:cNvPr id="200" name="Text"/>
            <p:cNvSpPr txBox="1"/>
            <p:nvPr/>
          </p:nvSpPr>
          <p:spPr>
            <a:xfrm>
              <a:off x="3162300" y="6572250"/>
              <a:ext cx="381000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750" b="0" i="0">
                  <a:solidFill>
                    <a:srgbClr val="7F8C8D"/>
                  </a:solidFill>
                  <a:latin typeface="Inter"/>
                  <a:ea typeface="Noto Sans SC"/>
                </a:rPr>
                <a:t>≥90</a:t>
              </a:r>
            </a:p>
          </p:txBody>
        </p:sp>
        <p:sp>
          <p:nvSpPr>
            <p:cNvPr id="201" name="Text"/>
            <p:cNvSpPr txBox="1"/>
            <p:nvPr/>
          </p:nvSpPr>
          <p:spPr>
            <a:xfrm>
              <a:off x="3390900" y="6572250"/>
              <a:ext cx="409575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750" b="0" i="0">
                  <a:solidFill>
                    <a:srgbClr val="7F8C8D"/>
                  </a:solidFill>
                  <a:latin typeface="Inter"/>
                  <a:ea typeface="Noto Sans SC"/>
                </a:rPr>
                <a:t>80–89</a:t>
              </a:r>
            </a:p>
          </p:txBody>
        </p:sp>
        <p:sp>
          <p:nvSpPr>
            <p:cNvPr id="202" name="Text"/>
            <p:cNvSpPr txBox="1"/>
            <p:nvPr/>
          </p:nvSpPr>
          <p:spPr>
            <a:xfrm>
              <a:off x="3619500" y="6572250"/>
              <a:ext cx="409575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750" b="0" i="0">
                  <a:solidFill>
                    <a:srgbClr val="7F8C8D"/>
                  </a:solidFill>
                  <a:latin typeface="Inter"/>
                  <a:ea typeface="Noto Sans SC"/>
                </a:rPr>
                <a:t>75–79</a:t>
              </a:r>
            </a:p>
          </p:txBody>
        </p:sp>
        <p:sp>
          <p:nvSpPr>
            <p:cNvPr id="203" name="Text"/>
            <p:cNvSpPr txBox="1"/>
            <p:nvPr/>
          </p:nvSpPr>
          <p:spPr>
            <a:xfrm>
              <a:off x="3848100" y="6572250"/>
              <a:ext cx="409575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750" b="0" i="0">
                  <a:solidFill>
                    <a:srgbClr val="7F8C8D"/>
                  </a:solidFill>
                  <a:latin typeface="Inter"/>
                  <a:ea typeface="Noto Sans SC"/>
                </a:rPr>
                <a:t>70–74</a:t>
              </a:r>
            </a:p>
          </p:txBody>
        </p:sp>
        <p:sp>
          <p:nvSpPr>
            <p:cNvPr id="204" name="Text"/>
            <p:cNvSpPr txBox="1"/>
            <p:nvPr/>
          </p:nvSpPr>
          <p:spPr>
            <a:xfrm>
              <a:off x="4076700" y="6572250"/>
              <a:ext cx="815340" cy="31432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750" b="0" i="0">
                  <a:solidFill>
                    <a:srgbClr val="7F8C8D"/>
                  </a:solidFill>
                  <a:latin typeface="Inter"/>
                  <a:ea typeface="Noto Sans SC"/>
                </a:rPr>
                <a:t>&lt;70 / 未来月</a:t>
              </a:r>
            </a:p>
          </p:txBody>
        </p:sp>
      </p:grpSp>
      <p:grpSp>
        <p:nvGrpSpPr>
          <p:cNvPr id="209" name="Group"/>
          <p:cNvGrpSpPr/>
          <p:nvPr/>
        </p:nvGrpSpPr>
        <p:grpSpPr>
          <a:xfrm>
            <a:off x="8858250" y="3867150"/>
            <a:ext cx="2762250" cy="443865"/>
            <a:chOff x="8858250" y="3867150"/>
            <a:chExt cx="2762250" cy="443865"/>
          </a:xfrm>
        </p:grpSpPr>
        <p:sp>
          <p:nvSpPr>
            <p:cNvPr id="206" name="Rect"/>
            <p:cNvSpPr/>
            <p:nvPr/>
          </p:nvSpPr>
          <p:spPr>
            <a:xfrm>
              <a:off x="8858250" y="3867150"/>
              <a:ext cx="2762250" cy="361950"/>
            </a:xfrm>
            <a:prstGeom prst="roundRect">
              <a:avLst>
                <a:gd name="adj" fmla="val 10526"/>
              </a:avLst>
            </a:prstGeom>
            <a:solidFill>
              <a:srgbClr val="F0F4F8"/>
            </a:solidFill>
          </p:spPr>
        </p:sp>
        <p:sp>
          <p:nvSpPr>
            <p:cNvPr id="207" name="Rect"/>
            <p:cNvSpPr/>
            <p:nvPr/>
          </p:nvSpPr>
          <p:spPr>
            <a:xfrm>
              <a:off x="8972550" y="3981450"/>
              <a:ext cx="133350" cy="133350"/>
            </a:xfrm>
            <a:prstGeom prst="rect">
              <a:avLst/>
            </a:prstGeom>
            <a:solidFill>
              <a:srgbClr val="FF8C00"/>
            </a:solidFill>
          </p:spPr>
        </p:sp>
        <p:sp>
          <p:nvSpPr>
            <p:cNvPr id="208" name="Text"/>
            <p:cNvSpPr txBox="1"/>
            <p:nvPr/>
          </p:nvSpPr>
          <p:spPr>
            <a:xfrm>
              <a:off x="9182100" y="3971925"/>
              <a:ext cx="2070354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2C3E50"/>
                  </a:solidFill>
                  <a:latin typeface="Inter"/>
                  <a:ea typeface="Noto Sans SC"/>
                </a:rPr>
                <a:t>高价值客户群 M1 留存突破 92%</a:t>
              </a:r>
            </a:p>
          </p:txBody>
        </p:sp>
      </p:grpSp>
      <p:grpSp>
        <p:nvGrpSpPr>
          <p:cNvPr id="213" name="Group"/>
          <p:cNvGrpSpPr/>
          <p:nvPr/>
        </p:nvGrpSpPr>
        <p:grpSpPr>
          <a:xfrm>
            <a:off x="8858250" y="4324350"/>
            <a:ext cx="2762250" cy="526733"/>
            <a:chOff x="8858250" y="4324350"/>
            <a:chExt cx="2762250" cy="526733"/>
          </a:xfrm>
        </p:grpSpPr>
        <p:sp>
          <p:nvSpPr>
            <p:cNvPr id="210" name="Rect"/>
            <p:cNvSpPr/>
            <p:nvPr/>
          </p:nvSpPr>
          <p:spPr>
            <a:xfrm>
              <a:off x="8858250" y="4324350"/>
              <a:ext cx="2762250" cy="361950"/>
            </a:xfrm>
            <a:prstGeom prst="roundRect">
              <a:avLst>
                <a:gd name="adj" fmla="val 10526"/>
              </a:avLst>
            </a:prstGeom>
            <a:solidFill>
              <a:srgbClr val="F0F4F8"/>
            </a:solidFill>
          </p:spPr>
        </p:sp>
        <p:sp>
          <p:nvSpPr>
            <p:cNvPr id="211" name="Text"/>
            <p:cNvSpPr txBox="1"/>
            <p:nvPr/>
          </p:nvSpPr>
          <p:spPr>
            <a:xfrm>
              <a:off x="8972550" y="4381500"/>
              <a:ext cx="38100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1" i="0">
                  <a:solidFill>
                    <a:srgbClr val="003366"/>
                  </a:solidFill>
                  <a:latin typeface="Inter"/>
                  <a:ea typeface="Noto Sans SC"/>
                </a:rPr>
                <a:t>洞察</a:t>
              </a:r>
            </a:p>
          </p:txBody>
        </p:sp>
        <p:sp>
          <p:nvSpPr>
            <p:cNvPr id="212" name="Text"/>
            <p:cNvSpPr txBox="1"/>
            <p:nvPr/>
          </p:nvSpPr>
          <p:spPr>
            <a:xfrm>
              <a:off x="8972550" y="4524375"/>
              <a:ext cx="222637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>
                  <a:solidFill>
                    <a:srgbClr val="2C3E50"/>
                  </a:solidFill>
                  <a:latin typeface="Inter"/>
                  <a:ea typeface="Noto Sans SC"/>
                </a:rPr>
                <a:t>后入月留存衰减趋缓,M6+ 稳定于 65%</a:t>
              </a:r>
            </a:p>
          </p:txBody>
        </p:sp>
      </p:grpSp>
      <p:grpSp>
        <p:nvGrpSpPr>
          <p:cNvPr id="217" name="Group"/>
          <p:cNvGrpSpPr/>
          <p:nvPr/>
        </p:nvGrpSpPr>
        <p:grpSpPr>
          <a:xfrm>
            <a:off x="8858250" y="4781550"/>
            <a:ext cx="2762250" cy="526733"/>
            <a:chOff x="8858250" y="4781550"/>
            <a:chExt cx="2762250" cy="526733"/>
          </a:xfrm>
        </p:grpSpPr>
        <p:sp>
          <p:nvSpPr>
            <p:cNvPr id="214" name="Rect"/>
            <p:cNvSpPr/>
            <p:nvPr/>
          </p:nvSpPr>
          <p:spPr>
            <a:xfrm>
              <a:off x="8858250" y="4781550"/>
              <a:ext cx="2762250" cy="361950"/>
            </a:xfrm>
            <a:prstGeom prst="roundRect">
              <a:avLst>
                <a:gd name="adj" fmla="val 10526"/>
              </a:avLst>
            </a:prstGeom>
            <a:solidFill>
              <a:srgbClr val="F0F4F8"/>
            </a:solidFill>
          </p:spPr>
        </p:sp>
        <p:sp>
          <p:nvSpPr>
            <p:cNvPr id="215" name="Text"/>
            <p:cNvSpPr txBox="1"/>
            <p:nvPr/>
          </p:nvSpPr>
          <p:spPr>
            <a:xfrm>
              <a:off x="8972550" y="4838700"/>
              <a:ext cx="38100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1" i="0">
                  <a:solidFill>
                    <a:srgbClr val="003366"/>
                  </a:solidFill>
                  <a:latin typeface="Inter"/>
                  <a:ea typeface="Noto Sans SC"/>
                </a:rPr>
                <a:t>续约</a:t>
              </a:r>
            </a:p>
          </p:txBody>
        </p:sp>
        <p:sp>
          <p:nvSpPr>
            <p:cNvPr id="216" name="Text"/>
            <p:cNvSpPr txBox="1"/>
            <p:nvPr/>
          </p:nvSpPr>
          <p:spPr>
            <a:xfrm>
              <a:off x="8972550" y="4981575"/>
              <a:ext cx="2226374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0" i="0">
                  <a:solidFill>
                    <a:srgbClr val="2C3E50"/>
                  </a:solidFill>
                  <a:latin typeface="Inter"/>
                  <a:ea typeface="Noto Sans SC"/>
                </a:rPr>
                <a:t>高价值客户续约率 96%,扩单贡献 NRR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F0F4F8"/>
          </a:solidFill>
        </p:spPr>
      </p:sp>
      <p:sp>
        <p:nvSpPr>
          <p:cNvPr id="4" name="Rect"/>
          <p:cNvSpPr/>
          <p:nvPr/>
        </p:nvSpPr>
        <p:spPr>
          <a:xfrm>
            <a:off x="0" y="876300"/>
            <a:ext cx="12192000" cy="28575"/>
          </a:xfrm>
          <a:prstGeom prst="rect">
            <a:avLst/>
          </a:prstGeom>
          <a:solidFill>
            <a:srgbClr val="003366"/>
          </a:solidFill>
        </p:spPr>
      </p:sp>
      <p:sp>
        <p:nvSpPr>
          <p:cNvPr id="5" name="Text"/>
          <p:cNvSpPr txBox="1"/>
          <p:nvPr/>
        </p:nvSpPr>
        <p:spPr>
          <a:xfrm>
            <a:off x="381000" y="209550"/>
            <a:ext cx="6576060" cy="63627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700" b="1" i="0">
                <a:solidFill>
                  <a:srgbClr val="003366"/>
                </a:solidFill>
                <a:latin typeface="Inter"/>
                <a:ea typeface="Noto Sans SC"/>
              </a:rPr>
              <a:t>获客渠道与 CAC:效率优化成为主线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381000" y="647700"/>
            <a:ext cx="2559558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7F8C8D"/>
                </a:solidFill>
                <a:latin typeface="Inter"/>
                <a:ea typeface="Noto Sans SC"/>
              </a:rPr>
              <a:t>Q3 2026 · Marketing &amp; Growth</a:t>
            </a:r>
          </a:p>
        </p:txBody>
      </p:sp>
      <p:sp>
        <p:nvSpPr>
          <p:cNvPr id="7" name="Rect"/>
          <p:cNvSpPr/>
          <p:nvPr/>
        </p:nvSpPr>
        <p:spPr>
          <a:xfrm>
            <a:off x="381000" y="1143000"/>
            <a:ext cx="5334000" cy="5143500"/>
          </a:xfrm>
          <a:prstGeom prst="roundRect">
            <a:avLst>
              <a:gd name="adj" fmla="val 1481"/>
            </a:avLst>
          </a:prstGeom>
          <a:solidFill>
            <a:srgbClr val="F0F4F8"/>
          </a:solidFill>
        </p:spPr>
      </p:sp>
      <p:sp>
        <p:nvSpPr>
          <p:cNvPr id="8" name="Text"/>
          <p:cNvSpPr txBox="1"/>
          <p:nvPr/>
        </p:nvSpPr>
        <p:spPr>
          <a:xfrm>
            <a:off x="609600" y="1257300"/>
            <a:ext cx="192405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003366"/>
                </a:solidFill>
                <a:latin typeface="Inter"/>
                <a:ea typeface="Noto Sans SC"/>
              </a:rPr>
              <a:t>渠道收入贡献结构</a:t>
            </a:r>
          </a:p>
        </p:txBody>
      </p:sp>
      <p:sp>
        <p:nvSpPr>
          <p:cNvPr id="9" name="Text"/>
          <p:cNvSpPr txBox="1"/>
          <p:nvPr/>
        </p:nvSpPr>
        <p:spPr>
          <a:xfrm>
            <a:off x="609600" y="1543050"/>
            <a:ext cx="172745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Q3 新增 ARR by Channel</a:t>
            </a:r>
          </a:p>
        </p:txBody>
      </p:sp>
      <p:sp>
        <p:nvSpPr>
          <p:cNvPr id="10" name="Circle"/>
          <p:cNvSpPr/>
          <p:nvPr/>
        </p:nvSpPr>
        <p:spPr>
          <a:xfrm>
            <a:off x="1047750" y="2286000"/>
            <a:ext cx="2476500" cy="2476500"/>
          </a:xfrm>
          <a:prstGeom prst="ellipse">
            <a:avLst/>
          </a:prstGeom>
          <a:solidFill>
            <a:srgbClr val="E6EEF6"/>
          </a:solidFill>
        </p:spPr>
      </p:sp>
      <p:grpSp>
        <p:nvGrpSpPr>
          <p:cNvPr id="16" name="Group"/>
          <p:cNvGrpSpPr/>
          <p:nvPr/>
        </p:nvGrpSpPr>
        <p:grpSpPr>
          <a:xfrm>
            <a:off x="993520" y="2286000"/>
            <a:ext cx="2584965" cy="2476500"/>
            <a:chOff x="993520" y="2286000"/>
            <a:chExt cx="2584965" cy="2476500"/>
          </a:xfrm>
        </p:grpSpPr>
        <p:sp>
          <p:nvSpPr>
            <p:cNvPr id="11" name="Path"/>
            <p:cNvSpPr/>
            <p:nvPr/>
          </p:nvSpPr>
          <p:spPr>
            <a:xfrm>
              <a:off x="2286000" y="2286000"/>
              <a:ext cx="1292485" cy="1857375"/>
            </a:xfrm>
            <a:custGeom>
              <a:avLst/>
              <a:gdLst/>
              <a:ahLst/>
              <a:cxnLst/>
              <a:rect l="0" t="0" r="100000" b="100000"/>
              <a:pathLst>
                <a:path w="1292485" h="1857375">
                  <a:moveTo>
                    <a:pt x="0" y="1238250"/>
                  </a:moveTo>
                  <a:lnTo>
                    <a:pt x="0" y="0"/>
                  </a:lnTo>
                  <a:cubicBezTo>
                    <a:pt x="441694" y="283"/>
                    <a:pt x="851037" y="236879"/>
                    <a:pt x="1071761" y="619468"/>
                  </a:cubicBezTo>
                  <a:cubicBezTo>
                    <a:pt x="1292485" y="1002058"/>
                    <a:pt x="1292410" y="1474857"/>
                    <a:pt x="1071563" y="1857375"/>
                  </a:cubicBezTo>
                  <a:close/>
                </a:path>
              </a:pathLst>
            </a:custGeom>
            <a:solidFill>
              <a:srgbClr val="003366"/>
            </a:solidFill>
          </p:spPr>
        </p:sp>
        <p:sp>
          <p:nvSpPr>
            <p:cNvPr id="12" name="Path"/>
            <p:cNvSpPr/>
            <p:nvPr/>
          </p:nvSpPr>
          <p:spPr>
            <a:xfrm>
              <a:off x="2286000" y="3524250"/>
              <a:ext cx="1071563" cy="1238250"/>
            </a:xfrm>
            <a:custGeom>
              <a:avLst/>
              <a:gdLst/>
              <a:ahLst/>
              <a:cxnLst/>
              <a:rect l="0" t="0" r="100000" b="100000"/>
              <a:pathLst>
                <a:path w="1071563" h="1238250">
                  <a:moveTo>
                    <a:pt x="0" y="0"/>
                  </a:moveTo>
                  <a:lnTo>
                    <a:pt x="1071563" y="619125"/>
                  </a:lnTo>
                  <a:cubicBezTo>
                    <a:pt x="850786" y="1001521"/>
                    <a:pt x="441553" y="1237967"/>
                    <a:pt x="0" y="1238250"/>
                  </a:cubicBezTo>
                  <a:close/>
                </a:path>
              </a:pathLst>
            </a:custGeom>
            <a:solidFill>
              <a:srgbClr val="005A9E"/>
            </a:solidFill>
          </p:spPr>
        </p:sp>
        <p:sp>
          <p:nvSpPr>
            <p:cNvPr id="13" name="Path"/>
            <p:cNvSpPr/>
            <p:nvPr/>
          </p:nvSpPr>
          <p:spPr>
            <a:xfrm>
              <a:off x="1214438" y="3524250"/>
              <a:ext cx="1071563" cy="1238250"/>
            </a:xfrm>
            <a:custGeom>
              <a:avLst/>
              <a:gdLst/>
              <a:ahLst/>
              <a:cxnLst/>
              <a:rect l="0" t="0" r="100000" b="100000"/>
              <a:pathLst>
                <a:path w="1071563" h="1238250">
                  <a:moveTo>
                    <a:pt x="1071563" y="0"/>
                  </a:moveTo>
                  <a:lnTo>
                    <a:pt x="1071563" y="1238250"/>
                  </a:lnTo>
                  <a:cubicBezTo>
                    <a:pt x="630009" y="1237967"/>
                    <a:pt x="220777" y="1001521"/>
                    <a:pt x="0" y="619125"/>
                  </a:cubicBezTo>
                  <a:close/>
                </a:path>
              </a:pathLst>
            </a:custGeom>
            <a:solidFill>
              <a:srgbClr val="ADD8E6"/>
            </a:solidFill>
          </p:spPr>
        </p:sp>
        <p:sp>
          <p:nvSpPr>
            <p:cNvPr id="14" name="Path"/>
            <p:cNvSpPr/>
            <p:nvPr/>
          </p:nvSpPr>
          <p:spPr>
            <a:xfrm>
              <a:off x="993520" y="2905125"/>
              <a:ext cx="1292480" cy="1238250"/>
            </a:xfrm>
            <a:custGeom>
              <a:avLst/>
              <a:gdLst/>
              <a:ahLst/>
              <a:cxnLst/>
              <a:rect l="0" t="0" r="100000" b="100000"/>
              <a:pathLst>
                <a:path w="1292480" h="1238250">
                  <a:moveTo>
                    <a:pt x="1292480" y="619125"/>
                  </a:moveTo>
                  <a:lnTo>
                    <a:pt x="220917" y="1238250"/>
                  </a:lnTo>
                  <a:cubicBezTo>
                    <a:pt x="0" y="855610"/>
                    <a:pt x="0" y="382640"/>
                    <a:pt x="220917" y="0"/>
                  </a:cubicBezTo>
                  <a:close/>
                </a:path>
              </a:pathLst>
            </a:custGeom>
            <a:solidFill>
              <a:srgbClr val="7FA8C9"/>
            </a:solidFill>
          </p:spPr>
        </p:sp>
        <p:sp>
          <p:nvSpPr>
            <p:cNvPr id="15" name="Path"/>
            <p:cNvSpPr/>
            <p:nvPr/>
          </p:nvSpPr>
          <p:spPr>
            <a:xfrm>
              <a:off x="1214438" y="2286000"/>
              <a:ext cx="1071563" cy="1238250"/>
            </a:xfrm>
            <a:custGeom>
              <a:avLst/>
              <a:gdLst/>
              <a:ahLst/>
              <a:cxnLst/>
              <a:rect l="0" t="0" r="100000" b="100000"/>
              <a:pathLst>
                <a:path w="1071563" h="1238250">
                  <a:moveTo>
                    <a:pt x="1071563" y="1238250"/>
                  </a:moveTo>
                  <a:lnTo>
                    <a:pt x="0" y="619125"/>
                  </a:lnTo>
                  <a:cubicBezTo>
                    <a:pt x="220777" y="236729"/>
                    <a:pt x="630009" y="283"/>
                    <a:pt x="1071563" y="0"/>
                  </a:cubicBezTo>
                  <a:close/>
                </a:path>
              </a:pathLst>
            </a:custGeom>
            <a:solidFill>
              <a:srgbClr val="FF8C00"/>
            </a:solidFill>
          </p:spPr>
        </p:sp>
      </p:grpSp>
      <p:sp>
        <p:nvSpPr>
          <p:cNvPr id="17" name="Circle"/>
          <p:cNvSpPr/>
          <p:nvPr/>
        </p:nvSpPr>
        <p:spPr>
          <a:xfrm>
            <a:off x="1733550" y="2971800"/>
            <a:ext cx="1104900" cy="1104900"/>
          </a:xfrm>
          <a:prstGeom prst="ellipse">
            <a:avLst/>
          </a:prstGeom>
          <a:solidFill>
            <a:srgbClr val="FFFFFF"/>
          </a:solidFill>
        </p:spPr>
      </p:sp>
      <p:sp>
        <p:nvSpPr>
          <p:cNvPr id="18" name="Text"/>
          <p:cNvSpPr txBox="1"/>
          <p:nvPr/>
        </p:nvSpPr>
        <p:spPr>
          <a:xfrm>
            <a:off x="1826895" y="3238500"/>
            <a:ext cx="91821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650" b="1" i="0">
                <a:solidFill>
                  <a:srgbClr val="003366"/>
                </a:solidFill>
                <a:latin typeface="Inter"/>
                <a:ea typeface="Noto Sans SC"/>
              </a:rPr>
              <a:t>头部 78%</a:t>
            </a:r>
          </a:p>
        </p:txBody>
      </p:sp>
      <p:sp>
        <p:nvSpPr>
          <p:cNvPr id="19" name="Text"/>
          <p:cNvSpPr txBox="1"/>
          <p:nvPr/>
        </p:nvSpPr>
        <p:spPr>
          <a:xfrm>
            <a:off x="1863566" y="3552825"/>
            <a:ext cx="844867" cy="326708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825" b="0" i="0">
                <a:solidFill>
                  <a:srgbClr val="7F8C8D"/>
                </a:solidFill>
                <a:latin typeface="Inter"/>
                <a:ea typeface="Noto Sans SC"/>
              </a:rPr>
              <a:t>Top 3 channels</a:t>
            </a:r>
          </a:p>
        </p:txBody>
      </p:sp>
      <p:grpSp>
        <p:nvGrpSpPr>
          <p:cNvPr id="35" name="Group"/>
          <p:cNvGrpSpPr/>
          <p:nvPr/>
        </p:nvGrpSpPr>
        <p:grpSpPr>
          <a:xfrm>
            <a:off x="3810000" y="2266950"/>
            <a:ext cx="1714500" cy="1735455"/>
            <a:chOff x="3810000" y="2266950"/>
            <a:chExt cx="1714500" cy="1735455"/>
          </a:xfrm>
        </p:grpSpPr>
        <p:sp>
          <p:nvSpPr>
            <p:cNvPr id="20" name="Rect"/>
            <p:cNvSpPr/>
            <p:nvPr/>
          </p:nvSpPr>
          <p:spPr>
            <a:xfrm>
              <a:off x="3810000" y="2286000"/>
              <a:ext cx="133350" cy="13335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21" name="Text"/>
            <p:cNvSpPr txBox="1"/>
            <p:nvPr/>
          </p:nvSpPr>
          <p:spPr>
            <a:xfrm>
              <a:off x="4019550" y="2266950"/>
              <a:ext cx="73533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050" b="0" i="0">
                  <a:solidFill>
                    <a:srgbClr val="2C3E50"/>
                  </a:solidFill>
                  <a:latin typeface="Inter"/>
                  <a:ea typeface="Noto Sans SC"/>
                </a:rPr>
                <a:t>企业直销</a:t>
              </a:r>
            </a:p>
          </p:txBody>
        </p:sp>
        <p:sp>
          <p:nvSpPr>
            <p:cNvPr id="22" name="Text"/>
            <p:cNvSpPr txBox="1"/>
            <p:nvPr/>
          </p:nvSpPr>
          <p:spPr>
            <a:xfrm>
              <a:off x="5143500" y="2266950"/>
              <a:ext cx="38100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1050" b="1" i="0">
                  <a:solidFill>
                    <a:srgbClr val="2C3E50"/>
                  </a:solidFill>
                  <a:latin typeface="Inter"/>
                  <a:ea typeface="Noto Sans SC"/>
                </a:rPr>
                <a:t>34%</a:t>
              </a:r>
            </a:p>
          </p:txBody>
        </p:sp>
        <p:sp>
          <p:nvSpPr>
            <p:cNvPr id="23" name="Rect"/>
            <p:cNvSpPr/>
            <p:nvPr/>
          </p:nvSpPr>
          <p:spPr>
            <a:xfrm>
              <a:off x="3810000" y="2628900"/>
              <a:ext cx="133350" cy="133350"/>
            </a:xfrm>
            <a:prstGeom prst="rect">
              <a:avLst/>
            </a:prstGeom>
            <a:solidFill>
              <a:srgbClr val="005A9E"/>
            </a:solidFill>
          </p:spPr>
        </p:sp>
        <p:sp>
          <p:nvSpPr>
            <p:cNvPr id="24" name="Text"/>
            <p:cNvSpPr txBox="1"/>
            <p:nvPr/>
          </p:nvSpPr>
          <p:spPr>
            <a:xfrm>
              <a:off x="4019550" y="2609850"/>
              <a:ext cx="73533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050" b="0" i="0">
                  <a:solidFill>
                    <a:srgbClr val="2C3E50"/>
                  </a:solidFill>
                  <a:latin typeface="Inter"/>
                  <a:ea typeface="Noto Sans SC"/>
                </a:rPr>
                <a:t>合作伙伴</a:t>
              </a:r>
            </a:p>
          </p:txBody>
        </p:sp>
        <p:sp>
          <p:nvSpPr>
            <p:cNvPr id="25" name="Text"/>
            <p:cNvSpPr txBox="1"/>
            <p:nvPr/>
          </p:nvSpPr>
          <p:spPr>
            <a:xfrm>
              <a:off x="5143500" y="2609850"/>
              <a:ext cx="38100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1050" b="1" i="0">
                  <a:solidFill>
                    <a:srgbClr val="2C3E50"/>
                  </a:solidFill>
                  <a:latin typeface="Inter"/>
                  <a:ea typeface="Noto Sans SC"/>
                </a:rPr>
                <a:t>26%</a:t>
              </a:r>
            </a:p>
          </p:txBody>
        </p:sp>
        <p:sp>
          <p:nvSpPr>
            <p:cNvPr id="26" name="Rect"/>
            <p:cNvSpPr/>
            <p:nvPr/>
          </p:nvSpPr>
          <p:spPr>
            <a:xfrm>
              <a:off x="3810000" y="2971800"/>
              <a:ext cx="133350" cy="133350"/>
            </a:xfrm>
            <a:prstGeom prst="rect">
              <a:avLst/>
            </a:prstGeom>
            <a:solidFill>
              <a:srgbClr val="ADD8E6"/>
            </a:solidFill>
          </p:spPr>
        </p:sp>
        <p:sp>
          <p:nvSpPr>
            <p:cNvPr id="27" name="Text"/>
            <p:cNvSpPr txBox="1"/>
            <p:nvPr/>
          </p:nvSpPr>
          <p:spPr>
            <a:xfrm>
              <a:off x="4019550" y="2952750"/>
              <a:ext cx="73533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050" b="0" i="0">
                  <a:solidFill>
                    <a:srgbClr val="2C3E50"/>
                  </a:solidFill>
                  <a:latin typeface="Inter"/>
                  <a:ea typeface="Noto Sans SC"/>
                </a:rPr>
                <a:t>内容营销</a:t>
              </a:r>
            </a:p>
          </p:txBody>
        </p:sp>
        <p:sp>
          <p:nvSpPr>
            <p:cNvPr id="28" name="Text"/>
            <p:cNvSpPr txBox="1"/>
            <p:nvPr/>
          </p:nvSpPr>
          <p:spPr>
            <a:xfrm>
              <a:off x="5143500" y="2952750"/>
              <a:ext cx="38100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1050" b="1" i="0">
                  <a:solidFill>
                    <a:srgbClr val="2C3E50"/>
                  </a:solidFill>
                  <a:latin typeface="Inter"/>
                  <a:ea typeface="Noto Sans SC"/>
                </a:rPr>
                <a:t>18%</a:t>
              </a:r>
            </a:p>
          </p:txBody>
        </p:sp>
        <p:sp>
          <p:nvSpPr>
            <p:cNvPr id="29" name="Rect"/>
            <p:cNvSpPr/>
            <p:nvPr/>
          </p:nvSpPr>
          <p:spPr>
            <a:xfrm>
              <a:off x="3810000" y="3314700"/>
              <a:ext cx="133350" cy="133350"/>
            </a:xfrm>
            <a:prstGeom prst="rect">
              <a:avLst/>
            </a:prstGeom>
            <a:solidFill>
              <a:srgbClr val="7FA8C9"/>
            </a:solidFill>
          </p:spPr>
        </p:sp>
        <p:sp>
          <p:nvSpPr>
            <p:cNvPr id="30" name="Text"/>
            <p:cNvSpPr txBox="1"/>
            <p:nvPr/>
          </p:nvSpPr>
          <p:spPr>
            <a:xfrm>
              <a:off x="4019550" y="3295650"/>
              <a:ext cx="73533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050" b="0" i="0">
                  <a:solidFill>
                    <a:srgbClr val="2C3E50"/>
                  </a:solidFill>
                  <a:latin typeface="Inter"/>
                  <a:ea typeface="Noto Sans SC"/>
                </a:rPr>
                <a:t>付费搜索</a:t>
              </a:r>
            </a:p>
          </p:txBody>
        </p:sp>
        <p:sp>
          <p:nvSpPr>
            <p:cNvPr id="31" name="Text"/>
            <p:cNvSpPr txBox="1"/>
            <p:nvPr/>
          </p:nvSpPr>
          <p:spPr>
            <a:xfrm>
              <a:off x="5143500" y="3295650"/>
              <a:ext cx="38100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1050" b="1" i="0">
                  <a:solidFill>
                    <a:srgbClr val="2C3E50"/>
                  </a:solidFill>
                  <a:latin typeface="Inter"/>
                  <a:ea typeface="Noto Sans SC"/>
                </a:rPr>
                <a:t>12%</a:t>
              </a:r>
            </a:p>
          </p:txBody>
        </p:sp>
        <p:sp>
          <p:nvSpPr>
            <p:cNvPr id="32" name="Rect"/>
            <p:cNvSpPr/>
            <p:nvPr/>
          </p:nvSpPr>
          <p:spPr>
            <a:xfrm>
              <a:off x="3810000" y="3657600"/>
              <a:ext cx="133350" cy="133350"/>
            </a:xfrm>
            <a:prstGeom prst="rect">
              <a:avLst/>
            </a:prstGeom>
            <a:solidFill>
              <a:srgbClr val="FF8C00"/>
            </a:solidFill>
          </p:spPr>
        </p:sp>
        <p:sp>
          <p:nvSpPr>
            <p:cNvPr id="33" name="Text"/>
            <p:cNvSpPr txBox="1"/>
            <p:nvPr/>
          </p:nvSpPr>
          <p:spPr>
            <a:xfrm>
              <a:off x="4019550" y="3638550"/>
              <a:ext cx="73533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050" b="0" i="0">
                  <a:solidFill>
                    <a:srgbClr val="2C3E50"/>
                  </a:solidFill>
                  <a:latin typeface="Inter"/>
                  <a:ea typeface="Noto Sans SC"/>
                </a:rPr>
                <a:t>线下活动</a:t>
              </a:r>
            </a:p>
          </p:txBody>
        </p:sp>
        <p:sp>
          <p:nvSpPr>
            <p:cNvPr id="34" name="Text"/>
            <p:cNvSpPr txBox="1"/>
            <p:nvPr/>
          </p:nvSpPr>
          <p:spPr>
            <a:xfrm>
              <a:off x="5143500" y="3638550"/>
              <a:ext cx="381000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1050" b="1" i="0">
                  <a:solidFill>
                    <a:srgbClr val="2C3E50"/>
                  </a:solidFill>
                  <a:latin typeface="Inter"/>
                  <a:ea typeface="Noto Sans SC"/>
                </a:rPr>
                <a:t>10%</a:t>
              </a:r>
            </a:p>
          </p:txBody>
        </p:sp>
      </p:grpSp>
      <p:sp>
        <p:nvSpPr>
          <p:cNvPr id="36" name="Rect"/>
          <p:cNvSpPr/>
          <p:nvPr/>
        </p:nvSpPr>
        <p:spPr>
          <a:xfrm>
            <a:off x="609600" y="5715000"/>
            <a:ext cx="4876800" cy="381000"/>
          </a:xfrm>
          <a:prstGeom prst="roundRect">
            <a:avLst>
              <a:gd name="adj" fmla="val 10000"/>
            </a:avLst>
          </a:prstGeom>
          <a:solidFill>
            <a:srgbClr val="FFFFFF"/>
          </a:solidFill>
        </p:spPr>
      </p:sp>
      <p:sp>
        <p:nvSpPr>
          <p:cNvPr id="37" name="Text"/>
          <p:cNvSpPr txBox="1"/>
          <p:nvPr/>
        </p:nvSpPr>
        <p:spPr>
          <a:xfrm>
            <a:off x="762000" y="5829300"/>
            <a:ext cx="4003167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2C3E50"/>
                </a:solidFill>
                <a:latin typeface="Inter"/>
                <a:ea typeface="Noto Sans SC"/>
              </a:rPr>
              <a:t>头部渠道合计贡献 78%,持续放量;尾部低效渠道占比下降。</a:t>
            </a:r>
          </a:p>
        </p:txBody>
      </p:sp>
      <p:sp>
        <p:nvSpPr>
          <p:cNvPr id="38" name="Rect"/>
          <p:cNvSpPr/>
          <p:nvPr/>
        </p:nvSpPr>
        <p:spPr>
          <a:xfrm>
            <a:off x="6096000" y="1143000"/>
            <a:ext cx="5715000" cy="5143500"/>
          </a:xfrm>
          <a:prstGeom prst="roundRect">
            <a:avLst>
              <a:gd name="adj" fmla="val 1481"/>
            </a:avLst>
          </a:prstGeom>
          <a:solidFill>
            <a:srgbClr val="F0F4F8"/>
          </a:solidFill>
        </p:spPr>
      </p:sp>
      <p:sp>
        <p:nvSpPr>
          <p:cNvPr id="39" name="Text"/>
          <p:cNvSpPr txBox="1"/>
          <p:nvPr/>
        </p:nvSpPr>
        <p:spPr>
          <a:xfrm>
            <a:off x="6324600" y="1257300"/>
            <a:ext cx="2369820" cy="43815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500" b="1" i="0">
                <a:solidFill>
                  <a:srgbClr val="003366"/>
                </a:solidFill>
                <a:latin typeface="Inter"/>
                <a:ea typeface="Noto Sans SC"/>
              </a:rPr>
              <a:t>各渠道 CAC 对比 (¥)</a:t>
            </a:r>
          </a:p>
        </p:txBody>
      </p:sp>
      <p:sp>
        <p:nvSpPr>
          <p:cNvPr id="40" name="Text"/>
          <p:cNvSpPr txBox="1"/>
          <p:nvPr/>
        </p:nvSpPr>
        <p:spPr>
          <a:xfrm>
            <a:off x="6324600" y="1543050"/>
            <a:ext cx="220751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Q2 vs Q3  ·  Lower is better</a:t>
            </a:r>
          </a:p>
        </p:txBody>
      </p:sp>
      <p:grpSp>
        <p:nvGrpSpPr>
          <p:cNvPr id="47" name="Group"/>
          <p:cNvGrpSpPr/>
          <p:nvPr/>
        </p:nvGrpSpPr>
        <p:grpSpPr>
          <a:xfrm>
            <a:off x="6858000" y="1695450"/>
            <a:ext cx="2510790" cy="339090"/>
            <a:chOff x="6858000" y="1695450"/>
            <a:chExt cx="2510790" cy="339090"/>
          </a:xfrm>
        </p:grpSpPr>
        <p:sp>
          <p:nvSpPr>
            <p:cNvPr id="41" name="Rect"/>
            <p:cNvSpPr/>
            <p:nvPr/>
          </p:nvSpPr>
          <p:spPr>
            <a:xfrm>
              <a:off x="6858000" y="1714500"/>
              <a:ext cx="95250" cy="95250"/>
            </a:xfrm>
            <a:prstGeom prst="rect">
              <a:avLst/>
            </a:prstGeom>
            <a:solidFill>
              <a:srgbClr val="7F8C8D"/>
            </a:solidFill>
          </p:spPr>
        </p:sp>
        <p:sp>
          <p:nvSpPr>
            <p:cNvPr id="42" name="Text"/>
            <p:cNvSpPr txBox="1"/>
            <p:nvPr/>
          </p:nvSpPr>
          <p:spPr>
            <a:xfrm>
              <a:off x="7010400" y="1695450"/>
              <a:ext cx="547878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2C3E50"/>
                  </a:solidFill>
                  <a:latin typeface="Inter"/>
                  <a:ea typeface="Noto Sans SC"/>
                </a:rPr>
                <a:t>Q2 CAC</a:t>
              </a:r>
            </a:p>
          </p:txBody>
        </p:sp>
        <p:sp>
          <p:nvSpPr>
            <p:cNvPr id="43" name="Rect"/>
            <p:cNvSpPr/>
            <p:nvPr/>
          </p:nvSpPr>
          <p:spPr>
            <a:xfrm>
              <a:off x="7715250" y="1714500"/>
              <a:ext cx="95250" cy="9525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44" name="Text"/>
            <p:cNvSpPr txBox="1"/>
            <p:nvPr/>
          </p:nvSpPr>
          <p:spPr>
            <a:xfrm>
              <a:off x="7867650" y="1695450"/>
              <a:ext cx="547878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2C3E50"/>
                  </a:solidFill>
                  <a:latin typeface="Inter"/>
                  <a:ea typeface="Noto Sans SC"/>
                </a:rPr>
                <a:t>Q3 CAC</a:t>
              </a:r>
            </a:p>
          </p:txBody>
        </p:sp>
        <p:sp>
          <p:nvSpPr>
            <p:cNvPr id="45" name="Rect"/>
            <p:cNvSpPr/>
            <p:nvPr/>
          </p:nvSpPr>
          <p:spPr>
            <a:xfrm>
              <a:off x="8572500" y="1714500"/>
              <a:ext cx="95250" cy="95250"/>
            </a:xfrm>
            <a:prstGeom prst="rect">
              <a:avLst/>
            </a:prstGeom>
            <a:solidFill>
              <a:srgbClr val="FF8C00"/>
            </a:solidFill>
          </p:spPr>
        </p:sp>
        <p:sp>
          <p:nvSpPr>
            <p:cNvPr id="46" name="Text"/>
            <p:cNvSpPr txBox="1"/>
            <p:nvPr/>
          </p:nvSpPr>
          <p:spPr>
            <a:xfrm>
              <a:off x="8724900" y="1695450"/>
              <a:ext cx="64389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00" b="0" i="0">
                  <a:solidFill>
                    <a:srgbClr val="2C3E50"/>
                  </a:solidFill>
                  <a:latin typeface="Inter"/>
                  <a:ea typeface="Noto Sans SC"/>
                </a:rPr>
                <a:t>变化幅度</a:t>
              </a:r>
            </a:p>
          </p:txBody>
        </p:sp>
      </p:grpSp>
      <p:sp>
        <p:nvSpPr>
          <p:cNvPr id="48" name="Line"/>
          <p:cNvSpPr/>
          <p:nvPr/>
        </p:nvSpPr>
        <p:spPr>
          <a:xfrm>
            <a:off x="6846094" y="5512594"/>
            <a:ext cx="4595813" cy="33338"/>
          </a:xfrm>
          <a:custGeom>
            <a:avLst/>
            <a:gdLst/>
            <a:ahLst/>
            <a:cxnLst/>
            <a:rect l="0" t="0" r="100000" b="100000"/>
            <a:pathLst>
              <a:path w="4595813" h="33338">
                <a:moveTo>
                  <a:pt x="11906" y="11906"/>
                </a:moveTo>
                <a:lnTo>
                  <a:pt x="4583906" y="11906"/>
                </a:lnTo>
              </a:path>
            </a:pathLst>
          </a:custGeom>
          <a:ln w="14288">
            <a:solidFill>
              <a:srgbClr val="003366"/>
            </a:solidFill>
          </a:ln>
        </p:spPr>
      </p:sp>
      <p:sp>
        <p:nvSpPr>
          <p:cNvPr id="49" name="Line"/>
          <p:cNvSpPr/>
          <p:nvPr/>
        </p:nvSpPr>
        <p:spPr>
          <a:xfrm>
            <a:off x="6846094" y="2083594"/>
            <a:ext cx="33338" cy="3452813"/>
          </a:xfrm>
          <a:custGeom>
            <a:avLst/>
            <a:gdLst/>
            <a:ahLst/>
            <a:cxnLst/>
            <a:rect l="0" t="0" r="100000" b="100000"/>
            <a:pathLst>
              <a:path w="33338" h="3452813">
                <a:moveTo>
                  <a:pt x="11906" y="11906"/>
                </a:moveTo>
                <a:lnTo>
                  <a:pt x="11906" y="3440906"/>
                </a:lnTo>
              </a:path>
            </a:pathLst>
          </a:custGeom>
          <a:ln w="14288">
            <a:solidFill>
              <a:srgbClr val="003366"/>
            </a:solidFill>
          </a:ln>
        </p:spPr>
      </p:sp>
      <p:grpSp>
        <p:nvGrpSpPr>
          <p:cNvPr id="59" name="Group"/>
          <p:cNvGrpSpPr/>
          <p:nvPr/>
        </p:nvGrpSpPr>
        <p:grpSpPr>
          <a:xfrm>
            <a:off x="6400800" y="2219325"/>
            <a:ext cx="5038725" cy="3565208"/>
            <a:chOff x="6400800" y="2219325"/>
            <a:chExt cx="5038725" cy="3565208"/>
          </a:xfrm>
        </p:grpSpPr>
        <p:sp>
          <p:nvSpPr>
            <p:cNvPr id="50" name="Line"/>
            <p:cNvSpPr/>
            <p:nvPr/>
          </p:nvSpPr>
          <p:spPr>
            <a:xfrm>
              <a:off x="6848475" y="2276475"/>
              <a:ext cx="4591050" cy="28575"/>
            </a:xfrm>
            <a:custGeom>
              <a:avLst/>
              <a:gdLst/>
              <a:ahLst/>
              <a:cxnLst/>
              <a:rect l="0" t="0" r="100000" b="100000"/>
              <a:pathLst>
                <a:path w="4591050" h="28575">
                  <a:moveTo>
                    <a:pt x="9525" y="9525"/>
                  </a:moveTo>
                  <a:lnTo>
                    <a:pt x="4581525" y="9525"/>
                  </a:lnTo>
                </a:path>
              </a:pathLst>
            </a:custGeom>
            <a:ln w="9525">
              <a:solidFill>
                <a:srgbClr val="D6DEE6"/>
              </a:solidFill>
            </a:ln>
          </p:spPr>
        </p:sp>
        <p:sp>
          <p:nvSpPr>
            <p:cNvPr id="51" name="Line"/>
            <p:cNvSpPr/>
            <p:nvPr/>
          </p:nvSpPr>
          <p:spPr>
            <a:xfrm>
              <a:off x="6848475" y="3038475"/>
              <a:ext cx="4591050" cy="28575"/>
            </a:xfrm>
            <a:custGeom>
              <a:avLst/>
              <a:gdLst/>
              <a:ahLst/>
              <a:cxnLst/>
              <a:rect l="0" t="0" r="100000" b="100000"/>
              <a:pathLst>
                <a:path w="4591050" h="28575">
                  <a:moveTo>
                    <a:pt x="9525" y="9525"/>
                  </a:moveTo>
                  <a:lnTo>
                    <a:pt x="4581525" y="9525"/>
                  </a:lnTo>
                </a:path>
              </a:pathLst>
            </a:custGeom>
            <a:ln w="9525">
              <a:solidFill>
                <a:srgbClr val="D6DEE6"/>
              </a:solidFill>
            </a:ln>
          </p:spPr>
        </p:sp>
        <p:sp>
          <p:nvSpPr>
            <p:cNvPr id="52" name="Line"/>
            <p:cNvSpPr/>
            <p:nvPr/>
          </p:nvSpPr>
          <p:spPr>
            <a:xfrm>
              <a:off x="6848475" y="3800475"/>
              <a:ext cx="4591050" cy="28575"/>
            </a:xfrm>
            <a:custGeom>
              <a:avLst/>
              <a:gdLst/>
              <a:ahLst/>
              <a:cxnLst/>
              <a:rect l="0" t="0" r="100000" b="100000"/>
              <a:pathLst>
                <a:path w="4591050" h="28575">
                  <a:moveTo>
                    <a:pt x="9525" y="9525"/>
                  </a:moveTo>
                  <a:lnTo>
                    <a:pt x="4581525" y="9525"/>
                  </a:lnTo>
                </a:path>
              </a:pathLst>
            </a:custGeom>
            <a:ln w="9525">
              <a:solidFill>
                <a:srgbClr val="D6DEE6"/>
              </a:solidFill>
            </a:ln>
          </p:spPr>
        </p:sp>
        <p:sp>
          <p:nvSpPr>
            <p:cNvPr id="53" name="Line"/>
            <p:cNvSpPr/>
            <p:nvPr/>
          </p:nvSpPr>
          <p:spPr>
            <a:xfrm>
              <a:off x="6848475" y="4562475"/>
              <a:ext cx="4591050" cy="28575"/>
            </a:xfrm>
            <a:custGeom>
              <a:avLst/>
              <a:gdLst/>
              <a:ahLst/>
              <a:cxnLst/>
              <a:rect l="0" t="0" r="100000" b="100000"/>
              <a:pathLst>
                <a:path w="4591050" h="28575">
                  <a:moveTo>
                    <a:pt x="9525" y="9525"/>
                  </a:moveTo>
                  <a:lnTo>
                    <a:pt x="4581525" y="9525"/>
                  </a:lnTo>
                </a:path>
              </a:pathLst>
            </a:custGeom>
            <a:ln w="9525">
              <a:solidFill>
                <a:srgbClr val="D6DEE6"/>
              </a:solidFill>
            </a:ln>
          </p:spPr>
        </p:sp>
        <p:sp>
          <p:nvSpPr>
            <p:cNvPr id="54" name="Text"/>
            <p:cNvSpPr txBox="1"/>
            <p:nvPr/>
          </p:nvSpPr>
          <p:spPr>
            <a:xfrm>
              <a:off x="6400800" y="22193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2,500</a:t>
              </a:r>
            </a:p>
          </p:txBody>
        </p:sp>
        <p:sp>
          <p:nvSpPr>
            <p:cNvPr id="55" name="Text"/>
            <p:cNvSpPr txBox="1"/>
            <p:nvPr/>
          </p:nvSpPr>
          <p:spPr>
            <a:xfrm>
              <a:off x="6400800" y="29813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1,875</a:t>
              </a:r>
            </a:p>
          </p:txBody>
        </p:sp>
        <p:sp>
          <p:nvSpPr>
            <p:cNvPr id="56" name="Text"/>
            <p:cNvSpPr txBox="1"/>
            <p:nvPr/>
          </p:nvSpPr>
          <p:spPr>
            <a:xfrm>
              <a:off x="6400800" y="37433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1,250</a:t>
              </a:r>
            </a:p>
          </p:txBody>
        </p:sp>
        <p:sp>
          <p:nvSpPr>
            <p:cNvPr id="57" name="Text"/>
            <p:cNvSpPr txBox="1"/>
            <p:nvPr/>
          </p:nvSpPr>
          <p:spPr>
            <a:xfrm>
              <a:off x="6400800" y="45053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625</a:t>
              </a:r>
            </a:p>
          </p:txBody>
        </p:sp>
        <p:sp>
          <p:nvSpPr>
            <p:cNvPr id="58" name="Text"/>
            <p:cNvSpPr txBox="1"/>
            <p:nvPr/>
          </p:nvSpPr>
          <p:spPr>
            <a:xfrm>
              <a:off x="6400800" y="54578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r"/>
              <a:r>
                <a:rPr sz="825" b="0" i="0">
                  <a:solidFill>
                    <a:srgbClr val="7F8C8D"/>
                  </a:solidFill>
                  <a:latin typeface="Inter"/>
                  <a:ea typeface="Noto Sans SC"/>
                </a:rPr>
                <a:t>0</a:t>
              </a:r>
            </a:p>
          </p:txBody>
        </p:sp>
      </p:grpSp>
      <p:grpSp>
        <p:nvGrpSpPr>
          <p:cNvPr id="74" name="Group"/>
          <p:cNvGrpSpPr/>
          <p:nvPr/>
        </p:nvGrpSpPr>
        <p:grpSpPr>
          <a:xfrm>
            <a:off x="7029450" y="2667000"/>
            <a:ext cx="4191000" cy="2857500"/>
            <a:chOff x="7029450" y="2667000"/>
            <a:chExt cx="4191000" cy="2857500"/>
          </a:xfrm>
        </p:grpSpPr>
        <p:sp>
          <p:nvSpPr>
            <p:cNvPr id="60" name="Rect"/>
            <p:cNvSpPr/>
            <p:nvPr/>
          </p:nvSpPr>
          <p:spPr>
            <a:xfrm>
              <a:off x="7029450" y="3048000"/>
              <a:ext cx="342900" cy="2476500"/>
            </a:xfrm>
            <a:prstGeom prst="rect">
              <a:avLst/>
            </a:prstGeom>
            <a:solidFill>
              <a:srgbClr val="7F8C8D"/>
            </a:solidFill>
          </p:spPr>
        </p:sp>
        <p:sp>
          <p:nvSpPr>
            <p:cNvPr id="61" name="Rect"/>
            <p:cNvSpPr/>
            <p:nvPr/>
          </p:nvSpPr>
          <p:spPr>
            <a:xfrm>
              <a:off x="7410450" y="3524250"/>
              <a:ext cx="342900" cy="200025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62" name="Text"/>
            <p:cNvSpPr txBox="1"/>
            <p:nvPr/>
          </p:nvSpPr>
          <p:spPr>
            <a:xfrm>
              <a:off x="7677150" y="330517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1" i="0">
                  <a:solidFill>
                    <a:srgbClr val="FF8C00"/>
                  </a:solidFill>
                  <a:latin typeface="Inter"/>
                  <a:ea typeface="Noto Sans SC"/>
                </a:rPr>
                <a:t>-19%</a:t>
              </a:r>
            </a:p>
          </p:txBody>
        </p:sp>
        <p:sp>
          <p:nvSpPr>
            <p:cNvPr id="63" name="Rect"/>
            <p:cNvSpPr/>
            <p:nvPr/>
          </p:nvSpPr>
          <p:spPr>
            <a:xfrm>
              <a:off x="7981950" y="2857500"/>
              <a:ext cx="342900" cy="2667000"/>
            </a:xfrm>
            <a:prstGeom prst="rect">
              <a:avLst/>
            </a:prstGeom>
            <a:solidFill>
              <a:srgbClr val="7F8C8D"/>
            </a:solidFill>
          </p:spPr>
        </p:sp>
        <p:sp>
          <p:nvSpPr>
            <p:cNvPr id="64" name="Rect"/>
            <p:cNvSpPr/>
            <p:nvPr/>
          </p:nvSpPr>
          <p:spPr>
            <a:xfrm>
              <a:off x="8362950" y="3429000"/>
              <a:ext cx="342900" cy="209550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65" name="Text"/>
            <p:cNvSpPr txBox="1"/>
            <p:nvPr/>
          </p:nvSpPr>
          <p:spPr>
            <a:xfrm>
              <a:off x="8629650" y="32099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1" i="0">
                  <a:solidFill>
                    <a:srgbClr val="FF8C00"/>
                  </a:solidFill>
                  <a:latin typeface="Inter"/>
                  <a:ea typeface="Noto Sans SC"/>
                </a:rPr>
                <a:t>-14%</a:t>
              </a:r>
            </a:p>
          </p:txBody>
        </p:sp>
        <p:sp>
          <p:nvSpPr>
            <p:cNvPr id="66" name="Rect"/>
            <p:cNvSpPr/>
            <p:nvPr/>
          </p:nvSpPr>
          <p:spPr>
            <a:xfrm>
              <a:off x="8934450" y="3333750"/>
              <a:ext cx="342900" cy="2190750"/>
            </a:xfrm>
            <a:prstGeom prst="rect">
              <a:avLst/>
            </a:prstGeom>
            <a:solidFill>
              <a:srgbClr val="7F8C8D"/>
            </a:solidFill>
          </p:spPr>
        </p:sp>
        <p:sp>
          <p:nvSpPr>
            <p:cNvPr id="67" name="Rect"/>
            <p:cNvSpPr/>
            <p:nvPr/>
          </p:nvSpPr>
          <p:spPr>
            <a:xfrm>
              <a:off x="9315450" y="3048000"/>
              <a:ext cx="342900" cy="247650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68" name="Text"/>
            <p:cNvSpPr txBox="1"/>
            <p:nvPr/>
          </p:nvSpPr>
          <p:spPr>
            <a:xfrm>
              <a:off x="9582150" y="28289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1" i="0">
                  <a:solidFill>
                    <a:srgbClr val="FF8C00"/>
                  </a:solidFill>
                  <a:latin typeface="Inter"/>
                  <a:ea typeface="Noto Sans SC"/>
                </a:rPr>
                <a:t>+11%</a:t>
              </a:r>
            </a:p>
          </p:txBody>
        </p:sp>
        <p:sp>
          <p:nvSpPr>
            <p:cNvPr id="69" name="Rect"/>
            <p:cNvSpPr/>
            <p:nvPr/>
          </p:nvSpPr>
          <p:spPr>
            <a:xfrm>
              <a:off x="9886950" y="2667000"/>
              <a:ext cx="342900" cy="2857500"/>
            </a:xfrm>
            <a:prstGeom prst="rect">
              <a:avLst/>
            </a:prstGeom>
            <a:solidFill>
              <a:srgbClr val="7F8C8D"/>
            </a:solidFill>
          </p:spPr>
        </p:sp>
        <p:sp>
          <p:nvSpPr>
            <p:cNvPr id="70" name="Rect"/>
            <p:cNvSpPr/>
            <p:nvPr/>
          </p:nvSpPr>
          <p:spPr>
            <a:xfrm>
              <a:off x="10267950" y="3619500"/>
              <a:ext cx="342900" cy="190500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71" name="Text"/>
            <p:cNvSpPr txBox="1"/>
            <p:nvPr/>
          </p:nvSpPr>
          <p:spPr>
            <a:xfrm>
              <a:off x="10534650" y="3400425"/>
              <a:ext cx="381000" cy="326708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825" b="1" i="0">
                  <a:solidFill>
                    <a:srgbClr val="FF8C00"/>
                  </a:solidFill>
                  <a:latin typeface="Inter"/>
                  <a:ea typeface="Noto Sans SC"/>
                </a:rPr>
                <a:t>-28%</a:t>
              </a:r>
            </a:p>
          </p:txBody>
        </p:sp>
        <p:sp>
          <p:nvSpPr>
            <p:cNvPr id="72" name="Rect"/>
            <p:cNvSpPr/>
            <p:nvPr/>
          </p:nvSpPr>
          <p:spPr>
            <a:xfrm>
              <a:off x="10839450" y="3143250"/>
              <a:ext cx="342900" cy="2381250"/>
            </a:xfrm>
            <a:prstGeom prst="rect">
              <a:avLst/>
            </a:prstGeom>
            <a:solidFill>
              <a:srgbClr val="7F8C8D"/>
            </a:solidFill>
          </p:spPr>
        </p:sp>
        <p:sp>
          <p:nvSpPr>
            <p:cNvPr id="73" name="Rect"/>
            <p:cNvSpPr/>
            <p:nvPr/>
          </p:nvSpPr>
          <p:spPr>
            <a:xfrm>
              <a:off x="11220450" y="5143500"/>
              <a:ext cx="0" cy="381000"/>
            </a:xfrm>
            <a:prstGeom prst="rect">
              <a:avLst/>
            </a:prstGeom>
            <a:solidFill>
              <a:srgbClr val="003366"/>
            </a:solidFill>
          </p:spPr>
        </p:sp>
      </p:grpSp>
      <p:grpSp>
        <p:nvGrpSpPr>
          <p:cNvPr id="80" name="Group"/>
          <p:cNvGrpSpPr/>
          <p:nvPr/>
        </p:nvGrpSpPr>
        <p:grpSpPr>
          <a:xfrm>
            <a:off x="7143750" y="5619750"/>
            <a:ext cx="4305300" cy="339090"/>
            <a:chOff x="7143750" y="5619750"/>
            <a:chExt cx="4305300" cy="339090"/>
          </a:xfrm>
        </p:grpSpPr>
        <p:sp>
          <p:nvSpPr>
            <p:cNvPr id="75" name="Text"/>
            <p:cNvSpPr txBox="1"/>
            <p:nvPr/>
          </p:nvSpPr>
          <p:spPr>
            <a:xfrm>
              <a:off x="7143750" y="5619750"/>
              <a:ext cx="49530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2C3E50"/>
                  </a:solidFill>
                  <a:latin typeface="Inter"/>
                  <a:ea typeface="Noto Sans SC"/>
                </a:rPr>
                <a:t>企业直销</a:t>
              </a:r>
            </a:p>
          </p:txBody>
        </p:sp>
        <p:sp>
          <p:nvSpPr>
            <p:cNvPr id="76" name="Text"/>
            <p:cNvSpPr txBox="1"/>
            <p:nvPr/>
          </p:nvSpPr>
          <p:spPr>
            <a:xfrm>
              <a:off x="8096250" y="5619750"/>
              <a:ext cx="49530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2C3E50"/>
                  </a:solidFill>
                  <a:latin typeface="Inter"/>
                  <a:ea typeface="Noto Sans SC"/>
                </a:rPr>
                <a:t>合作伙伴</a:t>
              </a:r>
            </a:p>
          </p:txBody>
        </p:sp>
        <p:sp>
          <p:nvSpPr>
            <p:cNvPr id="77" name="Text"/>
            <p:cNvSpPr txBox="1"/>
            <p:nvPr/>
          </p:nvSpPr>
          <p:spPr>
            <a:xfrm>
              <a:off x="9048750" y="5619750"/>
              <a:ext cx="49530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2C3E50"/>
                  </a:solidFill>
                  <a:latin typeface="Inter"/>
                  <a:ea typeface="Noto Sans SC"/>
                </a:rPr>
                <a:t>内容营销</a:t>
              </a:r>
            </a:p>
          </p:txBody>
        </p:sp>
        <p:sp>
          <p:nvSpPr>
            <p:cNvPr id="78" name="Text"/>
            <p:cNvSpPr txBox="1"/>
            <p:nvPr/>
          </p:nvSpPr>
          <p:spPr>
            <a:xfrm>
              <a:off x="10001250" y="5619750"/>
              <a:ext cx="49530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2C3E50"/>
                  </a:solidFill>
                  <a:latin typeface="Inter"/>
                  <a:ea typeface="Noto Sans SC"/>
                </a:rPr>
                <a:t>付费搜索</a:t>
              </a:r>
            </a:p>
          </p:txBody>
        </p:sp>
        <p:sp>
          <p:nvSpPr>
            <p:cNvPr id="79" name="Text"/>
            <p:cNvSpPr txBox="1"/>
            <p:nvPr/>
          </p:nvSpPr>
          <p:spPr>
            <a:xfrm>
              <a:off x="10953750" y="5619750"/>
              <a:ext cx="495300" cy="33909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00" b="0" i="0">
                  <a:solidFill>
                    <a:srgbClr val="2C3E50"/>
                  </a:solidFill>
                  <a:latin typeface="Inter"/>
                  <a:ea typeface="Noto Sans SC"/>
                </a:rPr>
                <a:t>线下活动</a:t>
              </a:r>
            </a:p>
          </p:txBody>
        </p:sp>
      </p:grpSp>
      <p:sp>
        <p:nvSpPr>
          <p:cNvPr id="81" name="Rect"/>
          <p:cNvSpPr/>
          <p:nvPr/>
        </p:nvSpPr>
        <p:spPr>
          <a:xfrm>
            <a:off x="6324600" y="5905500"/>
            <a:ext cx="5257800" cy="228600"/>
          </a:xfrm>
          <a:prstGeom prst="roundRect">
            <a:avLst>
              <a:gd name="adj" fmla="val 12500"/>
            </a:avLst>
          </a:prstGeom>
          <a:solidFill>
            <a:srgbClr val="FFFFFF"/>
          </a:solidFill>
        </p:spPr>
      </p:sp>
      <p:sp>
        <p:nvSpPr>
          <p:cNvPr id="82" name="Text"/>
          <p:cNvSpPr txBox="1"/>
          <p:nvPr/>
        </p:nvSpPr>
        <p:spPr>
          <a:xfrm>
            <a:off x="6438900" y="5953125"/>
            <a:ext cx="3839718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2C3E50"/>
                </a:solidFill>
                <a:latin typeface="Inter"/>
                <a:ea typeface="Noto Sans SC"/>
              </a:rPr>
              <a:t>CAC 整体环比下降,投入产出比改善;线下活动渠道逐步收缩。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Text"/>
          <p:cNvSpPr txBox="1"/>
          <p:nvPr/>
        </p:nvSpPr>
        <p:spPr>
          <a:xfrm>
            <a:off x="762000" y="361950"/>
            <a:ext cx="5453634" cy="58674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400" b="1" i="0">
                <a:solidFill>
                  <a:srgbClr val="003366"/>
                </a:solidFill>
                <a:latin typeface="Inter"/>
                <a:ea typeface="Noto Sans SC"/>
              </a:rPr>
              <a:t>产品里程碑:Q3关键节点按期交付</a:t>
            </a:r>
          </a:p>
        </p:txBody>
      </p:sp>
      <p:sp>
        <p:nvSpPr>
          <p:cNvPr id="4" name="Line"/>
          <p:cNvSpPr/>
          <p:nvPr/>
        </p:nvSpPr>
        <p:spPr>
          <a:xfrm>
            <a:off x="742950" y="838200"/>
            <a:ext cx="10706100" cy="47625"/>
          </a:xfrm>
          <a:custGeom>
            <a:avLst/>
            <a:gdLst/>
            <a:ahLst/>
            <a:cxnLst/>
            <a:rect l="0" t="0" r="100000" b="100000"/>
            <a:pathLst>
              <a:path w="10706100" h="47625">
                <a:moveTo>
                  <a:pt x="19050" y="19050"/>
                </a:moveTo>
                <a:lnTo>
                  <a:pt x="10687050" y="19050"/>
                </a:lnTo>
              </a:path>
            </a:pathLst>
          </a:custGeom>
          <a:ln w="28575">
            <a:solidFill>
              <a:srgbClr val="003366"/>
            </a:solidFill>
          </a:ln>
        </p:spPr>
      </p:sp>
      <p:sp>
        <p:nvSpPr>
          <p:cNvPr id="5" name="Text"/>
          <p:cNvSpPr txBox="1"/>
          <p:nvPr/>
        </p:nvSpPr>
        <p:spPr>
          <a:xfrm>
            <a:off x="762000" y="962025"/>
            <a:ext cx="3023616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7F8C8D"/>
                </a:solidFill>
                <a:latin typeface="Inter"/>
                <a:ea typeface="Noto Sans SC"/>
              </a:rPr>
              <a:t>Q3 产品交付节奏 — 核心功能按计划落地</a:t>
            </a:r>
          </a:p>
        </p:txBody>
      </p:sp>
      <p:sp>
        <p:nvSpPr>
          <p:cNvPr id="6" name="Text"/>
          <p:cNvSpPr txBox="1"/>
          <p:nvPr/>
        </p:nvSpPr>
        <p:spPr>
          <a:xfrm>
            <a:off x="762000" y="14859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7F8C8D"/>
                </a:solidFill>
                <a:latin typeface="Inter"/>
                <a:ea typeface="Noto Sans SC"/>
              </a:rPr>
              <a:t>7月</a:t>
            </a:r>
          </a:p>
        </p:txBody>
      </p:sp>
      <p:sp>
        <p:nvSpPr>
          <p:cNvPr id="7" name="Text"/>
          <p:cNvSpPr txBox="1"/>
          <p:nvPr/>
        </p:nvSpPr>
        <p:spPr>
          <a:xfrm>
            <a:off x="3429000" y="14859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7F8C8D"/>
                </a:solidFill>
                <a:latin typeface="Inter"/>
                <a:ea typeface="Noto Sans SC"/>
              </a:rPr>
              <a:t>8月</a:t>
            </a:r>
          </a:p>
        </p:txBody>
      </p:sp>
      <p:sp>
        <p:nvSpPr>
          <p:cNvPr id="8" name="Text"/>
          <p:cNvSpPr txBox="1"/>
          <p:nvPr/>
        </p:nvSpPr>
        <p:spPr>
          <a:xfrm>
            <a:off x="6096000" y="1485900"/>
            <a:ext cx="38100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7F8C8D"/>
                </a:solidFill>
                <a:latin typeface="Inter"/>
                <a:ea typeface="Noto Sans SC"/>
              </a:rPr>
              <a:t>9月</a:t>
            </a:r>
          </a:p>
        </p:txBody>
      </p:sp>
      <p:sp>
        <p:nvSpPr>
          <p:cNvPr id="9" name="Text"/>
          <p:cNvSpPr txBox="1"/>
          <p:nvPr/>
        </p:nvSpPr>
        <p:spPr>
          <a:xfrm>
            <a:off x="8763000" y="1485900"/>
            <a:ext cx="591312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7F8C8D"/>
                </a:solidFill>
                <a:latin typeface="Inter"/>
                <a:ea typeface="Noto Sans SC"/>
              </a:rPr>
              <a:t>10月初</a:t>
            </a:r>
          </a:p>
        </p:txBody>
      </p:sp>
      <p:sp>
        <p:nvSpPr>
          <p:cNvPr id="10" name="Line"/>
          <p:cNvSpPr/>
          <p:nvPr/>
        </p:nvSpPr>
        <p:spPr>
          <a:xfrm>
            <a:off x="1890713" y="1890713"/>
            <a:ext cx="8029575" cy="38100"/>
          </a:xfrm>
          <a:custGeom>
            <a:avLst/>
            <a:gdLst/>
            <a:ahLst/>
            <a:cxnLst/>
            <a:rect l="0" t="0" r="100000" b="100000"/>
            <a:pathLst>
              <a:path w="8029575" h="38100">
                <a:moveTo>
                  <a:pt x="14288" y="14288"/>
                </a:moveTo>
                <a:lnTo>
                  <a:pt x="8015288" y="14288"/>
                </a:lnTo>
              </a:path>
            </a:pathLst>
          </a:custGeom>
          <a:ln w="19050">
            <a:solidFill>
              <a:srgbClr val="005A9E"/>
            </a:solidFill>
          </a:ln>
        </p:spPr>
      </p:sp>
      <p:sp>
        <p:nvSpPr>
          <p:cNvPr id="11" name="Path"/>
          <p:cNvSpPr/>
          <p:nvPr/>
        </p:nvSpPr>
        <p:spPr>
          <a:xfrm>
            <a:off x="1771650" y="1714500"/>
            <a:ext cx="266700" cy="381000"/>
          </a:xfrm>
          <a:custGeom>
            <a:avLst/>
            <a:gdLst/>
            <a:ahLst/>
            <a:cxnLst/>
            <a:rect l="0" t="0" r="100000" b="100000"/>
            <a:pathLst>
              <a:path w="266700" h="381000">
                <a:moveTo>
                  <a:pt x="133350" y="0"/>
                </a:moveTo>
                <a:lnTo>
                  <a:pt x="266700" y="190500"/>
                </a:lnTo>
                <a:lnTo>
                  <a:pt x="13335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003366"/>
          </a:solidFill>
          <a:ln w="19050">
            <a:solidFill>
              <a:srgbClr val="003366"/>
            </a:solidFill>
          </a:ln>
        </p:spPr>
      </p:sp>
      <p:sp>
        <p:nvSpPr>
          <p:cNvPr id="12" name="Text"/>
          <p:cNvSpPr txBox="1"/>
          <p:nvPr/>
        </p:nvSpPr>
        <p:spPr>
          <a:xfrm>
            <a:off x="1714500" y="1400175"/>
            <a:ext cx="38100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75" b="1" i="0">
                <a:solidFill>
                  <a:srgbClr val="003366"/>
                </a:solidFill>
                <a:latin typeface="Inter"/>
                <a:ea typeface="Noto Sans SC"/>
              </a:rPr>
              <a:t>7/15</a:t>
            </a:r>
          </a:p>
        </p:txBody>
      </p:sp>
      <p:sp>
        <p:nvSpPr>
          <p:cNvPr id="13" name="Text"/>
          <p:cNvSpPr txBox="1"/>
          <p:nvPr/>
        </p:nvSpPr>
        <p:spPr>
          <a:xfrm>
            <a:off x="1435894" y="2247900"/>
            <a:ext cx="93821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2C3E50"/>
                </a:solidFill>
                <a:latin typeface="Inter"/>
                <a:ea typeface="Noto Sans SC"/>
              </a:rPr>
              <a:t>V3.2 智能分析</a:t>
            </a:r>
          </a:p>
        </p:txBody>
      </p:sp>
      <p:sp>
        <p:nvSpPr>
          <p:cNvPr id="14" name="Text"/>
          <p:cNvSpPr txBox="1"/>
          <p:nvPr/>
        </p:nvSpPr>
        <p:spPr>
          <a:xfrm>
            <a:off x="1543050" y="2476500"/>
            <a:ext cx="7239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报表引擎升级</a:t>
            </a:r>
          </a:p>
        </p:txBody>
      </p:sp>
      <p:sp>
        <p:nvSpPr>
          <p:cNvPr id="15" name="Path"/>
          <p:cNvSpPr/>
          <p:nvPr/>
        </p:nvSpPr>
        <p:spPr>
          <a:xfrm>
            <a:off x="4438650" y="1714500"/>
            <a:ext cx="266700" cy="381000"/>
          </a:xfrm>
          <a:custGeom>
            <a:avLst/>
            <a:gdLst/>
            <a:ahLst/>
            <a:cxnLst/>
            <a:rect l="0" t="0" r="100000" b="100000"/>
            <a:pathLst>
              <a:path w="266700" h="381000">
                <a:moveTo>
                  <a:pt x="133350" y="0"/>
                </a:moveTo>
                <a:lnTo>
                  <a:pt x="266700" y="190500"/>
                </a:lnTo>
                <a:lnTo>
                  <a:pt x="13335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003366"/>
          </a:solidFill>
          <a:ln w="19050">
            <a:solidFill>
              <a:srgbClr val="003366"/>
            </a:solidFill>
          </a:ln>
        </p:spPr>
      </p:sp>
      <p:sp>
        <p:nvSpPr>
          <p:cNvPr id="16" name="Text"/>
          <p:cNvSpPr txBox="1"/>
          <p:nvPr/>
        </p:nvSpPr>
        <p:spPr>
          <a:xfrm>
            <a:off x="4381500" y="1400175"/>
            <a:ext cx="38100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75" b="1" i="0">
                <a:solidFill>
                  <a:srgbClr val="003366"/>
                </a:solidFill>
                <a:latin typeface="Inter"/>
                <a:ea typeface="Noto Sans SC"/>
              </a:rPr>
              <a:t>8/05</a:t>
            </a:r>
          </a:p>
        </p:txBody>
      </p:sp>
      <p:sp>
        <p:nvSpPr>
          <p:cNvPr id="17" name="Text"/>
          <p:cNvSpPr txBox="1"/>
          <p:nvPr/>
        </p:nvSpPr>
        <p:spPr>
          <a:xfrm>
            <a:off x="4102894" y="2247900"/>
            <a:ext cx="93821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2C3E50"/>
                </a:solidFill>
                <a:latin typeface="Inter"/>
                <a:ea typeface="Noto Sans SC"/>
              </a:rPr>
              <a:t>开放 API 网关</a:t>
            </a:r>
          </a:p>
        </p:txBody>
      </p:sp>
      <p:sp>
        <p:nvSpPr>
          <p:cNvPr id="18" name="Text"/>
          <p:cNvSpPr txBox="1"/>
          <p:nvPr/>
        </p:nvSpPr>
        <p:spPr>
          <a:xfrm>
            <a:off x="4152900" y="2476500"/>
            <a:ext cx="83820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第三方集成能力</a:t>
            </a:r>
          </a:p>
        </p:txBody>
      </p:sp>
      <p:sp>
        <p:nvSpPr>
          <p:cNvPr id="19" name="Path"/>
          <p:cNvSpPr/>
          <p:nvPr/>
        </p:nvSpPr>
        <p:spPr>
          <a:xfrm>
            <a:off x="7105650" y="1714500"/>
            <a:ext cx="266700" cy="381000"/>
          </a:xfrm>
          <a:custGeom>
            <a:avLst/>
            <a:gdLst/>
            <a:ahLst/>
            <a:cxnLst/>
            <a:rect l="0" t="0" r="100000" b="100000"/>
            <a:pathLst>
              <a:path w="266700" h="381000">
                <a:moveTo>
                  <a:pt x="133350" y="0"/>
                </a:moveTo>
                <a:lnTo>
                  <a:pt x="266700" y="190500"/>
                </a:lnTo>
                <a:lnTo>
                  <a:pt x="13335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FF8C00"/>
          </a:solidFill>
          <a:ln w="19050">
            <a:solidFill>
              <a:srgbClr val="FF8C00"/>
            </a:solidFill>
          </a:ln>
        </p:spPr>
      </p:sp>
      <p:sp>
        <p:nvSpPr>
          <p:cNvPr id="20" name="Text"/>
          <p:cNvSpPr txBox="1"/>
          <p:nvPr/>
        </p:nvSpPr>
        <p:spPr>
          <a:xfrm>
            <a:off x="7048500" y="1400175"/>
            <a:ext cx="38100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75" b="1" i="0">
                <a:solidFill>
                  <a:srgbClr val="FF8C00"/>
                </a:solidFill>
                <a:latin typeface="Inter"/>
                <a:ea typeface="Noto Sans SC"/>
              </a:rPr>
              <a:t>9/10</a:t>
            </a:r>
          </a:p>
        </p:txBody>
      </p:sp>
      <p:sp>
        <p:nvSpPr>
          <p:cNvPr id="21" name="Text"/>
          <p:cNvSpPr txBox="1"/>
          <p:nvPr/>
        </p:nvSpPr>
        <p:spPr>
          <a:xfrm>
            <a:off x="6769894" y="2247900"/>
            <a:ext cx="93821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2C3E50"/>
                </a:solidFill>
                <a:latin typeface="Inter"/>
                <a:ea typeface="Noto Sans SC"/>
              </a:rPr>
              <a:t>企业 SSO 上线</a:t>
            </a:r>
          </a:p>
        </p:txBody>
      </p:sp>
      <p:sp>
        <p:nvSpPr>
          <p:cNvPr id="22" name="Text"/>
          <p:cNvSpPr txBox="1"/>
          <p:nvPr/>
        </p:nvSpPr>
        <p:spPr>
          <a:xfrm>
            <a:off x="6611303" y="2476500"/>
            <a:ext cx="125539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重点能力 · 大客户准入</a:t>
            </a:r>
          </a:p>
        </p:txBody>
      </p:sp>
      <p:sp>
        <p:nvSpPr>
          <p:cNvPr id="23" name="Path"/>
          <p:cNvSpPr/>
          <p:nvPr/>
        </p:nvSpPr>
        <p:spPr>
          <a:xfrm>
            <a:off x="9772650" y="1714500"/>
            <a:ext cx="266700" cy="381000"/>
          </a:xfrm>
          <a:custGeom>
            <a:avLst/>
            <a:gdLst/>
            <a:ahLst/>
            <a:cxnLst/>
            <a:rect l="0" t="0" r="100000" b="100000"/>
            <a:pathLst>
              <a:path w="266700" h="381000">
                <a:moveTo>
                  <a:pt x="133350" y="0"/>
                </a:moveTo>
                <a:lnTo>
                  <a:pt x="266700" y="190500"/>
                </a:lnTo>
                <a:lnTo>
                  <a:pt x="133350" y="381000"/>
                </a:lnTo>
                <a:lnTo>
                  <a:pt x="0" y="190500"/>
                </a:lnTo>
                <a:close/>
              </a:path>
            </a:pathLst>
          </a:custGeom>
          <a:solidFill>
            <a:srgbClr val="003366"/>
          </a:solidFill>
          <a:ln w="19050">
            <a:solidFill>
              <a:srgbClr val="003366"/>
            </a:solidFill>
          </a:ln>
        </p:spPr>
      </p:sp>
      <p:sp>
        <p:nvSpPr>
          <p:cNvPr id="24" name="Text"/>
          <p:cNvSpPr txBox="1"/>
          <p:nvPr/>
        </p:nvSpPr>
        <p:spPr>
          <a:xfrm>
            <a:off x="9715500" y="1400175"/>
            <a:ext cx="381000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75" b="1" i="0">
                <a:solidFill>
                  <a:srgbClr val="003366"/>
                </a:solidFill>
                <a:latin typeface="Inter"/>
                <a:ea typeface="Noto Sans SC"/>
              </a:rPr>
              <a:t>9/28</a:t>
            </a:r>
          </a:p>
        </p:txBody>
      </p:sp>
      <p:sp>
        <p:nvSpPr>
          <p:cNvPr id="25" name="Text"/>
          <p:cNvSpPr txBox="1"/>
          <p:nvPr/>
        </p:nvSpPr>
        <p:spPr>
          <a:xfrm>
            <a:off x="9503569" y="2247900"/>
            <a:ext cx="804863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050" b="1" i="0">
                <a:solidFill>
                  <a:srgbClr val="2C3E50"/>
                </a:solidFill>
                <a:latin typeface="Inter"/>
                <a:ea typeface="Noto Sans SC"/>
              </a:rPr>
              <a:t>V3.3 移动端</a:t>
            </a:r>
          </a:p>
        </p:txBody>
      </p:sp>
      <p:sp>
        <p:nvSpPr>
          <p:cNvPr id="26" name="Text"/>
          <p:cNvSpPr txBox="1"/>
          <p:nvPr/>
        </p:nvSpPr>
        <p:spPr>
          <a:xfrm>
            <a:off x="9332595" y="2476500"/>
            <a:ext cx="1146810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iOS / Android 同步</a:t>
            </a:r>
          </a:p>
        </p:txBody>
      </p:sp>
      <p:sp>
        <p:nvSpPr>
          <p:cNvPr id="27" name="Rect"/>
          <p:cNvSpPr/>
          <p:nvPr/>
        </p:nvSpPr>
        <p:spPr>
          <a:xfrm>
            <a:off x="762000" y="3143250"/>
            <a:ext cx="3295650" cy="1143000"/>
          </a:xfrm>
          <a:prstGeom prst="roundRect">
            <a:avLst>
              <a:gd name="adj" fmla="val 5000"/>
            </a:avLst>
          </a:prstGeom>
          <a:solidFill>
            <a:srgbClr val="F0F4F8"/>
          </a:solidFill>
          <a:ln w="14288">
            <a:solidFill>
              <a:srgbClr val="ADD8E6"/>
            </a:solidFill>
          </a:ln>
        </p:spPr>
      </p:sp>
      <p:sp>
        <p:nvSpPr>
          <p:cNvPr id="28" name="Text"/>
          <p:cNvSpPr txBox="1"/>
          <p:nvPr/>
        </p:nvSpPr>
        <p:spPr>
          <a:xfrm>
            <a:off x="952500" y="3343275"/>
            <a:ext cx="73533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003366"/>
                </a:solidFill>
                <a:latin typeface="Inter"/>
                <a:ea typeface="Noto Sans SC"/>
              </a:rPr>
              <a:t>按期交付</a:t>
            </a:r>
          </a:p>
        </p:txBody>
      </p:sp>
      <p:sp>
        <p:nvSpPr>
          <p:cNvPr id="29" name="Text"/>
          <p:cNvSpPr txBox="1"/>
          <p:nvPr/>
        </p:nvSpPr>
        <p:spPr>
          <a:xfrm>
            <a:off x="952500" y="3638550"/>
            <a:ext cx="1893189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2C3E50"/>
                </a:solidFill>
                <a:latin typeface="Inter"/>
                <a:ea typeface="Noto Sans SC"/>
              </a:rPr>
              <a:t>4 项核心功能均按既定节奏</a:t>
            </a:r>
          </a:p>
        </p:txBody>
      </p:sp>
      <p:sp>
        <p:nvSpPr>
          <p:cNvPr id="30" name="Text"/>
          <p:cNvSpPr txBox="1"/>
          <p:nvPr/>
        </p:nvSpPr>
        <p:spPr>
          <a:xfrm>
            <a:off x="952500" y="3857625"/>
            <a:ext cx="2153222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2C3E50"/>
                </a:solidFill>
                <a:latin typeface="Inter"/>
                <a:ea typeface="Noto Sans SC"/>
              </a:rPr>
              <a:t>上线,平均偏差 +1.2 个工作日</a:t>
            </a:r>
          </a:p>
        </p:txBody>
      </p:sp>
      <p:sp>
        <p:nvSpPr>
          <p:cNvPr id="31" name="Rect"/>
          <p:cNvSpPr/>
          <p:nvPr/>
        </p:nvSpPr>
        <p:spPr>
          <a:xfrm>
            <a:off x="4448175" y="3143250"/>
            <a:ext cx="3295650" cy="1143000"/>
          </a:xfrm>
          <a:prstGeom prst="roundRect">
            <a:avLst>
              <a:gd name="adj" fmla="val 5000"/>
            </a:avLst>
          </a:prstGeom>
          <a:solidFill>
            <a:srgbClr val="F0F4F8"/>
          </a:solidFill>
          <a:ln w="14288">
            <a:solidFill>
              <a:srgbClr val="ADD8E6"/>
            </a:solidFill>
          </a:ln>
        </p:spPr>
      </p:sp>
      <p:sp>
        <p:nvSpPr>
          <p:cNvPr id="32" name="Text"/>
          <p:cNvSpPr txBox="1"/>
          <p:nvPr/>
        </p:nvSpPr>
        <p:spPr>
          <a:xfrm>
            <a:off x="4638675" y="3343275"/>
            <a:ext cx="735330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003366"/>
                </a:solidFill>
                <a:latin typeface="Inter"/>
                <a:ea typeface="Noto Sans SC"/>
              </a:rPr>
              <a:t>深度提升</a:t>
            </a:r>
          </a:p>
        </p:txBody>
      </p:sp>
      <p:sp>
        <p:nvSpPr>
          <p:cNvPr id="33" name="Text"/>
          <p:cNvSpPr txBox="1"/>
          <p:nvPr/>
        </p:nvSpPr>
        <p:spPr>
          <a:xfrm>
            <a:off x="4638675" y="3638550"/>
            <a:ext cx="1804035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2C3E50"/>
                </a:solidFill>
                <a:latin typeface="Inter"/>
                <a:ea typeface="Noto Sans SC"/>
              </a:rPr>
              <a:t>SSO + API 推动企业客户</a:t>
            </a:r>
          </a:p>
        </p:txBody>
      </p:sp>
      <p:sp>
        <p:nvSpPr>
          <p:cNvPr id="34" name="Text"/>
          <p:cNvSpPr txBox="1"/>
          <p:nvPr/>
        </p:nvSpPr>
        <p:spPr>
          <a:xfrm>
            <a:off x="4638675" y="3857625"/>
            <a:ext cx="1789176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2C3E50"/>
                </a:solidFill>
                <a:latin typeface="Inter"/>
                <a:ea typeface="Noto Sans SC"/>
              </a:rPr>
              <a:t>模块使用数 ↑ 24%(环比)</a:t>
            </a:r>
          </a:p>
        </p:txBody>
      </p:sp>
      <p:sp>
        <p:nvSpPr>
          <p:cNvPr id="35" name="Rect"/>
          <p:cNvSpPr/>
          <p:nvPr/>
        </p:nvSpPr>
        <p:spPr>
          <a:xfrm>
            <a:off x="8134350" y="3143250"/>
            <a:ext cx="3295650" cy="1143000"/>
          </a:xfrm>
          <a:prstGeom prst="roundRect">
            <a:avLst>
              <a:gd name="adj" fmla="val 5000"/>
            </a:avLst>
          </a:prstGeom>
          <a:solidFill>
            <a:srgbClr val="F0F4F8"/>
          </a:solidFill>
          <a:ln w="14288">
            <a:solidFill>
              <a:srgbClr val="ADD8E6"/>
            </a:solidFill>
          </a:ln>
        </p:spPr>
      </p:sp>
      <p:sp>
        <p:nvSpPr>
          <p:cNvPr id="36" name="Text"/>
          <p:cNvSpPr txBox="1"/>
          <p:nvPr/>
        </p:nvSpPr>
        <p:spPr>
          <a:xfrm>
            <a:off x="8324850" y="3343275"/>
            <a:ext cx="927354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003366"/>
                </a:solidFill>
                <a:latin typeface="Inter"/>
                <a:ea typeface="Noto Sans SC"/>
              </a:rPr>
              <a:t>为 Q4 奠基</a:t>
            </a:r>
          </a:p>
        </p:txBody>
      </p:sp>
      <p:sp>
        <p:nvSpPr>
          <p:cNvPr id="37" name="Text"/>
          <p:cNvSpPr txBox="1"/>
          <p:nvPr/>
        </p:nvSpPr>
        <p:spPr>
          <a:xfrm>
            <a:off x="8324850" y="3638550"/>
            <a:ext cx="1514285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2C3E50"/>
                </a:solidFill>
                <a:latin typeface="Inter"/>
                <a:ea typeface="Noto Sans SC"/>
              </a:rPr>
              <a:t>平台化能力成型,支持</a:t>
            </a:r>
          </a:p>
        </p:txBody>
      </p:sp>
      <p:sp>
        <p:nvSpPr>
          <p:cNvPr id="38" name="Text"/>
          <p:cNvSpPr txBox="1"/>
          <p:nvPr/>
        </p:nvSpPr>
        <p:spPr>
          <a:xfrm>
            <a:off x="8324850" y="3857625"/>
            <a:ext cx="1677733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75" b="0" i="0">
                <a:solidFill>
                  <a:srgbClr val="2C3E50"/>
                </a:solidFill>
                <a:latin typeface="Inter"/>
                <a:ea typeface="Noto Sans SC"/>
              </a:rPr>
              <a:t>Q4 行业方案与生态扩展</a:t>
            </a:r>
          </a:p>
        </p:txBody>
      </p:sp>
      <p:sp>
        <p:nvSpPr>
          <p:cNvPr id="39" name="Line"/>
          <p:cNvSpPr/>
          <p:nvPr/>
        </p:nvSpPr>
        <p:spPr>
          <a:xfrm>
            <a:off x="750094" y="6084094"/>
            <a:ext cx="10691813" cy="33338"/>
          </a:xfrm>
          <a:custGeom>
            <a:avLst/>
            <a:gdLst/>
            <a:ahLst/>
            <a:cxnLst/>
            <a:rect l="0" t="0" r="100000" b="100000"/>
            <a:pathLst>
              <a:path w="10691813" h="33338">
                <a:moveTo>
                  <a:pt x="11906" y="11906"/>
                </a:moveTo>
                <a:lnTo>
                  <a:pt x="10679906" y="11906"/>
                </a:lnTo>
              </a:path>
            </a:pathLst>
          </a:custGeom>
          <a:ln w="14288">
            <a:solidFill>
              <a:srgbClr val="003366"/>
            </a:solidFill>
          </a:ln>
        </p:spPr>
      </p:sp>
      <p:sp>
        <p:nvSpPr>
          <p:cNvPr id="40" name="Text"/>
          <p:cNvSpPr txBox="1"/>
          <p:nvPr/>
        </p:nvSpPr>
        <p:spPr>
          <a:xfrm>
            <a:off x="762000" y="6315075"/>
            <a:ext cx="4264914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注:橙色节点为本季度重点里程碑(企业 SSO),其余为常规迭代节点。</a:t>
            </a:r>
          </a:p>
        </p:txBody>
      </p:sp>
      <p:sp>
        <p:nvSpPr>
          <p:cNvPr id="41" name="Text"/>
          <p:cNvSpPr txBox="1"/>
          <p:nvPr/>
        </p:nvSpPr>
        <p:spPr>
          <a:xfrm>
            <a:off x="9671685" y="6315075"/>
            <a:ext cx="175831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资料来源:产品研发部 / 2026 Q3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Text"/>
          <p:cNvSpPr txBox="1"/>
          <p:nvPr/>
        </p:nvSpPr>
        <p:spPr>
          <a:xfrm>
            <a:off x="571500" y="209550"/>
            <a:ext cx="6493764" cy="63627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700" b="1" i="0">
                <a:solidFill>
                  <a:srgbClr val="003366"/>
                </a:solidFill>
                <a:latin typeface="Inter"/>
                <a:ea typeface="Noto Sans SC"/>
              </a:rPr>
              <a:t>风险与挑战:三类问题需管理层关注</a:t>
            </a:r>
          </a:p>
        </p:txBody>
      </p:sp>
      <p:sp>
        <p:nvSpPr>
          <p:cNvPr id="4" name="Line"/>
          <p:cNvSpPr/>
          <p:nvPr/>
        </p:nvSpPr>
        <p:spPr>
          <a:xfrm>
            <a:off x="552450" y="1123950"/>
            <a:ext cx="11087100" cy="47625"/>
          </a:xfrm>
          <a:custGeom>
            <a:avLst/>
            <a:gdLst/>
            <a:ahLst/>
            <a:cxnLst/>
            <a:rect l="0" t="0" r="100000" b="100000"/>
            <a:pathLst>
              <a:path w="11087100" h="47625">
                <a:moveTo>
                  <a:pt x="19050" y="19050"/>
                </a:moveTo>
                <a:lnTo>
                  <a:pt x="11068050" y="19050"/>
                </a:lnTo>
              </a:path>
            </a:pathLst>
          </a:custGeom>
          <a:ln w="28575">
            <a:solidFill>
              <a:srgbClr val="003366"/>
            </a:solidFill>
          </a:ln>
        </p:spPr>
      </p:sp>
      <p:sp>
        <p:nvSpPr>
          <p:cNvPr id="5" name="Text"/>
          <p:cNvSpPr txBox="1"/>
          <p:nvPr/>
        </p:nvSpPr>
        <p:spPr>
          <a:xfrm>
            <a:off x="571500" y="1276350"/>
            <a:ext cx="3927729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7F8C8D"/>
                </a:solidFill>
                <a:latin typeface="Inter"/>
                <a:ea typeface="Noto Sans SC"/>
              </a:rPr>
              <a:t>市场 · 运营 · 产品 — 同步给出应对方向与责任分工</a:t>
            </a:r>
          </a:p>
        </p:txBody>
      </p:sp>
      <p:grpSp>
        <p:nvGrpSpPr>
          <p:cNvPr id="21" name="Group"/>
          <p:cNvGrpSpPr/>
          <p:nvPr/>
        </p:nvGrpSpPr>
        <p:grpSpPr>
          <a:xfrm>
            <a:off x="571500" y="1524000"/>
            <a:ext cx="3581400" cy="4191000"/>
            <a:chOff x="571500" y="1524000"/>
            <a:chExt cx="3581400" cy="4191000"/>
          </a:xfrm>
        </p:grpSpPr>
        <p:sp>
          <p:nvSpPr>
            <p:cNvPr id="6" name="Rect"/>
            <p:cNvSpPr/>
            <p:nvPr/>
          </p:nvSpPr>
          <p:spPr>
            <a:xfrm>
              <a:off x="571500" y="1524000"/>
              <a:ext cx="3581400" cy="4191000"/>
            </a:xfrm>
            <a:prstGeom prst="roundRect">
              <a:avLst>
                <a:gd name="adj" fmla="val 2127"/>
              </a:avLst>
            </a:prstGeom>
            <a:solidFill>
              <a:srgbClr val="F0F4F8"/>
            </a:solidFill>
          </p:spPr>
        </p:sp>
        <p:sp>
          <p:nvSpPr>
            <p:cNvPr id="7" name="Rect"/>
            <p:cNvSpPr/>
            <p:nvPr/>
          </p:nvSpPr>
          <p:spPr>
            <a:xfrm>
              <a:off x="571500" y="1524000"/>
              <a:ext cx="3581400" cy="381000"/>
            </a:xfrm>
            <a:prstGeom prst="roundRect">
              <a:avLst>
                <a:gd name="adj" fmla="val 20000"/>
              </a:avLst>
            </a:prstGeom>
            <a:solidFill>
              <a:srgbClr val="003366"/>
            </a:solidFill>
          </p:spPr>
        </p:sp>
        <p:sp>
          <p:nvSpPr>
            <p:cNvPr id="8" name="Rect"/>
            <p:cNvSpPr/>
            <p:nvPr/>
          </p:nvSpPr>
          <p:spPr>
            <a:xfrm>
              <a:off x="571500" y="1809750"/>
              <a:ext cx="3581400" cy="9525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9" name="Circle"/>
            <p:cNvSpPr/>
            <p:nvPr/>
          </p:nvSpPr>
          <p:spPr>
            <a:xfrm>
              <a:off x="762000" y="1657350"/>
              <a:ext cx="114300" cy="114300"/>
            </a:xfrm>
            <a:prstGeom prst="ellipse">
              <a:avLst/>
            </a:prstGeom>
            <a:solidFill>
              <a:srgbClr val="FF8C00"/>
            </a:solidFill>
          </p:spPr>
        </p:sp>
        <p:sp>
          <p:nvSpPr>
            <p:cNvPr id="10" name="Text"/>
            <p:cNvSpPr txBox="1"/>
            <p:nvPr/>
          </p:nvSpPr>
          <p:spPr>
            <a:xfrm>
              <a:off x="990600" y="1581150"/>
              <a:ext cx="78105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500" b="1" i="0">
                  <a:solidFill>
                    <a:srgbClr val="FFFFFF"/>
                  </a:solidFill>
                  <a:latin typeface="Inter"/>
                  <a:ea typeface="Noto Sans SC"/>
                </a:rPr>
                <a:t>市场侧</a:t>
              </a:r>
            </a:p>
          </p:txBody>
        </p:sp>
        <p:sp>
          <p:nvSpPr>
            <p:cNvPr id="11" name="Text"/>
            <p:cNvSpPr txBox="1"/>
            <p:nvPr/>
          </p:nvSpPr>
          <p:spPr>
            <a:xfrm>
              <a:off x="742950" y="2085975"/>
              <a:ext cx="39243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005A9E"/>
                  </a:solidFill>
                  <a:latin typeface="Inter"/>
                  <a:ea typeface="Noto Sans SC"/>
                </a:rPr>
                <a:t>问题</a:t>
              </a:r>
            </a:p>
          </p:txBody>
        </p:sp>
        <p:sp>
          <p:nvSpPr>
            <p:cNvPr id="12" name="Text"/>
            <p:cNvSpPr txBox="1"/>
            <p:nvPr/>
          </p:nvSpPr>
          <p:spPr>
            <a:xfrm>
              <a:off x="742950" y="2343150"/>
              <a:ext cx="119253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竞争加剧带来</a:t>
              </a:r>
            </a:p>
          </p:txBody>
        </p:sp>
        <p:sp>
          <p:nvSpPr>
            <p:cNvPr id="13" name="Text"/>
            <p:cNvSpPr txBox="1"/>
            <p:nvPr/>
          </p:nvSpPr>
          <p:spPr>
            <a:xfrm>
              <a:off x="742950" y="2571750"/>
              <a:ext cx="155829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定价与差异化压力</a:t>
              </a:r>
            </a:p>
          </p:txBody>
        </p:sp>
        <p:sp>
          <p:nvSpPr>
            <p:cNvPr id="14" name="Line"/>
            <p:cNvSpPr/>
            <p:nvPr/>
          </p:nvSpPr>
          <p:spPr>
            <a:xfrm>
              <a:off x="733425" y="3038475"/>
              <a:ext cx="3257550" cy="28575"/>
            </a:xfrm>
            <a:custGeom>
              <a:avLst/>
              <a:gdLst/>
              <a:ahLst/>
              <a:cxnLst/>
              <a:rect l="0" t="0" r="100000" b="100000"/>
              <a:pathLst>
                <a:path w="3257550" h="28575">
                  <a:moveTo>
                    <a:pt x="9525" y="9525"/>
                  </a:moveTo>
                  <a:lnTo>
                    <a:pt x="3248025" y="9525"/>
                  </a:lnTo>
                </a:path>
              </a:pathLst>
            </a:custGeom>
            <a:ln w="9525">
              <a:solidFill>
                <a:srgbClr val="ADD8E6"/>
              </a:solidFill>
            </a:ln>
          </p:spPr>
        </p:sp>
        <p:sp>
          <p:nvSpPr>
            <p:cNvPr id="15" name="Text"/>
            <p:cNvSpPr txBox="1"/>
            <p:nvPr/>
          </p:nvSpPr>
          <p:spPr>
            <a:xfrm>
              <a:off x="742950" y="3209925"/>
              <a:ext cx="68961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005A9E"/>
                  </a:solidFill>
                  <a:latin typeface="Inter"/>
                  <a:ea typeface="Noto Sans SC"/>
                </a:rPr>
                <a:t>应对方向</a:t>
              </a:r>
            </a:p>
          </p:txBody>
        </p:sp>
        <p:sp>
          <p:nvSpPr>
            <p:cNvPr id="16" name="Text"/>
            <p:cNvSpPr txBox="1"/>
            <p:nvPr/>
          </p:nvSpPr>
          <p:spPr>
            <a:xfrm>
              <a:off x="742950" y="3467100"/>
              <a:ext cx="1293114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聚焦细分场景,</a:t>
              </a:r>
            </a:p>
          </p:txBody>
        </p:sp>
        <p:sp>
          <p:nvSpPr>
            <p:cNvPr id="17" name="Text"/>
            <p:cNvSpPr txBox="1"/>
            <p:nvPr/>
          </p:nvSpPr>
          <p:spPr>
            <a:xfrm>
              <a:off x="742950" y="3695700"/>
              <a:ext cx="155829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优化价格分层体系</a:t>
              </a:r>
            </a:p>
          </p:txBody>
        </p:sp>
        <p:sp>
          <p:nvSpPr>
            <p:cNvPr id="18" name="Text"/>
            <p:cNvSpPr txBox="1"/>
            <p:nvPr/>
          </p:nvSpPr>
          <p:spPr>
            <a:xfrm>
              <a:off x="742950" y="3943350"/>
              <a:ext cx="1727454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050" b="0" i="0">
                  <a:solidFill>
                    <a:srgbClr val="7F8C8D"/>
                  </a:solidFill>
                  <a:latin typeface="Inter"/>
                  <a:ea typeface="Noto Sans SC"/>
                </a:rPr>
                <a:t>责任:市场部 + 产品部</a:t>
              </a:r>
            </a:p>
          </p:txBody>
        </p:sp>
        <p:sp>
          <p:nvSpPr>
            <p:cNvPr id="19" name="Rect"/>
            <p:cNvSpPr/>
            <p:nvPr/>
          </p:nvSpPr>
          <p:spPr>
            <a:xfrm>
              <a:off x="742950" y="5295900"/>
              <a:ext cx="3238500" cy="266700"/>
            </a:xfrm>
            <a:prstGeom prst="roundRect">
              <a:avLst>
                <a:gd name="adj" fmla="val 14285"/>
              </a:avLst>
            </a:prstGeom>
            <a:solidFill>
              <a:srgbClr val="FFFFFF"/>
            </a:solidFill>
            <a:ln w="9525">
              <a:solidFill>
                <a:srgbClr val="ADD8E6"/>
              </a:solidFill>
            </a:ln>
          </p:spPr>
        </p:sp>
        <p:sp>
          <p:nvSpPr>
            <p:cNvPr id="20" name="Text"/>
            <p:cNvSpPr txBox="1"/>
            <p:nvPr/>
          </p:nvSpPr>
          <p:spPr>
            <a:xfrm>
              <a:off x="1813798" y="5343525"/>
              <a:ext cx="1096804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75" b="1" i="0">
                  <a:solidFill>
                    <a:srgbClr val="003366"/>
                  </a:solidFill>
                  <a:latin typeface="Inter"/>
                  <a:ea typeface="Noto Sans SC"/>
                </a:rPr>
                <a:t>影响:定价空间收窄</a:t>
              </a:r>
            </a:p>
          </p:txBody>
        </p:sp>
      </p:grpSp>
      <p:grpSp>
        <p:nvGrpSpPr>
          <p:cNvPr id="37" name="Group"/>
          <p:cNvGrpSpPr/>
          <p:nvPr/>
        </p:nvGrpSpPr>
        <p:grpSpPr>
          <a:xfrm>
            <a:off x="4305300" y="1524000"/>
            <a:ext cx="3581400" cy="4191000"/>
            <a:chOff x="4305300" y="1524000"/>
            <a:chExt cx="3581400" cy="4191000"/>
          </a:xfrm>
        </p:grpSpPr>
        <p:sp>
          <p:nvSpPr>
            <p:cNvPr id="22" name="Rect"/>
            <p:cNvSpPr/>
            <p:nvPr/>
          </p:nvSpPr>
          <p:spPr>
            <a:xfrm>
              <a:off x="4305300" y="1524000"/>
              <a:ext cx="3581400" cy="4191000"/>
            </a:xfrm>
            <a:prstGeom prst="roundRect">
              <a:avLst>
                <a:gd name="adj" fmla="val 2127"/>
              </a:avLst>
            </a:prstGeom>
            <a:solidFill>
              <a:srgbClr val="F0F4F8"/>
            </a:solidFill>
          </p:spPr>
        </p:sp>
        <p:sp>
          <p:nvSpPr>
            <p:cNvPr id="23" name="Rect"/>
            <p:cNvSpPr/>
            <p:nvPr/>
          </p:nvSpPr>
          <p:spPr>
            <a:xfrm>
              <a:off x="4305300" y="1524000"/>
              <a:ext cx="3581400" cy="381000"/>
            </a:xfrm>
            <a:prstGeom prst="roundRect">
              <a:avLst>
                <a:gd name="adj" fmla="val 20000"/>
              </a:avLst>
            </a:prstGeom>
            <a:solidFill>
              <a:srgbClr val="003366"/>
            </a:solidFill>
          </p:spPr>
        </p:sp>
        <p:sp>
          <p:nvSpPr>
            <p:cNvPr id="24" name="Rect"/>
            <p:cNvSpPr/>
            <p:nvPr/>
          </p:nvSpPr>
          <p:spPr>
            <a:xfrm>
              <a:off x="4305300" y="1809750"/>
              <a:ext cx="3581400" cy="9525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25" name="Circle"/>
            <p:cNvSpPr/>
            <p:nvPr/>
          </p:nvSpPr>
          <p:spPr>
            <a:xfrm>
              <a:off x="4495800" y="1657350"/>
              <a:ext cx="114300" cy="114300"/>
            </a:xfrm>
            <a:prstGeom prst="ellipse">
              <a:avLst/>
            </a:prstGeom>
            <a:solidFill>
              <a:srgbClr val="FF8C00"/>
            </a:solidFill>
          </p:spPr>
        </p:sp>
        <p:sp>
          <p:nvSpPr>
            <p:cNvPr id="26" name="Text"/>
            <p:cNvSpPr txBox="1"/>
            <p:nvPr/>
          </p:nvSpPr>
          <p:spPr>
            <a:xfrm>
              <a:off x="4724400" y="1581150"/>
              <a:ext cx="78105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500" b="1" i="0">
                  <a:solidFill>
                    <a:srgbClr val="FFFFFF"/>
                  </a:solidFill>
                  <a:latin typeface="Inter"/>
                  <a:ea typeface="Noto Sans SC"/>
                </a:rPr>
                <a:t>运营侧</a:t>
              </a:r>
            </a:p>
          </p:txBody>
        </p:sp>
        <p:sp>
          <p:nvSpPr>
            <p:cNvPr id="27" name="Text"/>
            <p:cNvSpPr txBox="1"/>
            <p:nvPr/>
          </p:nvSpPr>
          <p:spPr>
            <a:xfrm>
              <a:off x="4476750" y="2085975"/>
              <a:ext cx="39243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005A9E"/>
                  </a:solidFill>
                  <a:latin typeface="Inter"/>
                  <a:ea typeface="Noto Sans SC"/>
                </a:rPr>
                <a:t>问题</a:t>
              </a:r>
            </a:p>
          </p:txBody>
        </p:sp>
        <p:sp>
          <p:nvSpPr>
            <p:cNvPr id="28" name="Text"/>
            <p:cNvSpPr txBox="1"/>
            <p:nvPr/>
          </p:nvSpPr>
          <p:spPr>
            <a:xfrm>
              <a:off x="4476750" y="2343150"/>
              <a:ext cx="119253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部分渠道获客</a:t>
              </a:r>
            </a:p>
          </p:txBody>
        </p:sp>
        <p:sp>
          <p:nvSpPr>
            <p:cNvPr id="29" name="Text"/>
            <p:cNvSpPr txBox="1"/>
            <p:nvPr/>
          </p:nvSpPr>
          <p:spPr>
            <a:xfrm>
              <a:off x="4476750" y="2571750"/>
              <a:ext cx="100965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成本仍偏高</a:t>
              </a:r>
            </a:p>
          </p:txBody>
        </p:sp>
        <p:sp>
          <p:nvSpPr>
            <p:cNvPr id="30" name="Line"/>
            <p:cNvSpPr/>
            <p:nvPr/>
          </p:nvSpPr>
          <p:spPr>
            <a:xfrm>
              <a:off x="4467225" y="3038475"/>
              <a:ext cx="3257550" cy="28575"/>
            </a:xfrm>
            <a:custGeom>
              <a:avLst/>
              <a:gdLst/>
              <a:ahLst/>
              <a:cxnLst/>
              <a:rect l="0" t="0" r="100000" b="100000"/>
              <a:pathLst>
                <a:path w="3257550" h="28575">
                  <a:moveTo>
                    <a:pt x="9525" y="9525"/>
                  </a:moveTo>
                  <a:lnTo>
                    <a:pt x="3248025" y="9525"/>
                  </a:lnTo>
                </a:path>
              </a:pathLst>
            </a:custGeom>
            <a:ln w="9525">
              <a:solidFill>
                <a:srgbClr val="ADD8E6"/>
              </a:solidFill>
            </a:ln>
          </p:spPr>
        </p:sp>
        <p:sp>
          <p:nvSpPr>
            <p:cNvPr id="31" name="Text"/>
            <p:cNvSpPr txBox="1"/>
            <p:nvPr/>
          </p:nvSpPr>
          <p:spPr>
            <a:xfrm>
              <a:off x="4476750" y="3209925"/>
              <a:ext cx="68961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005A9E"/>
                  </a:solidFill>
                  <a:latin typeface="Inter"/>
                  <a:ea typeface="Noto Sans SC"/>
                </a:rPr>
                <a:t>应对方向</a:t>
              </a:r>
            </a:p>
          </p:txBody>
        </p:sp>
        <p:sp>
          <p:nvSpPr>
            <p:cNvPr id="32" name="Text"/>
            <p:cNvSpPr txBox="1"/>
            <p:nvPr/>
          </p:nvSpPr>
          <p:spPr>
            <a:xfrm>
              <a:off x="4476750" y="3467100"/>
              <a:ext cx="1293114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关闭低效渠道,</a:t>
              </a:r>
            </a:p>
          </p:txBody>
        </p:sp>
        <p:sp>
          <p:nvSpPr>
            <p:cNvPr id="33" name="Text"/>
            <p:cNvSpPr txBox="1"/>
            <p:nvPr/>
          </p:nvSpPr>
          <p:spPr>
            <a:xfrm>
              <a:off x="4476750" y="3695700"/>
              <a:ext cx="187833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加码高 ROI 内容获客</a:t>
              </a:r>
            </a:p>
          </p:txBody>
        </p:sp>
        <p:sp>
          <p:nvSpPr>
            <p:cNvPr id="34" name="Text"/>
            <p:cNvSpPr txBox="1"/>
            <p:nvPr/>
          </p:nvSpPr>
          <p:spPr>
            <a:xfrm>
              <a:off x="4476750" y="3943350"/>
              <a:ext cx="1143381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050" b="0" i="0">
                  <a:solidFill>
                    <a:srgbClr val="7F8C8D"/>
                  </a:solidFill>
                  <a:latin typeface="Inter"/>
                  <a:ea typeface="Noto Sans SC"/>
                </a:rPr>
                <a:t>责任:增长团队</a:t>
              </a:r>
            </a:p>
          </p:txBody>
        </p:sp>
        <p:sp>
          <p:nvSpPr>
            <p:cNvPr id="35" name="Rect"/>
            <p:cNvSpPr/>
            <p:nvPr/>
          </p:nvSpPr>
          <p:spPr>
            <a:xfrm>
              <a:off x="4476750" y="5295900"/>
              <a:ext cx="3238500" cy="266700"/>
            </a:xfrm>
            <a:prstGeom prst="roundRect">
              <a:avLst>
                <a:gd name="adj" fmla="val 14285"/>
              </a:avLst>
            </a:prstGeom>
            <a:solidFill>
              <a:srgbClr val="FFFFFF"/>
            </a:solidFill>
            <a:ln w="9525">
              <a:solidFill>
                <a:srgbClr val="ADD8E6"/>
              </a:solidFill>
            </a:ln>
          </p:spPr>
        </p:sp>
        <p:sp>
          <p:nvSpPr>
            <p:cNvPr id="36" name="Text"/>
            <p:cNvSpPr txBox="1"/>
            <p:nvPr/>
          </p:nvSpPr>
          <p:spPr>
            <a:xfrm>
              <a:off x="5473303" y="5343525"/>
              <a:ext cx="1245394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75" b="1" i="0">
                  <a:solidFill>
                    <a:srgbClr val="003366"/>
                  </a:solidFill>
                  <a:latin typeface="Inter"/>
                  <a:ea typeface="Noto Sans SC"/>
                </a:rPr>
                <a:t>影响:CAC 高于目标值</a:t>
              </a:r>
            </a:p>
          </p:txBody>
        </p:sp>
      </p:grpSp>
      <p:grpSp>
        <p:nvGrpSpPr>
          <p:cNvPr id="53" name="Group"/>
          <p:cNvGrpSpPr/>
          <p:nvPr/>
        </p:nvGrpSpPr>
        <p:grpSpPr>
          <a:xfrm>
            <a:off x="8039100" y="1524000"/>
            <a:ext cx="3581400" cy="4191000"/>
            <a:chOff x="8039100" y="1524000"/>
            <a:chExt cx="3581400" cy="4191000"/>
          </a:xfrm>
        </p:grpSpPr>
        <p:sp>
          <p:nvSpPr>
            <p:cNvPr id="38" name="Rect"/>
            <p:cNvSpPr/>
            <p:nvPr/>
          </p:nvSpPr>
          <p:spPr>
            <a:xfrm>
              <a:off x="8039100" y="1524000"/>
              <a:ext cx="3581400" cy="4191000"/>
            </a:xfrm>
            <a:prstGeom prst="roundRect">
              <a:avLst>
                <a:gd name="adj" fmla="val 2127"/>
              </a:avLst>
            </a:prstGeom>
            <a:solidFill>
              <a:srgbClr val="F0F4F8"/>
            </a:solidFill>
          </p:spPr>
        </p:sp>
        <p:sp>
          <p:nvSpPr>
            <p:cNvPr id="39" name="Rect"/>
            <p:cNvSpPr/>
            <p:nvPr/>
          </p:nvSpPr>
          <p:spPr>
            <a:xfrm>
              <a:off x="8039100" y="1524000"/>
              <a:ext cx="3581400" cy="381000"/>
            </a:xfrm>
            <a:prstGeom prst="roundRect">
              <a:avLst>
                <a:gd name="adj" fmla="val 20000"/>
              </a:avLst>
            </a:prstGeom>
            <a:solidFill>
              <a:srgbClr val="003366"/>
            </a:solidFill>
          </p:spPr>
        </p:sp>
        <p:sp>
          <p:nvSpPr>
            <p:cNvPr id="40" name="Rect"/>
            <p:cNvSpPr/>
            <p:nvPr/>
          </p:nvSpPr>
          <p:spPr>
            <a:xfrm>
              <a:off x="8039100" y="1809750"/>
              <a:ext cx="3581400" cy="95250"/>
            </a:xfrm>
            <a:prstGeom prst="rect">
              <a:avLst/>
            </a:prstGeom>
            <a:solidFill>
              <a:srgbClr val="003366"/>
            </a:solidFill>
          </p:spPr>
        </p:sp>
        <p:sp>
          <p:nvSpPr>
            <p:cNvPr id="41" name="Circle"/>
            <p:cNvSpPr/>
            <p:nvPr/>
          </p:nvSpPr>
          <p:spPr>
            <a:xfrm>
              <a:off x="8229600" y="1657350"/>
              <a:ext cx="114300" cy="114300"/>
            </a:xfrm>
            <a:prstGeom prst="ellipse">
              <a:avLst/>
            </a:prstGeom>
            <a:solidFill>
              <a:srgbClr val="FF8C00"/>
            </a:solidFill>
          </p:spPr>
        </p:sp>
        <p:sp>
          <p:nvSpPr>
            <p:cNvPr id="42" name="Text"/>
            <p:cNvSpPr txBox="1"/>
            <p:nvPr/>
          </p:nvSpPr>
          <p:spPr>
            <a:xfrm>
              <a:off x="8458200" y="1581150"/>
              <a:ext cx="781050" cy="43815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500" b="1" i="0">
                  <a:solidFill>
                    <a:srgbClr val="FFFFFF"/>
                  </a:solidFill>
                  <a:latin typeface="Inter"/>
                  <a:ea typeface="Noto Sans SC"/>
                </a:rPr>
                <a:t>产品侧</a:t>
              </a:r>
            </a:p>
          </p:txBody>
        </p:sp>
        <p:sp>
          <p:nvSpPr>
            <p:cNvPr id="43" name="Text"/>
            <p:cNvSpPr txBox="1"/>
            <p:nvPr/>
          </p:nvSpPr>
          <p:spPr>
            <a:xfrm>
              <a:off x="8210550" y="2085975"/>
              <a:ext cx="39243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005A9E"/>
                  </a:solidFill>
                  <a:latin typeface="Inter"/>
                  <a:ea typeface="Noto Sans SC"/>
                </a:rPr>
                <a:t>问题</a:t>
              </a:r>
            </a:p>
          </p:txBody>
        </p:sp>
        <p:sp>
          <p:nvSpPr>
            <p:cNvPr id="44" name="Text"/>
            <p:cNvSpPr txBox="1"/>
            <p:nvPr/>
          </p:nvSpPr>
          <p:spPr>
            <a:xfrm>
              <a:off x="8210550" y="2343150"/>
              <a:ext cx="137541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特定场景下客户</a:t>
              </a:r>
            </a:p>
          </p:txBody>
        </p:sp>
        <p:sp>
          <p:nvSpPr>
            <p:cNvPr id="45" name="Text"/>
            <p:cNvSpPr txBox="1"/>
            <p:nvPr/>
          </p:nvSpPr>
          <p:spPr>
            <a:xfrm>
              <a:off x="8210550" y="2571750"/>
              <a:ext cx="137541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能力诉求待满足</a:t>
              </a:r>
            </a:p>
          </p:txBody>
        </p:sp>
        <p:sp>
          <p:nvSpPr>
            <p:cNvPr id="46" name="Line"/>
            <p:cNvSpPr/>
            <p:nvPr/>
          </p:nvSpPr>
          <p:spPr>
            <a:xfrm>
              <a:off x="8201025" y="3038475"/>
              <a:ext cx="3257550" cy="28575"/>
            </a:xfrm>
            <a:custGeom>
              <a:avLst/>
              <a:gdLst/>
              <a:ahLst/>
              <a:cxnLst/>
              <a:rect l="0" t="0" r="100000" b="100000"/>
              <a:pathLst>
                <a:path w="3257550" h="28575">
                  <a:moveTo>
                    <a:pt x="9525" y="9525"/>
                  </a:moveTo>
                  <a:lnTo>
                    <a:pt x="3248025" y="9525"/>
                  </a:lnTo>
                </a:path>
              </a:pathLst>
            </a:custGeom>
            <a:ln w="9525">
              <a:solidFill>
                <a:srgbClr val="ADD8E6"/>
              </a:solidFill>
            </a:ln>
          </p:spPr>
        </p:sp>
        <p:sp>
          <p:nvSpPr>
            <p:cNvPr id="47" name="Text"/>
            <p:cNvSpPr txBox="1"/>
            <p:nvPr/>
          </p:nvSpPr>
          <p:spPr>
            <a:xfrm>
              <a:off x="8210550" y="3209925"/>
              <a:ext cx="689610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975" b="1" i="0">
                  <a:solidFill>
                    <a:srgbClr val="005A9E"/>
                  </a:solidFill>
                  <a:latin typeface="Inter"/>
                  <a:ea typeface="Noto Sans SC"/>
                </a:rPr>
                <a:t>应对方向</a:t>
              </a:r>
            </a:p>
          </p:txBody>
        </p:sp>
        <p:sp>
          <p:nvSpPr>
            <p:cNvPr id="48" name="Text"/>
            <p:cNvSpPr txBox="1"/>
            <p:nvPr/>
          </p:nvSpPr>
          <p:spPr>
            <a:xfrm>
              <a:off x="8210550" y="3467100"/>
              <a:ext cx="1247394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Q4 迭代 3 项</a:t>
              </a:r>
            </a:p>
          </p:txBody>
        </p:sp>
        <p:sp>
          <p:nvSpPr>
            <p:cNvPr id="49" name="Text"/>
            <p:cNvSpPr txBox="1"/>
            <p:nvPr/>
          </p:nvSpPr>
          <p:spPr>
            <a:xfrm>
              <a:off x="8210550" y="3695700"/>
              <a:ext cx="1192530" cy="388620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200" b="0" i="0">
                  <a:solidFill>
                    <a:srgbClr val="2C3E50"/>
                  </a:solidFill>
                  <a:latin typeface="Inter"/>
                  <a:ea typeface="Noto Sans SC"/>
                </a:rPr>
                <a:t>高优场景能力</a:t>
              </a:r>
            </a:p>
          </p:txBody>
        </p:sp>
        <p:sp>
          <p:nvSpPr>
            <p:cNvPr id="50" name="Text"/>
            <p:cNvSpPr txBox="1"/>
            <p:nvPr/>
          </p:nvSpPr>
          <p:spPr>
            <a:xfrm>
              <a:off x="8210550" y="3943350"/>
              <a:ext cx="1143381" cy="363855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r>
                <a:rPr sz="1050" b="0" i="0">
                  <a:solidFill>
                    <a:srgbClr val="7F8C8D"/>
                  </a:solidFill>
                  <a:latin typeface="Inter"/>
                  <a:ea typeface="Noto Sans SC"/>
                </a:rPr>
                <a:t>责任:产品研发</a:t>
              </a:r>
            </a:p>
          </p:txBody>
        </p:sp>
        <p:sp>
          <p:nvSpPr>
            <p:cNvPr id="51" name="Rect"/>
            <p:cNvSpPr/>
            <p:nvPr/>
          </p:nvSpPr>
          <p:spPr>
            <a:xfrm>
              <a:off x="8210550" y="5295900"/>
              <a:ext cx="3238500" cy="266700"/>
            </a:xfrm>
            <a:prstGeom prst="roundRect">
              <a:avLst>
                <a:gd name="adj" fmla="val 14285"/>
              </a:avLst>
            </a:prstGeom>
            <a:solidFill>
              <a:srgbClr val="FFFFFF"/>
            </a:solidFill>
            <a:ln w="9525">
              <a:solidFill>
                <a:srgbClr val="ADD8E6"/>
              </a:solidFill>
            </a:ln>
          </p:spPr>
        </p:sp>
        <p:sp>
          <p:nvSpPr>
            <p:cNvPr id="52" name="Text"/>
            <p:cNvSpPr txBox="1"/>
            <p:nvPr/>
          </p:nvSpPr>
          <p:spPr>
            <a:xfrm>
              <a:off x="9157573" y="5343525"/>
              <a:ext cx="1344454" cy="351473"/>
            </a:xfrm>
            <a:prstGeom prst="rect">
              <a:avLst/>
            </a:prstGeom>
            <a:noFill/>
          </p:spPr>
          <p:txBody>
            <a:bodyPr wrap="none" rtlCol="0" anchor="t" lIns="0" tIns="0" rIns="0" bIns="0"/>
            <a:lstStyle/>
            <a:p>
              <a:pPr algn="ctr"/>
              <a:r>
                <a:rPr sz="975" b="1" i="0">
                  <a:solidFill>
                    <a:srgbClr val="003366"/>
                  </a:solidFill>
                  <a:latin typeface="Inter"/>
                  <a:ea typeface="Noto Sans SC"/>
                </a:rPr>
                <a:t>影响:部分客户续约承压</a:t>
              </a:r>
            </a:p>
          </p:txBody>
        </p:sp>
      </p:grpSp>
      <p:sp>
        <p:nvSpPr>
          <p:cNvPr id="54" name="Rect"/>
          <p:cNvSpPr/>
          <p:nvPr/>
        </p:nvSpPr>
        <p:spPr>
          <a:xfrm>
            <a:off x="571500" y="6096000"/>
            <a:ext cx="11049000" cy="457200"/>
          </a:xfrm>
          <a:prstGeom prst="roundRect">
            <a:avLst>
              <a:gd name="adj" fmla="val 12500"/>
            </a:avLst>
          </a:prstGeom>
          <a:solidFill>
            <a:srgbClr val="003366"/>
          </a:solidFill>
        </p:spPr>
      </p:sp>
      <p:sp>
        <p:nvSpPr>
          <p:cNvPr id="55" name="Text"/>
          <p:cNvSpPr txBox="1"/>
          <p:nvPr/>
        </p:nvSpPr>
        <p:spPr>
          <a:xfrm>
            <a:off x="800100" y="6229350"/>
            <a:ext cx="4456938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1" i="0">
                <a:solidFill>
                  <a:srgbClr val="FFFFFF"/>
                </a:solidFill>
                <a:latin typeface="Inter"/>
                <a:ea typeface="Noto Sans SC"/>
              </a:rPr>
              <a:t>已配套对应应对思路与责任分工 · 进入 Q4 闭环跟踪</a:t>
            </a:r>
          </a:p>
        </p:txBody>
      </p:sp>
      <p:sp>
        <p:nvSpPr>
          <p:cNvPr id="56" name="Rect"/>
          <p:cNvSpPr/>
          <p:nvPr/>
        </p:nvSpPr>
        <p:spPr>
          <a:xfrm>
            <a:off x="10763250" y="6210300"/>
            <a:ext cx="666750" cy="228600"/>
          </a:xfrm>
          <a:prstGeom prst="roundRect">
            <a:avLst>
              <a:gd name="adj" fmla="val 50000"/>
            </a:avLst>
          </a:prstGeom>
          <a:solidFill>
            <a:srgbClr val="FF8C00"/>
          </a:solidFill>
        </p:spPr>
      </p:sp>
      <p:sp>
        <p:nvSpPr>
          <p:cNvPr id="57" name="Text"/>
          <p:cNvSpPr txBox="1"/>
          <p:nvPr/>
        </p:nvSpPr>
        <p:spPr>
          <a:xfrm>
            <a:off x="10851594" y="6248400"/>
            <a:ext cx="490061" cy="351473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975" b="1" i="0">
                <a:solidFill>
                  <a:srgbClr val="FFFFFF"/>
                </a:solidFill>
                <a:latin typeface="Inter"/>
                <a:ea typeface="Noto Sans SC"/>
              </a:rPr>
              <a:t>Q4 跟进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3" name="Rect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003366"/>
          </a:solidFill>
        </p:spPr>
      </p:sp>
      <p:sp>
        <p:nvSpPr>
          <p:cNvPr id="4" name="Text"/>
          <p:cNvSpPr txBox="1"/>
          <p:nvPr/>
        </p:nvSpPr>
        <p:spPr>
          <a:xfrm>
            <a:off x="571500" y="323850"/>
            <a:ext cx="7728204" cy="63627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2700" b="1" i="0">
                <a:solidFill>
                  <a:srgbClr val="003366"/>
                </a:solidFill>
                <a:latin typeface="Inter"/>
                <a:ea typeface="Noto Sans SC"/>
              </a:rPr>
              <a:t>第四季度计划:聚焦增长、效率与产品纵深</a:t>
            </a:r>
          </a:p>
        </p:txBody>
      </p:sp>
      <p:sp>
        <p:nvSpPr>
          <p:cNvPr id="5" name="Rect"/>
          <p:cNvSpPr/>
          <p:nvPr/>
        </p:nvSpPr>
        <p:spPr>
          <a:xfrm>
            <a:off x="571500" y="990600"/>
            <a:ext cx="11049000" cy="28575"/>
          </a:xfrm>
          <a:prstGeom prst="rect">
            <a:avLst/>
          </a:prstGeom>
          <a:solidFill>
            <a:srgbClr val="003366"/>
          </a:solidFill>
        </p:spPr>
      </p:sp>
      <p:sp>
        <p:nvSpPr>
          <p:cNvPr id="6" name="Text"/>
          <p:cNvSpPr txBox="1"/>
          <p:nvPr/>
        </p:nvSpPr>
        <p:spPr>
          <a:xfrm>
            <a:off x="571500" y="1181100"/>
            <a:ext cx="3095625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7F8C8D"/>
                </a:solidFill>
                <a:latin typeface="Inter"/>
                <a:ea typeface="Noto Sans SC"/>
              </a:rPr>
              <a:t>Q4 核心方向:四个并行抓手,一个收口目标</a:t>
            </a:r>
          </a:p>
        </p:txBody>
      </p:sp>
      <p:sp>
        <p:nvSpPr>
          <p:cNvPr id="7" name="Line"/>
          <p:cNvSpPr/>
          <p:nvPr/>
        </p:nvSpPr>
        <p:spPr>
          <a:xfrm>
            <a:off x="1128713" y="2271713"/>
            <a:ext cx="9744075" cy="38100"/>
          </a:xfrm>
          <a:custGeom>
            <a:avLst/>
            <a:gdLst/>
            <a:ahLst/>
            <a:cxnLst/>
            <a:rect l="0" t="0" r="100000" b="100000"/>
            <a:pathLst>
              <a:path w="9744075" h="38100">
                <a:moveTo>
                  <a:pt x="14288" y="14288"/>
                </a:moveTo>
                <a:lnTo>
                  <a:pt x="9729788" y="14288"/>
                </a:lnTo>
              </a:path>
            </a:pathLst>
          </a:custGeom>
          <a:ln w="19050">
            <a:solidFill>
              <a:srgbClr val="003366"/>
            </a:solidFill>
          </a:ln>
        </p:spPr>
      </p:sp>
      <p:sp>
        <p:nvSpPr>
          <p:cNvPr id="8" name="Circle"/>
          <p:cNvSpPr/>
          <p:nvPr/>
        </p:nvSpPr>
        <p:spPr>
          <a:xfrm>
            <a:off x="1647825" y="2219325"/>
            <a:ext cx="133350" cy="133350"/>
          </a:xfrm>
          <a:prstGeom prst="ellipse">
            <a:avLst/>
          </a:prstGeom>
          <a:solidFill>
            <a:srgbClr val="FF8C00"/>
          </a:solidFill>
        </p:spPr>
      </p:sp>
      <p:sp>
        <p:nvSpPr>
          <p:cNvPr id="9" name="Circle"/>
          <p:cNvSpPr/>
          <p:nvPr/>
        </p:nvSpPr>
        <p:spPr>
          <a:xfrm>
            <a:off x="4314825" y="2219325"/>
            <a:ext cx="133350" cy="133350"/>
          </a:xfrm>
          <a:prstGeom prst="ellipse">
            <a:avLst/>
          </a:prstGeom>
          <a:solidFill>
            <a:srgbClr val="FF8C00"/>
          </a:solidFill>
        </p:spPr>
      </p:sp>
      <p:sp>
        <p:nvSpPr>
          <p:cNvPr id="10" name="Circle"/>
          <p:cNvSpPr/>
          <p:nvPr/>
        </p:nvSpPr>
        <p:spPr>
          <a:xfrm>
            <a:off x="6981825" y="2219325"/>
            <a:ext cx="133350" cy="133350"/>
          </a:xfrm>
          <a:prstGeom prst="ellipse">
            <a:avLst/>
          </a:prstGeom>
          <a:solidFill>
            <a:srgbClr val="FF8C00"/>
          </a:solidFill>
        </p:spPr>
      </p:sp>
      <p:sp>
        <p:nvSpPr>
          <p:cNvPr id="11" name="Circle"/>
          <p:cNvSpPr/>
          <p:nvPr/>
        </p:nvSpPr>
        <p:spPr>
          <a:xfrm>
            <a:off x="9648825" y="2219325"/>
            <a:ext cx="133350" cy="133350"/>
          </a:xfrm>
          <a:prstGeom prst="ellipse">
            <a:avLst/>
          </a:prstGeom>
          <a:solidFill>
            <a:srgbClr val="FF8C00"/>
          </a:solidFill>
        </p:spPr>
      </p:sp>
      <p:sp>
        <p:nvSpPr>
          <p:cNvPr id="12" name="Rect"/>
          <p:cNvSpPr/>
          <p:nvPr/>
        </p:nvSpPr>
        <p:spPr>
          <a:xfrm>
            <a:off x="571500" y="1714500"/>
            <a:ext cx="2286000" cy="3429000"/>
          </a:xfrm>
          <a:prstGeom prst="roundRect">
            <a:avLst>
              <a:gd name="adj" fmla="val 3333"/>
            </a:avLst>
          </a:prstGeom>
          <a:solidFill>
            <a:srgbClr val="F0F4F8"/>
          </a:solidFill>
          <a:ln w="14288">
            <a:solidFill>
              <a:srgbClr val="003366"/>
            </a:solidFill>
          </a:ln>
        </p:spPr>
      </p:sp>
      <p:sp>
        <p:nvSpPr>
          <p:cNvPr id="13" name="Rect"/>
          <p:cNvSpPr/>
          <p:nvPr/>
        </p:nvSpPr>
        <p:spPr>
          <a:xfrm>
            <a:off x="3238500" y="1714500"/>
            <a:ext cx="2286000" cy="3429000"/>
          </a:xfrm>
          <a:prstGeom prst="roundRect">
            <a:avLst>
              <a:gd name="adj" fmla="val 3333"/>
            </a:avLst>
          </a:prstGeom>
          <a:solidFill>
            <a:srgbClr val="F0F4F8"/>
          </a:solidFill>
          <a:ln w="14288">
            <a:solidFill>
              <a:srgbClr val="003366"/>
            </a:solidFill>
          </a:ln>
        </p:spPr>
      </p:sp>
      <p:sp>
        <p:nvSpPr>
          <p:cNvPr id="14" name="Rect"/>
          <p:cNvSpPr/>
          <p:nvPr/>
        </p:nvSpPr>
        <p:spPr>
          <a:xfrm>
            <a:off x="5905500" y="1714500"/>
            <a:ext cx="2286000" cy="3429000"/>
          </a:xfrm>
          <a:prstGeom prst="roundRect">
            <a:avLst>
              <a:gd name="adj" fmla="val 3333"/>
            </a:avLst>
          </a:prstGeom>
          <a:solidFill>
            <a:srgbClr val="F0F4F8"/>
          </a:solidFill>
          <a:ln w="14288">
            <a:solidFill>
              <a:srgbClr val="003366"/>
            </a:solidFill>
          </a:ln>
        </p:spPr>
      </p:sp>
      <p:sp>
        <p:nvSpPr>
          <p:cNvPr id="15" name="Rect"/>
          <p:cNvSpPr/>
          <p:nvPr/>
        </p:nvSpPr>
        <p:spPr>
          <a:xfrm>
            <a:off x="8572500" y="1714500"/>
            <a:ext cx="2286000" cy="3429000"/>
          </a:xfrm>
          <a:prstGeom prst="roundRect">
            <a:avLst>
              <a:gd name="adj" fmla="val 3333"/>
            </a:avLst>
          </a:prstGeom>
          <a:solidFill>
            <a:srgbClr val="F0F4F8"/>
          </a:solidFill>
          <a:ln w="14288">
            <a:solidFill>
              <a:srgbClr val="003366"/>
            </a:solidFill>
          </a:ln>
        </p:spPr>
      </p:sp>
      <p:sp>
        <p:nvSpPr>
          <p:cNvPr id="16" name="Circle"/>
          <p:cNvSpPr/>
          <p:nvPr/>
        </p:nvSpPr>
        <p:spPr>
          <a:xfrm>
            <a:off x="1504950" y="1790700"/>
            <a:ext cx="419100" cy="41910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17" name="Text"/>
          <p:cNvSpPr txBox="1"/>
          <p:nvPr/>
        </p:nvSpPr>
        <p:spPr>
          <a:xfrm>
            <a:off x="1524000" y="1866900"/>
            <a:ext cx="38100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650" b="1" i="0">
                <a:solidFill>
                  <a:srgbClr val="FFFFFF"/>
                </a:solidFill>
                <a:latin typeface="Inter"/>
                <a:ea typeface="Noto Sans SC"/>
              </a:rPr>
              <a:t>01</a:t>
            </a:r>
          </a:p>
        </p:txBody>
      </p:sp>
      <p:sp>
        <p:nvSpPr>
          <p:cNvPr id="18" name="Circle"/>
          <p:cNvSpPr/>
          <p:nvPr/>
        </p:nvSpPr>
        <p:spPr>
          <a:xfrm>
            <a:off x="4171950" y="1790700"/>
            <a:ext cx="419100" cy="41910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19" name="Text"/>
          <p:cNvSpPr txBox="1"/>
          <p:nvPr/>
        </p:nvSpPr>
        <p:spPr>
          <a:xfrm>
            <a:off x="4191000" y="1866900"/>
            <a:ext cx="38100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650" b="1" i="0">
                <a:solidFill>
                  <a:srgbClr val="FFFFFF"/>
                </a:solidFill>
                <a:latin typeface="Inter"/>
                <a:ea typeface="Noto Sans SC"/>
              </a:rPr>
              <a:t>02</a:t>
            </a:r>
          </a:p>
        </p:txBody>
      </p:sp>
      <p:sp>
        <p:nvSpPr>
          <p:cNvPr id="20" name="Circle"/>
          <p:cNvSpPr/>
          <p:nvPr/>
        </p:nvSpPr>
        <p:spPr>
          <a:xfrm>
            <a:off x="6838950" y="1790700"/>
            <a:ext cx="419100" cy="41910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21" name="Text"/>
          <p:cNvSpPr txBox="1"/>
          <p:nvPr/>
        </p:nvSpPr>
        <p:spPr>
          <a:xfrm>
            <a:off x="6858000" y="1866900"/>
            <a:ext cx="38100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650" b="1" i="0">
                <a:solidFill>
                  <a:srgbClr val="FFFFFF"/>
                </a:solidFill>
                <a:latin typeface="Inter"/>
                <a:ea typeface="Noto Sans SC"/>
              </a:rPr>
              <a:t>03</a:t>
            </a:r>
          </a:p>
        </p:txBody>
      </p:sp>
      <p:sp>
        <p:nvSpPr>
          <p:cNvPr id="22" name="Circle"/>
          <p:cNvSpPr/>
          <p:nvPr/>
        </p:nvSpPr>
        <p:spPr>
          <a:xfrm>
            <a:off x="9505950" y="1790700"/>
            <a:ext cx="419100" cy="41910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23" name="Text"/>
          <p:cNvSpPr txBox="1"/>
          <p:nvPr/>
        </p:nvSpPr>
        <p:spPr>
          <a:xfrm>
            <a:off x="9525000" y="1866900"/>
            <a:ext cx="381000" cy="46291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650" b="1" i="0">
                <a:solidFill>
                  <a:srgbClr val="FFFFFF"/>
                </a:solidFill>
                <a:latin typeface="Inter"/>
                <a:ea typeface="Noto Sans SC"/>
              </a:rPr>
              <a:t>04</a:t>
            </a:r>
          </a:p>
        </p:txBody>
      </p:sp>
      <p:sp>
        <p:nvSpPr>
          <p:cNvPr id="24" name="Text"/>
          <p:cNvSpPr txBox="1"/>
          <p:nvPr/>
        </p:nvSpPr>
        <p:spPr>
          <a:xfrm>
            <a:off x="1323975" y="2514600"/>
            <a:ext cx="781050" cy="51244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950" b="1" i="0">
                <a:solidFill>
                  <a:srgbClr val="005A9E"/>
                </a:solidFill>
                <a:latin typeface="Inter"/>
                <a:ea typeface="Noto Sans SC"/>
              </a:rPr>
              <a:t>增长侧</a:t>
            </a:r>
          </a:p>
        </p:txBody>
      </p:sp>
      <p:sp>
        <p:nvSpPr>
          <p:cNvPr id="25" name="Text"/>
          <p:cNvSpPr txBox="1"/>
          <p:nvPr/>
        </p:nvSpPr>
        <p:spPr>
          <a:xfrm>
            <a:off x="3990975" y="2514600"/>
            <a:ext cx="781050" cy="51244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950" b="1" i="0">
                <a:solidFill>
                  <a:srgbClr val="005A9E"/>
                </a:solidFill>
                <a:latin typeface="Inter"/>
                <a:ea typeface="Noto Sans SC"/>
              </a:rPr>
              <a:t>留存侧</a:t>
            </a:r>
          </a:p>
        </p:txBody>
      </p:sp>
      <p:sp>
        <p:nvSpPr>
          <p:cNvPr id="26" name="Text"/>
          <p:cNvSpPr txBox="1"/>
          <p:nvPr/>
        </p:nvSpPr>
        <p:spPr>
          <a:xfrm>
            <a:off x="6657975" y="2514600"/>
            <a:ext cx="781050" cy="51244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950" b="1" i="0">
                <a:solidFill>
                  <a:srgbClr val="005A9E"/>
                </a:solidFill>
                <a:latin typeface="Inter"/>
                <a:ea typeface="Noto Sans SC"/>
              </a:rPr>
              <a:t>产品侧</a:t>
            </a:r>
          </a:p>
        </p:txBody>
      </p:sp>
      <p:sp>
        <p:nvSpPr>
          <p:cNvPr id="27" name="Text"/>
          <p:cNvSpPr txBox="1"/>
          <p:nvPr/>
        </p:nvSpPr>
        <p:spPr>
          <a:xfrm>
            <a:off x="9324975" y="2514600"/>
            <a:ext cx="781050" cy="51244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ctr"/>
            <a:r>
              <a:rPr sz="1950" b="1" i="0">
                <a:solidFill>
                  <a:srgbClr val="005A9E"/>
                </a:solidFill>
                <a:latin typeface="Inter"/>
                <a:ea typeface="Noto Sans SC"/>
              </a:rPr>
              <a:t>里程碑</a:t>
            </a:r>
          </a:p>
        </p:txBody>
      </p:sp>
      <p:sp>
        <p:nvSpPr>
          <p:cNvPr id="28" name="Line"/>
          <p:cNvSpPr/>
          <p:nvPr/>
        </p:nvSpPr>
        <p:spPr>
          <a:xfrm>
            <a:off x="940594" y="2940844"/>
            <a:ext cx="1547813" cy="33338"/>
          </a:xfrm>
          <a:custGeom>
            <a:avLst/>
            <a:gdLst/>
            <a:ahLst/>
            <a:cxnLst/>
            <a:rect l="0" t="0" r="100000" b="100000"/>
            <a:pathLst>
              <a:path w="1547813" h="33338">
                <a:moveTo>
                  <a:pt x="11906" y="11906"/>
                </a:moveTo>
                <a:lnTo>
                  <a:pt x="1535906" y="11906"/>
                </a:lnTo>
              </a:path>
            </a:pathLst>
          </a:custGeom>
          <a:ln w="14288">
            <a:solidFill>
              <a:srgbClr val="ADD8E6"/>
            </a:solidFill>
          </a:ln>
        </p:spPr>
      </p:sp>
      <p:sp>
        <p:nvSpPr>
          <p:cNvPr id="29" name="Line"/>
          <p:cNvSpPr/>
          <p:nvPr/>
        </p:nvSpPr>
        <p:spPr>
          <a:xfrm>
            <a:off x="3607594" y="2940844"/>
            <a:ext cx="1547813" cy="33338"/>
          </a:xfrm>
          <a:custGeom>
            <a:avLst/>
            <a:gdLst/>
            <a:ahLst/>
            <a:cxnLst/>
            <a:rect l="0" t="0" r="100000" b="100000"/>
            <a:pathLst>
              <a:path w="1547813" h="33338">
                <a:moveTo>
                  <a:pt x="11906" y="11906"/>
                </a:moveTo>
                <a:lnTo>
                  <a:pt x="1535906" y="11906"/>
                </a:lnTo>
              </a:path>
            </a:pathLst>
          </a:custGeom>
          <a:ln w="14288">
            <a:solidFill>
              <a:srgbClr val="ADD8E6"/>
            </a:solidFill>
          </a:ln>
        </p:spPr>
      </p:sp>
      <p:sp>
        <p:nvSpPr>
          <p:cNvPr id="30" name="Line"/>
          <p:cNvSpPr/>
          <p:nvPr/>
        </p:nvSpPr>
        <p:spPr>
          <a:xfrm>
            <a:off x="6274594" y="2940844"/>
            <a:ext cx="1547813" cy="33338"/>
          </a:xfrm>
          <a:custGeom>
            <a:avLst/>
            <a:gdLst/>
            <a:ahLst/>
            <a:cxnLst/>
            <a:rect l="0" t="0" r="100000" b="100000"/>
            <a:pathLst>
              <a:path w="1547813" h="33338">
                <a:moveTo>
                  <a:pt x="11906" y="11906"/>
                </a:moveTo>
                <a:lnTo>
                  <a:pt x="1535906" y="11906"/>
                </a:lnTo>
              </a:path>
            </a:pathLst>
          </a:custGeom>
          <a:ln w="14288">
            <a:solidFill>
              <a:srgbClr val="ADD8E6"/>
            </a:solidFill>
          </a:ln>
        </p:spPr>
      </p:sp>
      <p:sp>
        <p:nvSpPr>
          <p:cNvPr id="31" name="Line"/>
          <p:cNvSpPr/>
          <p:nvPr/>
        </p:nvSpPr>
        <p:spPr>
          <a:xfrm>
            <a:off x="8941594" y="2940844"/>
            <a:ext cx="1547813" cy="33338"/>
          </a:xfrm>
          <a:custGeom>
            <a:avLst/>
            <a:gdLst/>
            <a:ahLst/>
            <a:cxnLst/>
            <a:rect l="0" t="0" r="100000" b="100000"/>
            <a:pathLst>
              <a:path w="1547813" h="33338">
                <a:moveTo>
                  <a:pt x="11906" y="11906"/>
                </a:moveTo>
                <a:lnTo>
                  <a:pt x="1535906" y="11906"/>
                </a:lnTo>
              </a:path>
            </a:pathLst>
          </a:custGeom>
          <a:ln w="14288">
            <a:solidFill>
              <a:srgbClr val="ADD8E6"/>
            </a:solidFill>
          </a:ln>
        </p:spPr>
      </p:sp>
      <p:sp>
        <p:nvSpPr>
          <p:cNvPr id="32" name="Circle"/>
          <p:cNvSpPr/>
          <p:nvPr/>
        </p:nvSpPr>
        <p:spPr>
          <a:xfrm>
            <a:off x="809625" y="3381375"/>
            <a:ext cx="57150" cy="5715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33" name="Text"/>
          <p:cNvSpPr txBox="1"/>
          <p:nvPr/>
        </p:nvSpPr>
        <p:spPr>
          <a:xfrm>
            <a:off x="952500" y="3295650"/>
            <a:ext cx="155829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2C3E50"/>
                </a:solidFill>
                <a:latin typeface="Inter"/>
                <a:ea typeface="Noto Sans SC"/>
              </a:rPr>
              <a:t>重点渠道加大投入</a:t>
            </a:r>
          </a:p>
        </p:txBody>
      </p:sp>
      <p:sp>
        <p:nvSpPr>
          <p:cNvPr id="34" name="Circle"/>
          <p:cNvSpPr/>
          <p:nvPr/>
        </p:nvSpPr>
        <p:spPr>
          <a:xfrm>
            <a:off x="809625" y="3762375"/>
            <a:ext cx="57150" cy="5715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35" name="Text"/>
          <p:cNvSpPr txBox="1"/>
          <p:nvPr/>
        </p:nvSpPr>
        <p:spPr>
          <a:xfrm>
            <a:off x="952500" y="3676650"/>
            <a:ext cx="169545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2C3E50"/>
                </a:solidFill>
                <a:latin typeface="Inter"/>
                <a:ea typeface="Noto Sans SC"/>
              </a:rPr>
              <a:t>优化 CAC 转化效率</a:t>
            </a:r>
          </a:p>
        </p:txBody>
      </p:sp>
      <p:sp>
        <p:nvSpPr>
          <p:cNvPr id="36" name="Circle"/>
          <p:cNvSpPr/>
          <p:nvPr/>
        </p:nvSpPr>
        <p:spPr>
          <a:xfrm>
            <a:off x="3476625" y="3381375"/>
            <a:ext cx="57150" cy="5715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37" name="Text"/>
          <p:cNvSpPr txBox="1"/>
          <p:nvPr/>
        </p:nvSpPr>
        <p:spPr>
          <a:xfrm>
            <a:off x="3619500" y="3295650"/>
            <a:ext cx="137541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2C3E50"/>
                </a:solidFill>
                <a:latin typeface="Inter"/>
                <a:ea typeface="Noto Sans SC"/>
              </a:rPr>
              <a:t>深耕高价值客户</a:t>
            </a:r>
          </a:p>
        </p:txBody>
      </p:sp>
      <p:sp>
        <p:nvSpPr>
          <p:cNvPr id="38" name="Circle"/>
          <p:cNvSpPr/>
          <p:nvPr/>
        </p:nvSpPr>
        <p:spPr>
          <a:xfrm>
            <a:off x="3476625" y="3762375"/>
            <a:ext cx="57150" cy="5715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39" name="Text"/>
          <p:cNvSpPr txBox="1"/>
          <p:nvPr/>
        </p:nvSpPr>
        <p:spPr>
          <a:xfrm>
            <a:off x="3619500" y="3676650"/>
            <a:ext cx="137541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2C3E50"/>
                </a:solidFill>
                <a:latin typeface="Inter"/>
                <a:ea typeface="Noto Sans SC"/>
              </a:rPr>
              <a:t>推动扩单与增购</a:t>
            </a:r>
          </a:p>
        </p:txBody>
      </p:sp>
      <p:sp>
        <p:nvSpPr>
          <p:cNvPr id="40" name="Circle"/>
          <p:cNvSpPr/>
          <p:nvPr/>
        </p:nvSpPr>
        <p:spPr>
          <a:xfrm>
            <a:off x="6143625" y="3381375"/>
            <a:ext cx="57150" cy="5715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41" name="Text"/>
          <p:cNvSpPr txBox="1"/>
          <p:nvPr/>
        </p:nvSpPr>
        <p:spPr>
          <a:xfrm>
            <a:off x="6286500" y="3295650"/>
            <a:ext cx="155829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2C3E50"/>
                </a:solidFill>
                <a:latin typeface="Inter"/>
                <a:ea typeface="Noto Sans SC"/>
              </a:rPr>
              <a:t>按路线图推进重点</a:t>
            </a:r>
          </a:p>
        </p:txBody>
      </p:sp>
      <p:sp>
        <p:nvSpPr>
          <p:cNvPr id="42" name="Circle"/>
          <p:cNvSpPr/>
          <p:nvPr/>
        </p:nvSpPr>
        <p:spPr>
          <a:xfrm>
            <a:off x="6143625" y="3762375"/>
            <a:ext cx="57150" cy="5715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43" name="Text"/>
          <p:cNvSpPr txBox="1"/>
          <p:nvPr/>
        </p:nvSpPr>
        <p:spPr>
          <a:xfrm>
            <a:off x="6286500" y="3676650"/>
            <a:ext cx="137541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2C3E50"/>
                </a:solidFill>
                <a:latin typeface="Inter"/>
                <a:ea typeface="Noto Sans SC"/>
              </a:rPr>
              <a:t>能力建设与上线</a:t>
            </a:r>
          </a:p>
        </p:txBody>
      </p:sp>
      <p:sp>
        <p:nvSpPr>
          <p:cNvPr id="44" name="Circle"/>
          <p:cNvSpPr/>
          <p:nvPr/>
        </p:nvSpPr>
        <p:spPr>
          <a:xfrm>
            <a:off x="8810625" y="3381375"/>
            <a:ext cx="57150" cy="5715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45" name="Text"/>
          <p:cNvSpPr txBox="1"/>
          <p:nvPr/>
        </p:nvSpPr>
        <p:spPr>
          <a:xfrm>
            <a:off x="8953500" y="3295650"/>
            <a:ext cx="1494282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2C3E50"/>
                </a:solidFill>
                <a:latin typeface="Inter"/>
                <a:ea typeface="Noto Sans SC"/>
              </a:rPr>
              <a:t>Q4 核心目标明确</a:t>
            </a:r>
          </a:p>
        </p:txBody>
      </p:sp>
      <p:sp>
        <p:nvSpPr>
          <p:cNvPr id="46" name="Circle"/>
          <p:cNvSpPr/>
          <p:nvPr/>
        </p:nvSpPr>
        <p:spPr>
          <a:xfrm>
            <a:off x="8810625" y="3762375"/>
            <a:ext cx="57150" cy="57150"/>
          </a:xfrm>
          <a:prstGeom prst="ellipse">
            <a:avLst/>
          </a:prstGeom>
          <a:solidFill>
            <a:srgbClr val="003366"/>
          </a:solidFill>
        </p:spPr>
      </p:sp>
      <p:sp>
        <p:nvSpPr>
          <p:cNvPr id="47" name="Text"/>
          <p:cNvSpPr txBox="1"/>
          <p:nvPr/>
        </p:nvSpPr>
        <p:spPr>
          <a:xfrm>
            <a:off x="8953500" y="3676650"/>
            <a:ext cx="1558290" cy="38862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200" b="0" i="0">
                <a:solidFill>
                  <a:srgbClr val="2C3E50"/>
                </a:solidFill>
                <a:latin typeface="Inter"/>
                <a:ea typeface="Noto Sans SC"/>
              </a:rPr>
              <a:t>关键节点卡位收口</a:t>
            </a:r>
          </a:p>
        </p:txBody>
      </p:sp>
      <p:sp>
        <p:nvSpPr>
          <p:cNvPr id="48" name="Rect"/>
          <p:cNvSpPr/>
          <p:nvPr/>
        </p:nvSpPr>
        <p:spPr>
          <a:xfrm>
            <a:off x="571500" y="4667250"/>
            <a:ext cx="11049000" cy="381000"/>
          </a:xfrm>
          <a:prstGeom prst="roundRect">
            <a:avLst>
              <a:gd name="adj" fmla="val 10000"/>
            </a:avLst>
          </a:prstGeom>
          <a:solidFill>
            <a:srgbClr val="F0F4F8"/>
          </a:solidFill>
        </p:spPr>
      </p:sp>
      <p:sp>
        <p:nvSpPr>
          <p:cNvPr id="49" name="Text"/>
          <p:cNvSpPr txBox="1"/>
          <p:nvPr/>
        </p:nvSpPr>
        <p:spPr>
          <a:xfrm>
            <a:off x="762000" y="4781550"/>
            <a:ext cx="823341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1" i="0">
                <a:solidFill>
                  <a:srgbClr val="003366"/>
                </a:solidFill>
                <a:latin typeface="Inter"/>
                <a:ea typeface="Noto Sans SC"/>
              </a:rPr>
              <a:t>联动关系:</a:t>
            </a:r>
          </a:p>
        </p:txBody>
      </p:sp>
      <p:sp>
        <p:nvSpPr>
          <p:cNvPr id="50" name="Text"/>
          <p:cNvSpPr txBox="1"/>
          <p:nvPr/>
        </p:nvSpPr>
        <p:spPr>
          <a:xfrm>
            <a:off x="1524000" y="4781550"/>
            <a:ext cx="4135755" cy="363855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1050" b="0" i="0">
                <a:solidFill>
                  <a:srgbClr val="2C3E50"/>
                </a:solidFill>
                <a:latin typeface="Inter"/>
                <a:ea typeface="Noto Sans SC"/>
              </a:rPr>
              <a:t>增长拉新  →  留存承接  →  产品兑现  →  里程碑收口</a:t>
            </a:r>
          </a:p>
        </p:txBody>
      </p:sp>
      <p:sp>
        <p:nvSpPr>
          <p:cNvPr id="51" name="Text"/>
          <p:cNvSpPr txBox="1"/>
          <p:nvPr/>
        </p:nvSpPr>
        <p:spPr>
          <a:xfrm>
            <a:off x="571500" y="6438900"/>
            <a:ext cx="1974342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2026 Q3 业务复盘 · 第 8 页</a:t>
            </a:r>
          </a:p>
        </p:txBody>
      </p:sp>
      <p:sp>
        <p:nvSpPr>
          <p:cNvPr id="52" name="Text"/>
          <p:cNvSpPr txBox="1"/>
          <p:nvPr/>
        </p:nvSpPr>
        <p:spPr>
          <a:xfrm>
            <a:off x="11165205" y="6438900"/>
            <a:ext cx="455295" cy="339090"/>
          </a:xfrm>
          <a:prstGeom prst="rect">
            <a:avLst/>
          </a:prstGeom>
          <a:noFill/>
        </p:spPr>
        <p:txBody>
          <a:bodyPr wrap="none" rtlCol="0" anchor="t" lIns="0" tIns="0" rIns="0" bIns="0"/>
          <a:lstStyle/>
          <a:p>
            <a:pPr algn="r"/>
            <a:r>
              <a:rPr sz="900" b="0" i="0">
                <a:solidFill>
                  <a:srgbClr val="7F8C8D"/>
                </a:solidFill>
                <a:latin typeface="Inter"/>
                <a:ea typeface="Noto Sans SC"/>
              </a:rPr>
              <a:t>Q4 计划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