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fonts/font0.fntdata" ContentType="application/x-fontdata"/>
  <Override PartName="/ppt/fonts/font1.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mbeddedFontLst>
    <p:embeddedFont>
      <p:font typeface="Inter"/>
      <p:regular r:id="rId17"/>
    </p:embeddedFont>
    <p:embeddedFont>
      <p:font typeface="Noto Sans SC"/>
      <p:regular r:id="rId18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font" Target="fonts/font0.fntdata"/><Relationship Id="rId18" Type="http://schemas.openxmlformats.org/officeDocument/2006/relationships/font" Target="fonts/font1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10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9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Line"/>
          <p:cNvSpPr/>
          <p:nvPr/>
        </p:nvSpPr>
        <p:spPr>
          <a:xfrm>
            <a:off x="747713" y="74771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762000" y="914400"/>
            <a:ext cx="19812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300">
                <a:solidFill>
                  <a:srgbClr val="111111"/>
                </a:solidFill>
                <a:latin typeface="Inter"/>
                <a:ea typeface="Noto Sans SC"/>
              </a:rPr>
              <a:t>ANNUAL REPORT  /  VOL. 01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254490" y="914400"/>
            <a:ext cx="21755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00">
                <a:solidFill>
                  <a:srgbClr val="B0B0B0"/>
                </a:solidFill>
                <a:latin typeface="Inter"/>
                <a:ea typeface="Noto Sans SC"/>
              </a:rPr>
              <a:t>CONFIDENTIAL  /  INDUSTRY RESEARCH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1143000"/>
            <a:ext cx="5124450" cy="26670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0" b="1" i="0" spc="-600">
                <a:solidFill>
                  <a:srgbClr val="E30613"/>
                </a:solidFill>
                <a:latin typeface="Inter"/>
                <a:ea typeface="Noto Sans SC"/>
              </a:rPr>
              <a:t>2026</a:t>
            </a:r>
          </a:p>
        </p:txBody>
      </p:sp>
      <p:sp>
        <p:nvSpPr>
          <p:cNvPr id="7" name="Line"/>
          <p:cNvSpPr/>
          <p:nvPr/>
        </p:nvSpPr>
        <p:spPr>
          <a:xfrm>
            <a:off x="747713" y="3414713"/>
            <a:ext cx="1933575" cy="38100"/>
          </a:xfrm>
          <a:custGeom>
            <a:avLst/>
            <a:gdLst/>
            <a:ahLst/>
            <a:cxnLst/>
            <a:rect l="0" t="0" r="100000" b="100000"/>
            <a:pathLst>
              <a:path w="1933575" h="38100">
                <a:moveTo>
                  <a:pt x="14288" y="14288"/>
                </a:moveTo>
                <a:lnTo>
                  <a:pt x="1919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8" name="Text"/>
          <p:cNvSpPr txBox="1"/>
          <p:nvPr/>
        </p:nvSpPr>
        <p:spPr>
          <a:xfrm>
            <a:off x="762000" y="3562350"/>
            <a:ext cx="335165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300">
                <a:solidFill>
                  <a:srgbClr val="111111"/>
                </a:solidFill>
                <a:latin typeface="Inter"/>
                <a:ea typeface="Noto Sans SC"/>
              </a:rPr>
              <a:t>GLOBAL  /  AI  /  INDUSTRY  /  TRENDS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762000" y="4114800"/>
            <a:ext cx="10816590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 spc="200">
                <a:solidFill>
                  <a:srgbClr val="111111"/>
                </a:solidFill>
                <a:latin typeface="Noto Sans SC"/>
                <a:ea typeface="Noto Sans SC"/>
              </a:rPr>
              <a:t>2026 全球人工智能行业趋势研究报告</a:t>
            </a:r>
          </a:p>
        </p:txBody>
      </p:sp>
      <p:sp>
        <p:nvSpPr>
          <p:cNvPr id="10" name="Line"/>
          <p:cNvSpPr/>
          <p:nvPr/>
        </p:nvSpPr>
        <p:spPr>
          <a:xfrm>
            <a:off x="738188" y="4929188"/>
            <a:ext cx="10715625" cy="57150"/>
          </a:xfrm>
          <a:custGeom>
            <a:avLst/>
            <a:gdLst/>
            <a:ahLst/>
            <a:cxnLst/>
            <a:rect l="0" t="0" r="100000" b="100000"/>
            <a:pathLst>
              <a:path w="10715625" h="57150">
                <a:moveTo>
                  <a:pt x="23813" y="23813"/>
                </a:moveTo>
                <a:lnTo>
                  <a:pt x="10691813" y="23813"/>
                </a:lnTo>
              </a:path>
            </a:pathLst>
          </a:custGeom>
          <a:ln w="38100">
            <a:solidFill>
              <a:srgbClr val="E30613"/>
            </a:solidFill>
          </a:ln>
        </p:spPr>
      </p:sp>
      <p:sp>
        <p:nvSpPr>
          <p:cNvPr id="11" name="Text"/>
          <p:cNvSpPr txBox="1"/>
          <p:nvPr/>
        </p:nvSpPr>
        <p:spPr>
          <a:xfrm>
            <a:off x="762000" y="5124450"/>
            <a:ext cx="799566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111111"/>
                </a:solidFill>
                <a:latin typeface="Noto Sans SC"/>
                <a:ea typeface="Noto Sans SC"/>
              </a:rPr>
              <a:t>执行摘要   |   市场预测   |   技术演进   |   产业落地   |   监管与投资展望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762000" y="5448300"/>
            <a:ext cx="4639818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B0B0B0"/>
                </a:solidFill>
                <a:latin typeface="Noto Sans SC"/>
                <a:ea typeface="Noto Sans SC"/>
              </a:rPr>
              <a:t>数据密集型行业研究 · 聚焦生成式 AI 驱动的产业重构</a:t>
            </a:r>
          </a:p>
        </p:txBody>
      </p:sp>
      <p:sp>
        <p:nvSpPr>
          <p:cNvPr id="13" name="Rect"/>
          <p:cNvSpPr/>
          <p:nvPr/>
        </p:nvSpPr>
        <p:spPr>
          <a:xfrm>
            <a:off x="762000" y="6096000"/>
            <a:ext cx="10668000" cy="1905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14" name="Text"/>
          <p:cNvSpPr txBox="1"/>
          <p:nvPr/>
        </p:nvSpPr>
        <p:spPr>
          <a:xfrm>
            <a:off x="762000" y="6362700"/>
            <a:ext cx="145313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RESEARCH  /  BRIEF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5574030" y="6362700"/>
            <a:ext cx="10439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Inter"/>
                <a:ea typeface="Noto Sans SC"/>
              </a:rPr>
              <a:t>SLIDE  01  /  10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11049000" y="63627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1" i="0" spc="200">
                <a:solidFill>
                  <a:srgbClr val="E30613"/>
                </a:solidFill>
                <a:latin typeface="Inter"/>
                <a:ea typeface="Noto Sans SC"/>
              </a:rPr>
              <a:t>2026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533400"/>
            <a:ext cx="57150" cy="3429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" name="Text"/>
          <p:cNvSpPr txBox="1"/>
          <p:nvPr/>
        </p:nvSpPr>
        <p:spPr>
          <a:xfrm>
            <a:off x="952500" y="228600"/>
            <a:ext cx="3752850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111111"/>
                </a:solidFill>
                <a:latin typeface="Inter"/>
                <a:ea typeface="Noto Sans SC"/>
              </a:rPr>
              <a:t>投资与并购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4552950" y="495300"/>
            <a:ext cx="6905244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0" i="0">
                <a:solidFill>
                  <a:srgbClr val="B0B0B0"/>
                </a:solidFill>
                <a:latin typeface="Inter"/>
                <a:ea typeface="Noto Sans SC"/>
              </a:rPr>
              <a:t>:资本向基础设施与垂直应用双向集中</a:t>
            </a:r>
          </a:p>
        </p:txBody>
      </p:sp>
      <p:sp>
        <p:nvSpPr>
          <p:cNvPr id="6" name="Line"/>
          <p:cNvSpPr/>
          <p:nvPr/>
        </p:nvSpPr>
        <p:spPr>
          <a:xfrm>
            <a:off x="747713" y="120491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7" name="Line"/>
          <p:cNvSpPr/>
          <p:nvPr/>
        </p:nvSpPr>
        <p:spPr>
          <a:xfrm>
            <a:off x="752475" y="126682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8" name="Rect"/>
          <p:cNvSpPr/>
          <p:nvPr/>
        </p:nvSpPr>
        <p:spPr>
          <a:xfrm>
            <a:off x="762000" y="1524000"/>
            <a:ext cx="3305175" cy="1238250"/>
          </a:xfrm>
          <a:prstGeom prst="rect">
            <a:avLst/>
          </a:prstGeom>
          <a:ln w="19050">
            <a:solidFill>
              <a:srgbClr val="111111"/>
            </a:solidFill>
          </a:ln>
        </p:spPr>
      </p:sp>
      <p:sp>
        <p:nvSpPr>
          <p:cNvPr id="9" name="Rect"/>
          <p:cNvSpPr/>
          <p:nvPr/>
        </p:nvSpPr>
        <p:spPr>
          <a:xfrm>
            <a:off x="762000" y="1524000"/>
            <a:ext cx="3305175" cy="381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10" name="Text"/>
          <p:cNvSpPr txBox="1"/>
          <p:nvPr/>
        </p:nvSpPr>
        <p:spPr>
          <a:xfrm>
            <a:off x="952500" y="1695450"/>
            <a:ext cx="10210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01 / 融资总额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952500" y="1771650"/>
            <a:ext cx="2811018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5400" b="1" i="0">
                <a:solidFill>
                  <a:srgbClr val="111111"/>
                </a:solidFill>
                <a:latin typeface="Inter"/>
                <a:ea typeface="Noto Sans SC"/>
              </a:rPr>
              <a:t>$48.5B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952500" y="2524125"/>
            <a:ext cx="210121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Inter"/>
                <a:ea typeface="Noto Sans SC"/>
              </a:rPr>
              <a:t>2026E 全球 AI 一级市场融资</a:t>
            </a:r>
          </a:p>
        </p:txBody>
      </p:sp>
      <p:sp>
        <p:nvSpPr>
          <p:cNvPr id="13" name="Rect"/>
          <p:cNvSpPr/>
          <p:nvPr/>
        </p:nvSpPr>
        <p:spPr>
          <a:xfrm>
            <a:off x="4295775" y="1524000"/>
            <a:ext cx="3305175" cy="1238250"/>
          </a:xfrm>
          <a:prstGeom prst="rect">
            <a:avLst/>
          </a:prstGeom>
          <a:ln w="19050">
            <a:solidFill>
              <a:srgbClr val="111111"/>
            </a:solidFill>
          </a:ln>
        </p:spPr>
      </p:sp>
      <p:sp>
        <p:nvSpPr>
          <p:cNvPr id="14" name="Text"/>
          <p:cNvSpPr txBox="1"/>
          <p:nvPr/>
        </p:nvSpPr>
        <p:spPr>
          <a:xfrm>
            <a:off x="4486275" y="1695450"/>
            <a:ext cx="11582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02 / 并购活跃度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4486275" y="1771650"/>
            <a:ext cx="1453134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5400" b="1" i="0">
                <a:solidFill>
                  <a:srgbClr val="111111"/>
                </a:solidFill>
                <a:latin typeface="Inter"/>
                <a:ea typeface="Noto Sans SC"/>
              </a:rPr>
              <a:t>112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5419725" y="2228850"/>
            <a:ext cx="381000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0" i="0">
                <a:solidFill>
                  <a:srgbClr val="B0B0B0"/>
                </a:solidFill>
                <a:latin typeface="Noto Sans SC"/>
                <a:ea typeface="Noto Sans SC"/>
              </a:rPr>
              <a:t>起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4486275" y="2524125"/>
            <a:ext cx="172974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Inter"/>
                <a:ea typeface="Noto Sans SC"/>
              </a:rPr>
              <a:t>云厂商收购模型与应用层</a:t>
            </a:r>
          </a:p>
        </p:txBody>
      </p:sp>
      <p:sp>
        <p:nvSpPr>
          <p:cNvPr id="18" name="Rect"/>
          <p:cNvSpPr/>
          <p:nvPr/>
        </p:nvSpPr>
        <p:spPr>
          <a:xfrm>
            <a:off x="7829550" y="1524000"/>
            <a:ext cx="3305175" cy="1238250"/>
          </a:xfrm>
          <a:prstGeom prst="rect">
            <a:avLst/>
          </a:prstGeom>
          <a:ln w="19050">
            <a:solidFill>
              <a:srgbClr val="111111"/>
            </a:solidFill>
          </a:ln>
        </p:spPr>
      </p:sp>
      <p:sp>
        <p:nvSpPr>
          <p:cNvPr id="19" name="Text"/>
          <p:cNvSpPr txBox="1"/>
          <p:nvPr/>
        </p:nvSpPr>
        <p:spPr>
          <a:xfrm>
            <a:off x="8020050" y="1695450"/>
            <a:ext cx="10210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03 / 退出路径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8020050" y="1771650"/>
            <a:ext cx="1000506" cy="10820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5400" b="1" i="0">
                <a:solidFill>
                  <a:srgbClr val="111111"/>
                </a:solidFill>
                <a:latin typeface="Inter"/>
                <a:ea typeface="Noto Sans SC"/>
              </a:rPr>
              <a:t>23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8953500" y="2228850"/>
            <a:ext cx="381000" cy="4876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800" b="0" i="0">
                <a:solidFill>
                  <a:srgbClr val="B0B0B0"/>
                </a:solidFill>
                <a:latin typeface="Noto Sans SC"/>
                <a:ea typeface="Noto Sans SC"/>
              </a:rPr>
              <a:t>笔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8020050" y="2524125"/>
            <a:ext cx="1544003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Inter"/>
                <a:ea typeface="Noto Sans SC"/>
              </a:rPr>
              <a:t>SPAC 与战略并购退出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762000" y="3067050"/>
            <a:ext cx="82677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1" i="0">
                <a:solidFill>
                  <a:srgbClr val="111111"/>
                </a:solidFill>
                <a:latin typeface="Inter"/>
                <a:ea typeface="Noto Sans SC"/>
              </a:rPr>
              <a:t>资金流向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1485900" y="3095625"/>
            <a:ext cx="2338959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B0B0B0"/>
                </a:solidFill>
                <a:latin typeface="Noto Sans SC"/>
                <a:ea typeface="Noto Sans SC"/>
              </a:rPr>
              <a:t>— 从资金来源到投向的结构性集中</a:t>
            </a:r>
          </a:p>
        </p:txBody>
      </p:sp>
      <p:sp>
        <p:nvSpPr>
          <p:cNvPr id="25" name="Line"/>
          <p:cNvSpPr/>
          <p:nvPr/>
        </p:nvSpPr>
        <p:spPr>
          <a:xfrm>
            <a:off x="752475" y="33432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6" name="Text"/>
          <p:cNvSpPr txBox="1"/>
          <p:nvPr/>
        </p:nvSpPr>
        <p:spPr>
          <a:xfrm>
            <a:off x="762000" y="3486150"/>
            <a:ext cx="13982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SOURCES / 资金来源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5143500" y="3486150"/>
            <a:ext cx="142570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AGGREGATORS / 主体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9334500" y="3486150"/>
            <a:ext cx="150114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DESTINATIONS / 投向</a:t>
            </a:r>
          </a:p>
        </p:txBody>
      </p:sp>
      <p:sp>
        <p:nvSpPr>
          <p:cNvPr id="29" name="Line"/>
          <p:cNvSpPr/>
          <p:nvPr/>
        </p:nvSpPr>
        <p:spPr>
          <a:xfrm>
            <a:off x="4752975" y="3724275"/>
            <a:ext cx="28575" cy="2286000"/>
          </a:xfrm>
          <a:custGeom>
            <a:avLst/>
            <a:gdLst/>
            <a:ahLst/>
            <a:cxnLst/>
            <a:rect l="0" t="0" r="100000" b="100000"/>
            <a:pathLst>
              <a:path w="28575" h="2286000">
                <a:moveTo>
                  <a:pt x="9525" y="9525"/>
                </a:moveTo>
                <a:lnTo>
                  <a:pt x="9525" y="2276475"/>
                </a:lnTo>
              </a:path>
            </a:pathLst>
          </a:custGeom>
          <a:ln w="9525">
            <a:solidFill>
              <a:srgbClr val="E5E5E5"/>
            </a:solidFill>
          </a:ln>
        </p:spPr>
      </p:sp>
      <p:sp>
        <p:nvSpPr>
          <p:cNvPr id="30" name="Line"/>
          <p:cNvSpPr/>
          <p:nvPr/>
        </p:nvSpPr>
        <p:spPr>
          <a:xfrm>
            <a:off x="8943975" y="3724275"/>
            <a:ext cx="28575" cy="2286000"/>
          </a:xfrm>
          <a:custGeom>
            <a:avLst/>
            <a:gdLst/>
            <a:ahLst/>
            <a:cxnLst/>
            <a:rect l="0" t="0" r="100000" b="100000"/>
            <a:pathLst>
              <a:path w="28575" h="2286000">
                <a:moveTo>
                  <a:pt x="9525" y="9525"/>
                </a:moveTo>
                <a:lnTo>
                  <a:pt x="9525" y="2276475"/>
                </a:lnTo>
              </a:path>
            </a:pathLst>
          </a:custGeom>
          <a:ln w="9525">
            <a:solidFill>
              <a:srgbClr val="E5E5E5"/>
            </a:solidFill>
          </a:ln>
        </p:spPr>
      </p:sp>
      <p:sp>
        <p:nvSpPr>
          <p:cNvPr id="31" name="Rect"/>
          <p:cNvSpPr/>
          <p:nvPr/>
        </p:nvSpPr>
        <p:spPr>
          <a:xfrm>
            <a:off x="762000" y="3810000"/>
            <a:ext cx="3619500" cy="72390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32" name="Text"/>
          <p:cNvSpPr txBox="1"/>
          <p:nvPr/>
        </p:nvSpPr>
        <p:spPr>
          <a:xfrm>
            <a:off x="914400" y="3952875"/>
            <a:ext cx="95250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1" i="0">
                <a:solidFill>
                  <a:srgbClr val="FFFFFF"/>
                </a:solidFill>
                <a:latin typeface="Noto Sans SC"/>
                <a:ea typeface="Noto Sans SC"/>
              </a:rPr>
              <a:t>算力供应商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914400" y="4267200"/>
            <a:ext cx="168630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GPU / 云基础设施 · 38%</a:t>
            </a:r>
          </a:p>
        </p:txBody>
      </p:sp>
      <p:sp>
        <p:nvSpPr>
          <p:cNvPr id="34" name="Rect"/>
          <p:cNvSpPr/>
          <p:nvPr/>
        </p:nvSpPr>
        <p:spPr>
          <a:xfrm>
            <a:off x="762000" y="4686300"/>
            <a:ext cx="3619500" cy="66675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35" name="Text"/>
          <p:cNvSpPr txBox="1"/>
          <p:nvPr/>
        </p:nvSpPr>
        <p:spPr>
          <a:xfrm>
            <a:off x="914400" y="4810125"/>
            <a:ext cx="112395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1" i="0">
                <a:solidFill>
                  <a:srgbClr val="FFFFFF"/>
                </a:solidFill>
                <a:latin typeface="Noto Sans SC"/>
                <a:ea typeface="Noto Sans SC"/>
              </a:rPr>
              <a:t>基础模型公司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914400" y="5105400"/>
            <a:ext cx="141198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LLM / 多模态 · 35%</a:t>
            </a:r>
          </a:p>
        </p:txBody>
      </p:sp>
      <p:sp>
        <p:nvSpPr>
          <p:cNvPr id="37" name="Rect"/>
          <p:cNvSpPr/>
          <p:nvPr/>
        </p:nvSpPr>
        <p:spPr>
          <a:xfrm>
            <a:off x="762000" y="5505450"/>
            <a:ext cx="3619500" cy="514350"/>
          </a:xfrm>
          <a:prstGeom prst="rect">
            <a:avLst/>
          </a:prstGeom>
          <a:solidFill>
            <a:srgbClr val="B0B0B0"/>
          </a:solidFill>
        </p:spPr>
      </p:sp>
      <p:sp>
        <p:nvSpPr>
          <p:cNvPr id="38" name="Text"/>
          <p:cNvSpPr txBox="1"/>
          <p:nvPr/>
        </p:nvSpPr>
        <p:spPr>
          <a:xfrm>
            <a:off x="914400" y="5591175"/>
            <a:ext cx="95250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1" i="0">
                <a:solidFill>
                  <a:srgbClr val="FFFFFF"/>
                </a:solidFill>
                <a:latin typeface="Noto Sans SC"/>
                <a:ea typeface="Noto Sans SC"/>
              </a:rPr>
              <a:t>应用层创业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914400" y="5810250"/>
            <a:ext cx="119938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FFFFFF"/>
                </a:solidFill>
                <a:latin typeface="Inter"/>
                <a:ea typeface="Noto Sans SC"/>
              </a:rPr>
              <a:t>垂直 SaaS · 27%</a:t>
            </a:r>
          </a:p>
        </p:txBody>
      </p:sp>
      <p:sp>
        <p:nvSpPr>
          <p:cNvPr id="40" name="Rect"/>
          <p:cNvSpPr/>
          <p:nvPr/>
        </p:nvSpPr>
        <p:spPr>
          <a:xfrm>
            <a:off x="5143500" y="3905250"/>
            <a:ext cx="3429000" cy="4762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1" name="Text"/>
          <p:cNvSpPr txBox="1"/>
          <p:nvPr/>
        </p:nvSpPr>
        <p:spPr>
          <a:xfrm>
            <a:off x="5295900" y="3962400"/>
            <a:ext cx="105537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FFFFFF"/>
                </a:solidFill>
                <a:latin typeface="Noto Sans SC"/>
                <a:ea typeface="Noto Sans SC"/>
              </a:rPr>
              <a:t>基础模型融资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5295900" y="4181475"/>
            <a:ext cx="92506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FFFFFF"/>
                </a:solidFill>
                <a:latin typeface="Inter"/>
                <a:ea typeface="Noto Sans SC"/>
              </a:rPr>
              <a:t>$15.5B · 32%</a:t>
            </a:r>
          </a:p>
        </p:txBody>
      </p:sp>
      <p:sp>
        <p:nvSpPr>
          <p:cNvPr id="43" name="Rect"/>
          <p:cNvSpPr/>
          <p:nvPr/>
        </p:nvSpPr>
        <p:spPr>
          <a:xfrm>
            <a:off x="5143500" y="4495800"/>
            <a:ext cx="3429000" cy="66675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44" name="Text"/>
          <p:cNvSpPr txBox="1"/>
          <p:nvPr/>
        </p:nvSpPr>
        <p:spPr>
          <a:xfrm>
            <a:off x="5295900" y="4591050"/>
            <a:ext cx="89535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FFFFFF"/>
                </a:solidFill>
                <a:latin typeface="Noto Sans SC"/>
                <a:ea typeface="Noto Sans SC"/>
              </a:rPr>
              <a:t>云厂商并购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5295900" y="4810125"/>
            <a:ext cx="92506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$19.9B · 41%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5295900" y="4962525"/>
            <a:ext cx="118281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Noto Sans SC"/>
                <a:ea typeface="Noto Sans SC"/>
              </a:rPr>
              <a:t>模型 + 应用层吸收</a:t>
            </a:r>
          </a:p>
        </p:txBody>
      </p:sp>
      <p:sp>
        <p:nvSpPr>
          <p:cNvPr id="47" name="Rect"/>
          <p:cNvSpPr/>
          <p:nvPr/>
        </p:nvSpPr>
        <p:spPr>
          <a:xfrm>
            <a:off x="5143500" y="5276850"/>
            <a:ext cx="3429000" cy="457200"/>
          </a:xfrm>
          <a:prstGeom prst="rect">
            <a:avLst/>
          </a:prstGeom>
          <a:solidFill>
            <a:srgbClr val="B0B0B0"/>
          </a:solidFill>
        </p:spPr>
      </p:sp>
      <p:sp>
        <p:nvSpPr>
          <p:cNvPr id="48" name="Text"/>
          <p:cNvSpPr txBox="1"/>
          <p:nvPr/>
        </p:nvSpPr>
        <p:spPr>
          <a:xfrm>
            <a:off x="5295900" y="5343525"/>
            <a:ext cx="135140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FFFFFF"/>
                </a:solidFill>
                <a:latin typeface="Noto Sans SC"/>
                <a:ea typeface="Noto Sans SC"/>
              </a:rPr>
              <a:t>SPAC / 战略退出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5295900" y="5543550"/>
            <a:ext cx="843343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FFFFFF"/>
                </a:solidFill>
                <a:latin typeface="Inter"/>
                <a:ea typeface="Noto Sans SC"/>
              </a:rPr>
              <a:t>23 笔 · 27%</a:t>
            </a:r>
          </a:p>
        </p:txBody>
      </p:sp>
      <p:sp>
        <p:nvSpPr>
          <p:cNvPr id="50" name="Rect"/>
          <p:cNvSpPr/>
          <p:nvPr/>
        </p:nvSpPr>
        <p:spPr>
          <a:xfrm>
            <a:off x="9334500" y="3810000"/>
            <a:ext cx="2095500" cy="9525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51" name="Text"/>
          <p:cNvSpPr txBox="1"/>
          <p:nvPr/>
        </p:nvSpPr>
        <p:spPr>
          <a:xfrm>
            <a:off x="9486900" y="3914775"/>
            <a:ext cx="78105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1" i="0">
                <a:solidFill>
                  <a:srgbClr val="FFFFFF"/>
                </a:solidFill>
                <a:latin typeface="Noto Sans SC"/>
                <a:ea typeface="Noto Sans SC"/>
              </a:rPr>
              <a:t>基础设施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9486900" y="4143375"/>
            <a:ext cx="80562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FFFFFF"/>
                </a:solidFill>
                <a:latin typeface="Inter"/>
                <a:ea typeface="Noto Sans SC"/>
              </a:rPr>
              <a:t>算力 / 模型</a:t>
            </a:r>
          </a:p>
        </p:txBody>
      </p:sp>
      <p:sp>
        <p:nvSpPr>
          <p:cNvPr id="53" name="Text"/>
          <p:cNvSpPr txBox="1"/>
          <p:nvPr/>
        </p:nvSpPr>
        <p:spPr>
          <a:xfrm>
            <a:off x="9486900" y="4343400"/>
            <a:ext cx="510159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48%</a:t>
            </a:r>
          </a:p>
        </p:txBody>
      </p:sp>
      <p:sp>
        <p:nvSpPr>
          <p:cNvPr id="54" name="Rect"/>
          <p:cNvSpPr/>
          <p:nvPr/>
        </p:nvSpPr>
        <p:spPr>
          <a:xfrm>
            <a:off x="9334500" y="4914900"/>
            <a:ext cx="2095500" cy="59055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55" name="Text"/>
          <p:cNvSpPr txBox="1"/>
          <p:nvPr/>
        </p:nvSpPr>
        <p:spPr>
          <a:xfrm>
            <a:off x="9486900" y="5000625"/>
            <a:ext cx="781050" cy="37623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125" b="1" i="0">
                <a:solidFill>
                  <a:srgbClr val="FFFFFF"/>
                </a:solidFill>
                <a:latin typeface="Noto Sans SC"/>
                <a:ea typeface="Noto Sans SC"/>
              </a:rPr>
              <a:t>垂直应用</a:t>
            </a:r>
          </a:p>
        </p:txBody>
      </p:sp>
      <p:sp>
        <p:nvSpPr>
          <p:cNvPr id="56" name="Text"/>
          <p:cNvSpPr txBox="1"/>
          <p:nvPr/>
        </p:nvSpPr>
        <p:spPr>
          <a:xfrm>
            <a:off x="9486900" y="5210175"/>
            <a:ext cx="124567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行业 SaaS / Agent</a:t>
            </a:r>
          </a:p>
        </p:txBody>
      </p:sp>
      <p:sp>
        <p:nvSpPr>
          <p:cNvPr id="57" name="Text"/>
          <p:cNvSpPr txBox="1"/>
          <p:nvPr/>
        </p:nvSpPr>
        <p:spPr>
          <a:xfrm>
            <a:off x="10477500" y="5238750"/>
            <a:ext cx="38100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350" b="1" i="0">
                <a:solidFill>
                  <a:srgbClr val="FFFFFF"/>
                </a:solidFill>
                <a:latin typeface="Inter"/>
                <a:ea typeface="Noto Sans SC"/>
              </a:rPr>
              <a:t>35%</a:t>
            </a:r>
          </a:p>
        </p:txBody>
      </p:sp>
      <p:sp>
        <p:nvSpPr>
          <p:cNvPr id="58" name="Rect"/>
          <p:cNvSpPr/>
          <p:nvPr/>
        </p:nvSpPr>
        <p:spPr>
          <a:xfrm>
            <a:off x="9334500" y="5657850"/>
            <a:ext cx="2095500" cy="361950"/>
          </a:xfrm>
          <a:prstGeom prst="rect">
            <a:avLst/>
          </a:prstGeom>
          <a:solidFill>
            <a:srgbClr val="B0B0B0"/>
          </a:solidFill>
        </p:spPr>
      </p:sp>
      <p:sp>
        <p:nvSpPr>
          <p:cNvPr id="59" name="Text"/>
          <p:cNvSpPr txBox="1"/>
          <p:nvPr/>
        </p:nvSpPr>
        <p:spPr>
          <a:xfrm>
            <a:off x="9486900" y="5695950"/>
            <a:ext cx="131940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FFFFFF"/>
                </a:solidFill>
                <a:latin typeface="Noto Sans SC"/>
                <a:ea typeface="Noto Sans SC"/>
              </a:rPr>
              <a:t>资本回收 / 退出</a:t>
            </a:r>
          </a:p>
        </p:txBody>
      </p:sp>
      <p:sp>
        <p:nvSpPr>
          <p:cNvPr id="60" name="Text"/>
          <p:cNvSpPr txBox="1"/>
          <p:nvPr/>
        </p:nvSpPr>
        <p:spPr>
          <a:xfrm>
            <a:off x="10477500" y="5772150"/>
            <a:ext cx="38100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200" b="1" i="0">
                <a:solidFill>
                  <a:srgbClr val="FFFFFF"/>
                </a:solidFill>
                <a:latin typeface="Inter"/>
                <a:ea typeface="Noto Sans SC"/>
              </a:rPr>
              <a:t>17%</a:t>
            </a:r>
          </a:p>
        </p:txBody>
      </p:sp>
      <p:sp>
        <p:nvSpPr>
          <p:cNvPr id="61" name="Path"/>
          <p:cNvSpPr/>
          <p:nvPr/>
        </p:nvSpPr>
        <p:spPr>
          <a:xfrm>
            <a:off x="4381500" y="3810000"/>
            <a:ext cx="762000" cy="723900"/>
          </a:xfrm>
          <a:custGeom>
            <a:avLst/>
            <a:gdLst/>
            <a:ahLst/>
            <a:cxnLst/>
            <a:rect l="0" t="0" r="100000" b="100000"/>
            <a:pathLst>
              <a:path w="762000" h="723900">
                <a:moveTo>
                  <a:pt x="0" y="0"/>
                </a:moveTo>
                <a:lnTo>
                  <a:pt x="381000" y="0"/>
                </a:lnTo>
                <a:lnTo>
                  <a:pt x="381000" y="95250"/>
                </a:lnTo>
                <a:lnTo>
                  <a:pt x="762000" y="95250"/>
                </a:lnTo>
                <a:lnTo>
                  <a:pt x="762000" y="571500"/>
                </a:lnTo>
                <a:lnTo>
                  <a:pt x="381000" y="571500"/>
                </a:lnTo>
                <a:lnTo>
                  <a:pt x="381000" y="723900"/>
                </a:lnTo>
                <a:lnTo>
                  <a:pt x="0" y="723900"/>
                </a:lnTo>
                <a:close/>
              </a:path>
            </a:pathLst>
          </a:custGeom>
          <a:solidFill>
            <a:srgbClr val="E30613">
              <a:alpha val="85000"/>
            </a:srgbClr>
          </a:solidFill>
        </p:spPr>
      </p:sp>
      <p:sp>
        <p:nvSpPr>
          <p:cNvPr id="62" name="Path"/>
          <p:cNvSpPr/>
          <p:nvPr/>
        </p:nvSpPr>
        <p:spPr>
          <a:xfrm>
            <a:off x="4381500" y="3905250"/>
            <a:ext cx="762000" cy="952500"/>
          </a:xfrm>
          <a:custGeom>
            <a:avLst/>
            <a:gdLst/>
            <a:ahLst/>
            <a:cxnLst/>
            <a:rect l="0" t="0" r="100000" b="100000"/>
            <a:pathLst>
              <a:path w="762000" h="952500">
                <a:moveTo>
                  <a:pt x="0" y="0"/>
                </a:moveTo>
                <a:lnTo>
                  <a:pt x="381000" y="0"/>
                </a:lnTo>
                <a:lnTo>
                  <a:pt x="381000" y="590550"/>
                </a:lnTo>
                <a:lnTo>
                  <a:pt x="762000" y="590550"/>
                </a:lnTo>
                <a:lnTo>
                  <a:pt x="762000" y="952500"/>
                </a:lnTo>
                <a:lnTo>
                  <a:pt x="381000" y="952500"/>
                </a:lnTo>
                <a:lnTo>
                  <a:pt x="381000" y="304800"/>
                </a:lnTo>
                <a:lnTo>
                  <a:pt x="0" y="304800"/>
                </a:lnTo>
                <a:close/>
              </a:path>
            </a:pathLst>
          </a:custGeom>
          <a:solidFill>
            <a:srgbClr val="111111">
              <a:alpha val="70000"/>
            </a:srgbClr>
          </a:solidFill>
        </p:spPr>
      </p:sp>
      <p:sp>
        <p:nvSpPr>
          <p:cNvPr id="63" name="Path"/>
          <p:cNvSpPr/>
          <p:nvPr/>
        </p:nvSpPr>
        <p:spPr>
          <a:xfrm>
            <a:off x="4381500" y="3905250"/>
            <a:ext cx="762000" cy="857250"/>
          </a:xfrm>
          <a:custGeom>
            <a:avLst/>
            <a:gdLst/>
            <a:ahLst/>
            <a:cxnLst/>
            <a:rect l="0" t="0" r="100000" b="100000"/>
            <a:pathLst>
              <a:path w="762000" h="857250">
                <a:moveTo>
                  <a:pt x="0" y="781050"/>
                </a:moveTo>
                <a:lnTo>
                  <a:pt x="381000" y="78105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476250"/>
                </a:lnTo>
                <a:lnTo>
                  <a:pt x="381000" y="476250"/>
                </a:lnTo>
                <a:lnTo>
                  <a:pt x="381000" y="857250"/>
                </a:lnTo>
                <a:lnTo>
                  <a:pt x="0" y="857250"/>
                </a:lnTo>
                <a:close/>
              </a:path>
            </a:pathLst>
          </a:custGeom>
          <a:solidFill>
            <a:srgbClr val="111111">
              <a:alpha val="70000"/>
            </a:srgbClr>
          </a:solidFill>
        </p:spPr>
      </p:sp>
      <p:sp>
        <p:nvSpPr>
          <p:cNvPr id="64" name="Path"/>
          <p:cNvSpPr/>
          <p:nvPr/>
        </p:nvSpPr>
        <p:spPr>
          <a:xfrm>
            <a:off x="4381500" y="4762500"/>
            <a:ext cx="762000" cy="400050"/>
          </a:xfrm>
          <a:custGeom>
            <a:avLst/>
            <a:gdLst/>
            <a:ahLst/>
            <a:cxnLst/>
            <a:rect l="0" t="0" r="100000" b="100000"/>
            <a:pathLst>
              <a:path w="762000" h="400050">
                <a:moveTo>
                  <a:pt x="0" y="0"/>
                </a:moveTo>
                <a:lnTo>
                  <a:pt x="381000" y="0"/>
                </a:lnTo>
                <a:lnTo>
                  <a:pt x="381000" y="95250"/>
                </a:lnTo>
                <a:lnTo>
                  <a:pt x="762000" y="95250"/>
                </a:lnTo>
                <a:lnTo>
                  <a:pt x="762000" y="400050"/>
                </a:lnTo>
                <a:lnTo>
                  <a:pt x="381000" y="400050"/>
                </a:lnTo>
                <a:lnTo>
                  <a:pt x="381000" y="304800"/>
                </a:lnTo>
                <a:lnTo>
                  <a:pt x="0" y="304800"/>
                </a:lnTo>
                <a:close/>
              </a:path>
            </a:pathLst>
          </a:custGeom>
          <a:solidFill>
            <a:srgbClr val="111111">
              <a:alpha val="50000"/>
            </a:srgbClr>
          </a:solidFill>
        </p:spPr>
      </p:sp>
      <p:sp>
        <p:nvSpPr>
          <p:cNvPr id="65" name="Path"/>
          <p:cNvSpPr/>
          <p:nvPr/>
        </p:nvSpPr>
        <p:spPr>
          <a:xfrm>
            <a:off x="4381500" y="5162550"/>
            <a:ext cx="762000" cy="666750"/>
          </a:xfrm>
          <a:custGeom>
            <a:avLst/>
            <a:gdLst/>
            <a:ahLst/>
            <a:cxnLst/>
            <a:rect l="0" t="0" r="100000" b="100000"/>
            <a:pathLst>
              <a:path w="762000" h="666750">
                <a:moveTo>
                  <a:pt x="0" y="342900"/>
                </a:moveTo>
                <a:lnTo>
                  <a:pt x="381000" y="34290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571500"/>
                </a:lnTo>
                <a:lnTo>
                  <a:pt x="381000" y="571500"/>
                </a:lnTo>
                <a:lnTo>
                  <a:pt x="381000" y="666750"/>
                </a:lnTo>
                <a:lnTo>
                  <a:pt x="0" y="666750"/>
                </a:lnTo>
                <a:close/>
              </a:path>
            </a:pathLst>
          </a:custGeom>
          <a:solidFill>
            <a:srgbClr val="B0B0B0">
              <a:alpha val="70000"/>
            </a:srgbClr>
          </a:solidFill>
        </p:spPr>
      </p:sp>
      <p:sp>
        <p:nvSpPr>
          <p:cNvPr id="66" name="Path"/>
          <p:cNvSpPr/>
          <p:nvPr/>
        </p:nvSpPr>
        <p:spPr>
          <a:xfrm>
            <a:off x="4381500" y="5276850"/>
            <a:ext cx="762000" cy="742950"/>
          </a:xfrm>
          <a:custGeom>
            <a:avLst/>
            <a:gdLst/>
            <a:ahLst/>
            <a:cxnLst/>
            <a:rect l="0" t="0" r="100000" b="100000"/>
            <a:pathLst>
              <a:path w="762000" h="742950">
                <a:moveTo>
                  <a:pt x="0" y="552450"/>
                </a:moveTo>
                <a:lnTo>
                  <a:pt x="381000" y="55245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457200"/>
                </a:lnTo>
                <a:lnTo>
                  <a:pt x="381000" y="457200"/>
                </a:lnTo>
                <a:lnTo>
                  <a:pt x="381000" y="742950"/>
                </a:lnTo>
                <a:lnTo>
                  <a:pt x="0" y="742950"/>
                </a:lnTo>
                <a:close/>
              </a:path>
            </a:pathLst>
          </a:custGeom>
          <a:solidFill>
            <a:srgbClr val="B0B0B0">
              <a:alpha val="70000"/>
            </a:srgbClr>
          </a:solidFill>
        </p:spPr>
      </p:sp>
      <p:sp>
        <p:nvSpPr>
          <p:cNvPr id="67" name="Path"/>
          <p:cNvSpPr/>
          <p:nvPr/>
        </p:nvSpPr>
        <p:spPr>
          <a:xfrm>
            <a:off x="8572500" y="3810000"/>
            <a:ext cx="762000" cy="952500"/>
          </a:xfrm>
          <a:custGeom>
            <a:avLst/>
            <a:gdLst/>
            <a:ahLst/>
            <a:cxnLst/>
            <a:rect l="0" t="0" r="100000" b="100000"/>
            <a:pathLst>
              <a:path w="762000" h="952500">
                <a:moveTo>
                  <a:pt x="0" y="95250"/>
                </a:moveTo>
                <a:lnTo>
                  <a:pt x="381000" y="9525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952500"/>
                </a:lnTo>
                <a:lnTo>
                  <a:pt x="381000" y="952500"/>
                </a:lnTo>
                <a:lnTo>
                  <a:pt x="381000" y="571500"/>
                </a:lnTo>
                <a:lnTo>
                  <a:pt x="0" y="571500"/>
                </a:lnTo>
                <a:close/>
              </a:path>
            </a:pathLst>
          </a:custGeom>
          <a:solidFill>
            <a:srgbClr val="E30613">
              <a:alpha val="85000"/>
            </a:srgbClr>
          </a:solidFill>
        </p:spPr>
      </p:sp>
      <p:sp>
        <p:nvSpPr>
          <p:cNvPr id="68" name="Path"/>
          <p:cNvSpPr/>
          <p:nvPr/>
        </p:nvSpPr>
        <p:spPr>
          <a:xfrm>
            <a:off x="8572500" y="3810000"/>
            <a:ext cx="762000" cy="1352550"/>
          </a:xfrm>
          <a:custGeom>
            <a:avLst/>
            <a:gdLst/>
            <a:ahLst/>
            <a:cxnLst/>
            <a:rect l="0" t="0" r="100000" b="100000"/>
            <a:pathLst>
              <a:path w="762000" h="1352550">
                <a:moveTo>
                  <a:pt x="0" y="685800"/>
                </a:moveTo>
                <a:lnTo>
                  <a:pt x="381000" y="68580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952500"/>
                </a:lnTo>
                <a:lnTo>
                  <a:pt x="381000" y="952500"/>
                </a:lnTo>
                <a:lnTo>
                  <a:pt x="381000" y="1352550"/>
                </a:lnTo>
                <a:lnTo>
                  <a:pt x="0" y="1352550"/>
                </a:lnTo>
                <a:close/>
              </a:path>
            </a:pathLst>
          </a:custGeom>
          <a:solidFill>
            <a:srgbClr val="E30613">
              <a:alpha val="60000"/>
            </a:srgbClr>
          </a:solidFill>
        </p:spPr>
      </p:sp>
      <p:sp>
        <p:nvSpPr>
          <p:cNvPr id="69" name="Path"/>
          <p:cNvSpPr/>
          <p:nvPr/>
        </p:nvSpPr>
        <p:spPr>
          <a:xfrm>
            <a:off x="8572500" y="4857750"/>
            <a:ext cx="762000" cy="647700"/>
          </a:xfrm>
          <a:custGeom>
            <a:avLst/>
            <a:gdLst/>
            <a:ahLst/>
            <a:cxnLst/>
            <a:rect l="0" t="0" r="100000" b="100000"/>
            <a:pathLst>
              <a:path w="762000" h="647700">
                <a:moveTo>
                  <a:pt x="0" y="0"/>
                </a:moveTo>
                <a:lnTo>
                  <a:pt x="381000" y="0"/>
                </a:lnTo>
                <a:lnTo>
                  <a:pt x="381000" y="57150"/>
                </a:lnTo>
                <a:lnTo>
                  <a:pt x="762000" y="57150"/>
                </a:lnTo>
                <a:lnTo>
                  <a:pt x="762000" y="647700"/>
                </a:lnTo>
                <a:lnTo>
                  <a:pt x="381000" y="647700"/>
                </a:lnTo>
                <a:lnTo>
                  <a:pt x="381000" y="304800"/>
                </a:lnTo>
                <a:lnTo>
                  <a:pt x="0" y="304800"/>
                </a:lnTo>
                <a:close/>
              </a:path>
            </a:pathLst>
          </a:custGeom>
          <a:solidFill>
            <a:srgbClr val="111111">
              <a:alpha val="70000"/>
            </a:srgbClr>
          </a:solidFill>
        </p:spPr>
      </p:sp>
      <p:sp>
        <p:nvSpPr>
          <p:cNvPr id="70" name="Path"/>
          <p:cNvSpPr/>
          <p:nvPr/>
        </p:nvSpPr>
        <p:spPr>
          <a:xfrm>
            <a:off x="8572500" y="4914900"/>
            <a:ext cx="762000" cy="704850"/>
          </a:xfrm>
          <a:custGeom>
            <a:avLst/>
            <a:gdLst/>
            <a:ahLst/>
            <a:cxnLst/>
            <a:rect l="0" t="0" r="100000" b="100000"/>
            <a:pathLst>
              <a:path w="762000" h="704850">
                <a:moveTo>
                  <a:pt x="0" y="476250"/>
                </a:moveTo>
                <a:lnTo>
                  <a:pt x="381000" y="476250"/>
                </a:lnTo>
                <a:lnTo>
                  <a:pt x="381000" y="0"/>
                </a:lnTo>
                <a:lnTo>
                  <a:pt x="762000" y="0"/>
                </a:lnTo>
                <a:lnTo>
                  <a:pt x="762000" y="590550"/>
                </a:lnTo>
                <a:lnTo>
                  <a:pt x="381000" y="590550"/>
                </a:lnTo>
                <a:lnTo>
                  <a:pt x="381000" y="704850"/>
                </a:lnTo>
                <a:lnTo>
                  <a:pt x="0" y="704850"/>
                </a:lnTo>
                <a:close/>
              </a:path>
            </a:pathLst>
          </a:custGeom>
          <a:solidFill>
            <a:srgbClr val="B0B0B0">
              <a:alpha val="70000"/>
            </a:srgbClr>
          </a:solidFill>
        </p:spPr>
      </p:sp>
      <p:sp>
        <p:nvSpPr>
          <p:cNvPr id="71" name="Path"/>
          <p:cNvSpPr/>
          <p:nvPr/>
        </p:nvSpPr>
        <p:spPr>
          <a:xfrm>
            <a:off x="8572500" y="5619750"/>
            <a:ext cx="762000" cy="400050"/>
          </a:xfrm>
          <a:custGeom>
            <a:avLst/>
            <a:gdLst/>
            <a:ahLst/>
            <a:cxnLst/>
            <a:rect l="0" t="0" r="100000" b="100000"/>
            <a:pathLst>
              <a:path w="762000" h="400050">
                <a:moveTo>
                  <a:pt x="0" y="0"/>
                </a:moveTo>
                <a:lnTo>
                  <a:pt x="381000" y="0"/>
                </a:lnTo>
                <a:lnTo>
                  <a:pt x="381000" y="38100"/>
                </a:lnTo>
                <a:lnTo>
                  <a:pt x="762000" y="38100"/>
                </a:lnTo>
                <a:lnTo>
                  <a:pt x="762000" y="400050"/>
                </a:lnTo>
                <a:lnTo>
                  <a:pt x="381000" y="400050"/>
                </a:lnTo>
                <a:lnTo>
                  <a:pt x="381000" y="114300"/>
                </a:lnTo>
                <a:lnTo>
                  <a:pt x="0" y="114300"/>
                </a:lnTo>
                <a:close/>
              </a:path>
            </a:pathLst>
          </a:custGeom>
          <a:solidFill>
            <a:srgbClr val="B0B0B0">
              <a:alpha val="70000"/>
            </a:srgbClr>
          </a:solidFill>
        </p:spPr>
      </p:sp>
      <p:sp>
        <p:nvSpPr>
          <p:cNvPr id="72" name="Line"/>
          <p:cNvSpPr/>
          <p:nvPr/>
        </p:nvSpPr>
        <p:spPr>
          <a:xfrm>
            <a:off x="752475" y="62769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E5E5E5"/>
            </a:solidFill>
          </a:ln>
        </p:spPr>
      </p:sp>
      <p:sp>
        <p:nvSpPr>
          <p:cNvPr id="73" name="Text"/>
          <p:cNvSpPr txBox="1"/>
          <p:nvPr/>
        </p:nvSpPr>
        <p:spPr>
          <a:xfrm>
            <a:off x="762000" y="6419850"/>
            <a:ext cx="517702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Noto Sans SC"/>
                <a:ea typeface="Noto Sans SC"/>
              </a:rPr>
              <a:t>数据说明:2026E 一级市场公开融资及已披露并购 / 退出案例,口径以季度披露为准</a:t>
            </a:r>
          </a:p>
        </p:txBody>
      </p:sp>
      <p:sp>
        <p:nvSpPr>
          <p:cNvPr id="74" name="Text"/>
          <p:cNvSpPr txBox="1"/>
          <p:nvPr/>
        </p:nvSpPr>
        <p:spPr>
          <a:xfrm>
            <a:off x="10951845" y="641985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10 / 10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762000" y="457200"/>
            <a:ext cx="321564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200">
                <a:solidFill>
                  <a:srgbClr val="E30613"/>
                </a:solidFill>
                <a:latin typeface="Inter"/>
                <a:ea typeface="Noto Sans SC"/>
              </a:rPr>
              <a:t>2026 全球人工智能行业趋势研究报告 · 02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762000" y="590550"/>
            <a:ext cx="2289810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111111"/>
                </a:solidFill>
                <a:latin typeface="Inter"/>
                <a:ea typeface="Noto Sans SC"/>
              </a:rPr>
              <a:t>报告导览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62000" y="1181100"/>
            <a:ext cx="216179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B0B0B0"/>
                </a:solidFill>
                <a:latin typeface="Inter"/>
                <a:ea typeface="Noto Sans SC"/>
              </a:rPr>
              <a:t>10 个章节 · 全报告导览</a:t>
            </a:r>
          </a:p>
        </p:txBody>
      </p:sp>
      <p:sp>
        <p:nvSpPr>
          <p:cNvPr id="6" name="Line"/>
          <p:cNvSpPr/>
          <p:nvPr/>
        </p:nvSpPr>
        <p:spPr>
          <a:xfrm>
            <a:off x="747713" y="160496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7" name="Rect"/>
          <p:cNvSpPr/>
          <p:nvPr/>
        </p:nvSpPr>
        <p:spPr>
          <a:xfrm>
            <a:off x="762000" y="19050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8" name="Text"/>
          <p:cNvSpPr txBox="1"/>
          <p:nvPr/>
        </p:nvSpPr>
        <p:spPr>
          <a:xfrm>
            <a:off x="952500" y="19621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01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952500" y="26860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执行摘要与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952500" y="29146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核心结论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952500" y="333375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十大趋势一句话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952500" y="35052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总览与关键判断</a:t>
            </a:r>
          </a:p>
        </p:txBody>
      </p:sp>
      <p:sp>
        <p:nvSpPr>
          <p:cNvPr id="13" name="Rect"/>
          <p:cNvSpPr/>
          <p:nvPr/>
        </p:nvSpPr>
        <p:spPr>
          <a:xfrm>
            <a:off x="2933700" y="19050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14" name="Text"/>
          <p:cNvSpPr txBox="1"/>
          <p:nvPr/>
        </p:nvSpPr>
        <p:spPr>
          <a:xfrm>
            <a:off x="3124200" y="19621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02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3124200" y="26860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市场规模、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3124200" y="2914650"/>
            <a:ext cx="153543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增速与区域格局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3124200" y="3333750"/>
            <a:ext cx="111023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全球 TAM、CAGR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3124200" y="3505200"/>
            <a:ext cx="11925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与中美欧三极对比</a:t>
            </a:r>
          </a:p>
        </p:txBody>
      </p:sp>
      <p:sp>
        <p:nvSpPr>
          <p:cNvPr id="19" name="Rect"/>
          <p:cNvSpPr/>
          <p:nvPr/>
        </p:nvSpPr>
        <p:spPr>
          <a:xfrm>
            <a:off x="5105400" y="19050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20" name="Text"/>
          <p:cNvSpPr txBox="1"/>
          <p:nvPr/>
        </p:nvSpPr>
        <p:spPr>
          <a:xfrm>
            <a:off x="5295900" y="19621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03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5295900" y="26860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核心技术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5295900" y="29146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演进路线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5295900" y="3333750"/>
            <a:ext cx="13296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模型架构、训练范式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5295900" y="3505200"/>
            <a:ext cx="11925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与多模态能力跃迁</a:t>
            </a:r>
          </a:p>
        </p:txBody>
      </p:sp>
      <p:sp>
        <p:nvSpPr>
          <p:cNvPr id="25" name="Rect"/>
          <p:cNvSpPr/>
          <p:nvPr/>
        </p:nvSpPr>
        <p:spPr>
          <a:xfrm>
            <a:off x="7277100" y="19050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26" name="Text"/>
          <p:cNvSpPr txBox="1"/>
          <p:nvPr/>
        </p:nvSpPr>
        <p:spPr>
          <a:xfrm>
            <a:off x="7467600" y="19621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04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7467600" y="2686050"/>
            <a:ext cx="1051941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生成式 AI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7467600" y="29146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应用版图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7467600" y="3333750"/>
            <a:ext cx="141884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文本/图像/视频/代码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7467600" y="3505200"/>
            <a:ext cx="11925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产品矩阵与渗透率</a:t>
            </a:r>
          </a:p>
        </p:txBody>
      </p:sp>
      <p:sp>
        <p:nvSpPr>
          <p:cNvPr id="31" name="Rect"/>
          <p:cNvSpPr/>
          <p:nvPr/>
        </p:nvSpPr>
        <p:spPr>
          <a:xfrm>
            <a:off x="9448800" y="19050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32" name="Text"/>
          <p:cNvSpPr txBox="1"/>
          <p:nvPr/>
        </p:nvSpPr>
        <p:spPr>
          <a:xfrm>
            <a:off x="9639300" y="19621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05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9639300" y="26860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行业落地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9639300" y="2914650"/>
            <a:ext cx="50673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案例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9639300" y="3333750"/>
            <a:ext cx="13296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金融、医疗、制造、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9639300" y="35052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教育等场景实证</a:t>
            </a:r>
          </a:p>
        </p:txBody>
      </p:sp>
      <p:sp>
        <p:nvSpPr>
          <p:cNvPr id="37" name="Rect"/>
          <p:cNvSpPr/>
          <p:nvPr/>
        </p:nvSpPr>
        <p:spPr>
          <a:xfrm>
            <a:off x="762000" y="40005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38" name="Text"/>
          <p:cNvSpPr txBox="1"/>
          <p:nvPr/>
        </p:nvSpPr>
        <p:spPr>
          <a:xfrm>
            <a:off x="952500" y="40576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06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952500" y="47815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算力供给与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952500" y="5010150"/>
            <a:ext cx="9182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单位成本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952500" y="5429250"/>
            <a:ext cx="121996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GPU 供应、电力、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952500" y="5600700"/>
            <a:ext cx="109651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Token 单价下行</a:t>
            </a:r>
          </a:p>
        </p:txBody>
      </p:sp>
      <p:sp>
        <p:nvSpPr>
          <p:cNvPr id="43" name="Rect"/>
          <p:cNvSpPr/>
          <p:nvPr/>
        </p:nvSpPr>
        <p:spPr>
          <a:xfrm>
            <a:off x="2933700" y="40005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44" name="Text"/>
          <p:cNvSpPr txBox="1"/>
          <p:nvPr/>
        </p:nvSpPr>
        <p:spPr>
          <a:xfrm>
            <a:off x="3124200" y="40576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07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3124200" y="47815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监管、安全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3124200" y="5010150"/>
            <a:ext cx="71247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与伦理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3124200" y="5429250"/>
            <a:ext cx="132283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EU AI Act、对齐、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3124200" y="56007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数据合规与红队</a:t>
            </a:r>
          </a:p>
        </p:txBody>
      </p:sp>
      <p:sp>
        <p:nvSpPr>
          <p:cNvPr id="49" name="Rect"/>
          <p:cNvSpPr/>
          <p:nvPr/>
        </p:nvSpPr>
        <p:spPr>
          <a:xfrm>
            <a:off x="5105400" y="40005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50" name="Text"/>
          <p:cNvSpPr txBox="1"/>
          <p:nvPr/>
        </p:nvSpPr>
        <p:spPr>
          <a:xfrm>
            <a:off x="5295900" y="40576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08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5295900" y="47815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投资、并购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5295900" y="50101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与资本流向</a:t>
            </a:r>
          </a:p>
        </p:txBody>
      </p:sp>
      <p:sp>
        <p:nvSpPr>
          <p:cNvPr id="53" name="Text"/>
          <p:cNvSpPr txBox="1"/>
          <p:nvPr/>
        </p:nvSpPr>
        <p:spPr>
          <a:xfrm>
            <a:off x="5295900" y="5429250"/>
            <a:ext cx="146685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融资金额、轮次分布、</a:t>
            </a:r>
          </a:p>
        </p:txBody>
      </p:sp>
      <p:sp>
        <p:nvSpPr>
          <p:cNvPr id="54" name="Text"/>
          <p:cNvSpPr txBox="1"/>
          <p:nvPr/>
        </p:nvSpPr>
        <p:spPr>
          <a:xfrm>
            <a:off x="5295900" y="56007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并购与退出动态</a:t>
            </a:r>
          </a:p>
        </p:txBody>
      </p:sp>
      <p:sp>
        <p:nvSpPr>
          <p:cNvPr id="55" name="Rect"/>
          <p:cNvSpPr/>
          <p:nvPr/>
        </p:nvSpPr>
        <p:spPr>
          <a:xfrm>
            <a:off x="7277100" y="40005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56" name="Text"/>
          <p:cNvSpPr txBox="1"/>
          <p:nvPr/>
        </p:nvSpPr>
        <p:spPr>
          <a:xfrm>
            <a:off x="7467600" y="40576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09</a:t>
            </a:r>
          </a:p>
        </p:txBody>
      </p:sp>
      <p:sp>
        <p:nvSpPr>
          <p:cNvPr id="57" name="Text"/>
          <p:cNvSpPr txBox="1"/>
          <p:nvPr/>
        </p:nvSpPr>
        <p:spPr>
          <a:xfrm>
            <a:off x="7467600" y="47815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风险与展望</a:t>
            </a:r>
          </a:p>
        </p:txBody>
      </p:sp>
      <p:sp>
        <p:nvSpPr>
          <p:cNvPr id="58" name="Text"/>
          <p:cNvSpPr txBox="1"/>
          <p:nvPr/>
        </p:nvSpPr>
        <p:spPr>
          <a:xfrm>
            <a:off x="7467600" y="542925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技术、供应链、</a:t>
            </a:r>
          </a:p>
        </p:txBody>
      </p:sp>
      <p:sp>
        <p:nvSpPr>
          <p:cNvPr id="59" name="Text"/>
          <p:cNvSpPr txBox="1"/>
          <p:nvPr/>
        </p:nvSpPr>
        <p:spPr>
          <a:xfrm>
            <a:off x="7467600" y="56007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地缘与泡沫风险</a:t>
            </a:r>
          </a:p>
        </p:txBody>
      </p:sp>
      <p:sp>
        <p:nvSpPr>
          <p:cNvPr id="60" name="Rect"/>
          <p:cNvSpPr/>
          <p:nvPr/>
        </p:nvSpPr>
        <p:spPr>
          <a:xfrm>
            <a:off x="9448800" y="4000500"/>
            <a:ext cx="1981200" cy="19050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4288">
            <a:solidFill>
              <a:srgbClr val="E5E5E5"/>
            </a:solidFill>
          </a:ln>
        </p:spPr>
      </p:sp>
      <p:sp>
        <p:nvSpPr>
          <p:cNvPr id="61" name="Text"/>
          <p:cNvSpPr txBox="1"/>
          <p:nvPr/>
        </p:nvSpPr>
        <p:spPr>
          <a:xfrm>
            <a:off x="9639300" y="4057650"/>
            <a:ext cx="799338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200" b="1" i="0">
                <a:solidFill>
                  <a:srgbClr val="E30613"/>
                </a:solidFill>
                <a:latin typeface="Inter"/>
                <a:ea typeface="Noto Sans SC"/>
              </a:rPr>
              <a:t>10</a:t>
            </a:r>
          </a:p>
        </p:txBody>
      </p:sp>
      <p:sp>
        <p:nvSpPr>
          <p:cNvPr id="62" name="Text"/>
          <p:cNvSpPr txBox="1"/>
          <p:nvPr/>
        </p:nvSpPr>
        <p:spPr>
          <a:xfrm>
            <a:off x="9639300" y="4781550"/>
            <a:ext cx="11239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结论与启示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9639300" y="5429250"/>
            <a:ext cx="11925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面向企业、投资与</a:t>
            </a:r>
          </a:p>
        </p:txBody>
      </p:sp>
      <p:sp>
        <p:nvSpPr>
          <p:cNvPr id="64" name="Text"/>
          <p:cNvSpPr txBox="1"/>
          <p:nvPr/>
        </p:nvSpPr>
        <p:spPr>
          <a:xfrm>
            <a:off x="9639300" y="5600700"/>
            <a:ext cx="13296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政策的三类行动建议</a:t>
            </a:r>
          </a:p>
        </p:txBody>
      </p:sp>
      <p:sp>
        <p:nvSpPr>
          <p:cNvPr id="65" name="Line"/>
          <p:cNvSpPr/>
          <p:nvPr/>
        </p:nvSpPr>
        <p:spPr>
          <a:xfrm>
            <a:off x="752475" y="637222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E5E5E5"/>
            </a:solidFill>
          </a:ln>
        </p:spPr>
      </p:sp>
      <p:sp>
        <p:nvSpPr>
          <p:cNvPr id="66" name="Text"/>
          <p:cNvSpPr txBox="1"/>
          <p:nvPr/>
        </p:nvSpPr>
        <p:spPr>
          <a:xfrm>
            <a:off x="762000" y="6496050"/>
            <a:ext cx="23926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</a:t>
            </a:r>
          </a:p>
        </p:txBody>
      </p:sp>
      <p:sp>
        <p:nvSpPr>
          <p:cNvPr id="67" name="Text"/>
          <p:cNvSpPr txBox="1"/>
          <p:nvPr/>
        </p:nvSpPr>
        <p:spPr>
          <a:xfrm>
            <a:off x="10951845" y="649605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1" i="0">
                <a:solidFill>
                  <a:srgbClr val="111111"/>
                </a:solidFill>
                <a:latin typeface="Inter"/>
                <a:ea typeface="Noto Sans SC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1238250"/>
            <a:ext cx="762000" cy="381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" name="Text"/>
          <p:cNvSpPr txBox="1"/>
          <p:nvPr/>
        </p:nvSpPr>
        <p:spPr>
          <a:xfrm>
            <a:off x="1676400" y="1485900"/>
            <a:ext cx="159143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300">
                <a:solidFill>
                  <a:srgbClr val="111111"/>
                </a:solidFill>
                <a:latin typeface="Inter"/>
                <a:ea typeface="Noto Sans SC"/>
              </a:rPr>
              <a:t>EXECUTIVE SUMMARY</a:t>
            </a:r>
          </a:p>
        </p:txBody>
      </p:sp>
      <p:sp>
        <p:nvSpPr>
          <p:cNvPr id="5" name="Line"/>
          <p:cNvSpPr/>
          <p:nvPr/>
        </p:nvSpPr>
        <p:spPr>
          <a:xfrm>
            <a:off x="4086225" y="1571625"/>
            <a:ext cx="1257300" cy="28575"/>
          </a:xfrm>
          <a:custGeom>
            <a:avLst/>
            <a:gdLst/>
            <a:ahLst/>
            <a:cxnLst/>
            <a:rect l="0" t="0" r="100000" b="100000"/>
            <a:pathLst>
              <a:path w="1257300" h="28575">
                <a:moveTo>
                  <a:pt x="9525" y="9525"/>
                </a:moveTo>
                <a:lnTo>
                  <a:pt x="124777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6" name="Text"/>
          <p:cNvSpPr txBox="1"/>
          <p:nvPr/>
        </p:nvSpPr>
        <p:spPr>
          <a:xfrm>
            <a:off x="5486400" y="1485900"/>
            <a:ext cx="71132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 spc="200">
                <a:solidFill>
                  <a:srgbClr val="B0B0B0"/>
                </a:solidFill>
                <a:latin typeface="Inter"/>
                <a:ea typeface="Noto Sans SC"/>
              </a:rPr>
              <a:t>03 / 10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762000" y="1676400"/>
            <a:ext cx="3021330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E30613"/>
                </a:solidFill>
                <a:latin typeface="Inter"/>
                <a:ea typeface="Noto Sans SC"/>
              </a:rPr>
              <a:t>执行摘要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762000" y="2476500"/>
            <a:ext cx="587883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AI 产业进入「价值兑现期」</a:t>
            </a:r>
          </a:p>
        </p:txBody>
      </p:sp>
      <p:sp>
        <p:nvSpPr>
          <p:cNvPr id="9" name="Line"/>
          <p:cNvSpPr/>
          <p:nvPr/>
        </p:nvSpPr>
        <p:spPr>
          <a:xfrm>
            <a:off x="747713" y="3414713"/>
            <a:ext cx="1171575" cy="38100"/>
          </a:xfrm>
          <a:custGeom>
            <a:avLst/>
            <a:gdLst/>
            <a:ahLst/>
            <a:cxnLst/>
            <a:rect l="0" t="0" r="100000" b="100000"/>
            <a:pathLst>
              <a:path w="1171575" h="38100">
                <a:moveTo>
                  <a:pt x="14288" y="14288"/>
                </a:moveTo>
                <a:lnTo>
                  <a:pt x="1157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10" name="Text"/>
          <p:cNvSpPr txBox="1"/>
          <p:nvPr/>
        </p:nvSpPr>
        <p:spPr>
          <a:xfrm>
            <a:off x="762000" y="3676650"/>
            <a:ext cx="330479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从基础设施投入,转向场景化价值兑现。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762000" y="3905250"/>
            <a:ext cx="302133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投资回报、多模态演进、监管成形、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762000" y="4133850"/>
            <a:ext cx="2993898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推理成本下行,构成 2026 年主线。</a:t>
            </a:r>
          </a:p>
        </p:txBody>
      </p:sp>
      <p:sp>
        <p:nvSpPr>
          <p:cNvPr id="13" name="Line"/>
          <p:cNvSpPr/>
          <p:nvPr/>
        </p:nvSpPr>
        <p:spPr>
          <a:xfrm>
            <a:off x="5705475" y="1228725"/>
            <a:ext cx="28575" cy="4686300"/>
          </a:xfrm>
          <a:custGeom>
            <a:avLst/>
            <a:gdLst/>
            <a:ahLst/>
            <a:cxnLst/>
            <a:rect l="0" t="0" r="100000" b="100000"/>
            <a:pathLst>
              <a:path w="28575" h="4686300">
                <a:moveTo>
                  <a:pt x="9525" y="9525"/>
                </a:moveTo>
                <a:lnTo>
                  <a:pt x="9525" y="467677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4" name="Text"/>
          <p:cNvSpPr txBox="1"/>
          <p:nvPr/>
        </p:nvSpPr>
        <p:spPr>
          <a:xfrm>
            <a:off x="6096000" y="1295400"/>
            <a:ext cx="899922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E30613"/>
                </a:solidFill>
                <a:latin typeface="Inter"/>
                <a:ea typeface="Noto Sans SC"/>
              </a:rPr>
              <a:t>01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7239000" y="1695450"/>
            <a:ext cx="100050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MONETIZATION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7239000" y="1943100"/>
            <a:ext cx="4251198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生成式 AI 由基础设施投入转向行业场景变现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7239000" y="2209800"/>
            <a:ext cx="476783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投资回报成为核心议题,商业化路径决定下一轮竞争位次。</a:t>
            </a:r>
          </a:p>
        </p:txBody>
      </p:sp>
      <p:sp>
        <p:nvSpPr>
          <p:cNvPr id="18" name="Line"/>
          <p:cNvSpPr/>
          <p:nvPr/>
        </p:nvSpPr>
        <p:spPr>
          <a:xfrm>
            <a:off x="6086475" y="2847975"/>
            <a:ext cx="5353050" cy="28575"/>
          </a:xfrm>
          <a:custGeom>
            <a:avLst/>
            <a:gdLst/>
            <a:ahLst/>
            <a:cxnLst/>
            <a:rect l="0" t="0" r="100000" b="100000"/>
            <a:pathLst>
              <a:path w="5353050" h="28575">
                <a:moveTo>
                  <a:pt x="9525" y="9525"/>
                </a:moveTo>
                <a:lnTo>
                  <a:pt x="5343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9" name="Text"/>
          <p:cNvSpPr txBox="1"/>
          <p:nvPr/>
        </p:nvSpPr>
        <p:spPr>
          <a:xfrm>
            <a:off x="6096000" y="2628900"/>
            <a:ext cx="899922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E30613"/>
                </a:solidFill>
                <a:latin typeface="Inter"/>
                <a:ea typeface="Noto Sans SC"/>
              </a:rPr>
              <a:t>02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7239000" y="3028950"/>
            <a:ext cx="137769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FOUNDATION MODELS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7239000" y="3276600"/>
            <a:ext cx="215265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基础模型走向三条主线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7239000" y="3543300"/>
            <a:ext cx="43014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多模态融合、长上下文窗口与低推理成本并行演进。</a:t>
            </a:r>
          </a:p>
        </p:txBody>
      </p:sp>
      <p:sp>
        <p:nvSpPr>
          <p:cNvPr id="23" name="Line"/>
          <p:cNvSpPr/>
          <p:nvPr/>
        </p:nvSpPr>
        <p:spPr>
          <a:xfrm>
            <a:off x="6086475" y="4086225"/>
            <a:ext cx="5353050" cy="28575"/>
          </a:xfrm>
          <a:custGeom>
            <a:avLst/>
            <a:gdLst/>
            <a:ahLst/>
            <a:cxnLst/>
            <a:rect l="0" t="0" r="100000" b="100000"/>
            <a:pathLst>
              <a:path w="5353050" h="28575">
                <a:moveTo>
                  <a:pt x="9525" y="9525"/>
                </a:moveTo>
                <a:lnTo>
                  <a:pt x="5343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4" name="Text"/>
          <p:cNvSpPr txBox="1"/>
          <p:nvPr/>
        </p:nvSpPr>
        <p:spPr>
          <a:xfrm>
            <a:off x="6096000" y="3867150"/>
            <a:ext cx="899922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E30613"/>
                </a:solidFill>
                <a:latin typeface="Inter"/>
                <a:ea typeface="Noto Sans SC"/>
              </a:rPr>
              <a:t>03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7239000" y="4267200"/>
            <a:ext cx="8496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REGULATION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7239000" y="4514850"/>
            <a:ext cx="174117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监管框架加速成形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7239000" y="4781550"/>
            <a:ext cx="43014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欧盟、美国、中国三大司法辖区规则体系并行落地。</a:t>
            </a:r>
          </a:p>
        </p:txBody>
      </p:sp>
      <p:sp>
        <p:nvSpPr>
          <p:cNvPr id="28" name="Line"/>
          <p:cNvSpPr/>
          <p:nvPr/>
        </p:nvSpPr>
        <p:spPr>
          <a:xfrm>
            <a:off x="6086475" y="5324475"/>
            <a:ext cx="5353050" cy="28575"/>
          </a:xfrm>
          <a:custGeom>
            <a:avLst/>
            <a:gdLst/>
            <a:ahLst/>
            <a:cxnLst/>
            <a:rect l="0" t="0" r="100000" b="100000"/>
            <a:pathLst>
              <a:path w="5353050" h="28575">
                <a:moveTo>
                  <a:pt x="9525" y="9525"/>
                </a:moveTo>
                <a:lnTo>
                  <a:pt x="5343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9" name="Text"/>
          <p:cNvSpPr txBox="1"/>
          <p:nvPr/>
        </p:nvSpPr>
        <p:spPr>
          <a:xfrm>
            <a:off x="6096000" y="5105400"/>
            <a:ext cx="899922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E30613"/>
                </a:solidFill>
                <a:latin typeface="Inter"/>
                <a:ea typeface="Noto Sans SC"/>
              </a:rPr>
              <a:t>04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7239000" y="5505450"/>
            <a:ext cx="115138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B0B0B0"/>
                </a:solidFill>
                <a:latin typeface="Inter"/>
                <a:ea typeface="Noto Sans SC"/>
              </a:rPr>
              <a:t>COMPUTE &amp; COST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7239000" y="5753100"/>
            <a:ext cx="174117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算力供需逐步平衡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7239000" y="6019800"/>
            <a:ext cx="421919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推理侧单位成本进入下降通道,规模效应开始释放。</a:t>
            </a:r>
          </a:p>
        </p:txBody>
      </p:sp>
      <p:sp>
        <p:nvSpPr>
          <p:cNvPr id="33" name="Line"/>
          <p:cNvSpPr/>
          <p:nvPr/>
        </p:nvSpPr>
        <p:spPr>
          <a:xfrm>
            <a:off x="6081713" y="6557963"/>
            <a:ext cx="5362575" cy="38100"/>
          </a:xfrm>
          <a:custGeom>
            <a:avLst/>
            <a:gdLst/>
            <a:ahLst/>
            <a:cxnLst/>
            <a:rect l="0" t="0" r="100000" b="100000"/>
            <a:pathLst>
              <a:path w="5362575" h="38100">
                <a:moveTo>
                  <a:pt x="14288" y="14288"/>
                </a:moveTo>
                <a:lnTo>
                  <a:pt x="5348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34" name="Text"/>
          <p:cNvSpPr txBox="1"/>
          <p:nvPr/>
        </p:nvSpPr>
        <p:spPr>
          <a:xfrm>
            <a:off x="762000" y="6553200"/>
            <a:ext cx="23926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 spc="20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10951845" y="655320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 spc="200">
                <a:solidFill>
                  <a:srgbClr val="B0B0B0"/>
                </a:solidFill>
                <a:latin typeface="Inter"/>
                <a:ea typeface="Noto Sans SC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533400"/>
            <a:ext cx="457200" cy="571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" name="Text"/>
          <p:cNvSpPr txBox="1"/>
          <p:nvPr/>
        </p:nvSpPr>
        <p:spPr>
          <a:xfrm>
            <a:off x="762000" y="552450"/>
            <a:ext cx="1003935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市场规模与预测:全球 AI 市场迈入万亿美元周期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762000" y="1066800"/>
            <a:ext cx="301218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B0B0B0"/>
                </a:solidFill>
                <a:latin typeface="Inter"/>
                <a:ea typeface="Noto Sans SC"/>
              </a:rPr>
              <a:t>MARKET SIZE &amp; FORECAST · 2026</a:t>
            </a:r>
          </a:p>
        </p:txBody>
      </p:sp>
      <p:sp>
        <p:nvSpPr>
          <p:cNvPr id="6" name="Line"/>
          <p:cNvSpPr/>
          <p:nvPr/>
        </p:nvSpPr>
        <p:spPr>
          <a:xfrm>
            <a:off x="750094" y="1378744"/>
            <a:ext cx="10691813" cy="33338"/>
          </a:xfrm>
          <a:custGeom>
            <a:avLst/>
            <a:gdLst/>
            <a:ahLst/>
            <a:cxnLst/>
            <a:rect l="0" t="0" r="100000" b="100000"/>
            <a:pathLst>
              <a:path w="10691813" h="33338">
                <a:moveTo>
                  <a:pt x="11906" y="11906"/>
                </a:moveTo>
                <a:lnTo>
                  <a:pt x="10679906" y="11906"/>
                </a:lnTo>
              </a:path>
            </a:pathLst>
          </a:custGeom>
          <a:ln w="14288">
            <a:solidFill>
              <a:srgbClr val="B0B0B0"/>
            </a:solidFill>
          </a:ln>
        </p:spPr>
      </p:sp>
      <p:sp>
        <p:nvSpPr>
          <p:cNvPr id="7" name="Rect"/>
          <p:cNvSpPr/>
          <p:nvPr/>
        </p:nvSpPr>
        <p:spPr>
          <a:xfrm>
            <a:off x="762000" y="1714500"/>
            <a:ext cx="3295650" cy="1714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8" name="Rect"/>
          <p:cNvSpPr/>
          <p:nvPr/>
        </p:nvSpPr>
        <p:spPr>
          <a:xfrm>
            <a:off x="762000" y="1714500"/>
            <a:ext cx="57150" cy="17145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9" name="Text"/>
          <p:cNvSpPr txBox="1"/>
          <p:nvPr/>
        </p:nvSpPr>
        <p:spPr>
          <a:xfrm>
            <a:off x="1047750" y="1962150"/>
            <a:ext cx="177546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B0B0B0"/>
                </a:solidFill>
                <a:latin typeface="Inter"/>
                <a:ea typeface="Noto Sans SC"/>
              </a:rPr>
              <a:t>2026E 全球 AI 总规模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1047750" y="2133600"/>
            <a:ext cx="2207514" cy="12306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6300" b="1" i="0">
                <a:solidFill>
                  <a:srgbClr val="E30613"/>
                </a:solidFill>
                <a:latin typeface="Inter"/>
                <a:ea typeface="Noto Sans SC"/>
              </a:rPr>
              <a:t>1.2T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2286000" y="2724150"/>
            <a:ext cx="510159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0" i="0">
                <a:solidFill>
                  <a:srgbClr val="111111"/>
                </a:solidFill>
                <a:latin typeface="Inter"/>
                <a:ea typeface="Noto Sans SC"/>
              </a:rPr>
              <a:t>USD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1047750" y="3105150"/>
            <a:ext cx="143941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美元 · 同比 +38%</a:t>
            </a:r>
          </a:p>
        </p:txBody>
      </p:sp>
      <p:sp>
        <p:nvSpPr>
          <p:cNvPr id="13" name="Rect"/>
          <p:cNvSpPr/>
          <p:nvPr/>
        </p:nvSpPr>
        <p:spPr>
          <a:xfrm>
            <a:off x="4448175" y="1714500"/>
            <a:ext cx="3295650" cy="1714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14" name="Text"/>
          <p:cNvSpPr txBox="1"/>
          <p:nvPr/>
        </p:nvSpPr>
        <p:spPr>
          <a:xfrm>
            <a:off x="4733925" y="1962150"/>
            <a:ext cx="1247394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B0B0B0"/>
                </a:solidFill>
                <a:latin typeface="Inter"/>
                <a:ea typeface="Noto Sans SC"/>
              </a:rPr>
              <a:t>生成式 AI 占比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4733925" y="2133600"/>
            <a:ext cx="1151382" cy="12306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6300" b="1" i="0">
                <a:solidFill>
                  <a:srgbClr val="111111"/>
                </a:solidFill>
                <a:latin typeface="Inter"/>
                <a:ea typeface="Noto Sans SC"/>
              </a:rPr>
              <a:t>38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5810250" y="2552700"/>
            <a:ext cx="3810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%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4733925" y="3105150"/>
            <a:ext cx="1951482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增量主驱动 · CAGR +42%</a:t>
            </a:r>
          </a:p>
        </p:txBody>
      </p:sp>
      <p:sp>
        <p:nvSpPr>
          <p:cNvPr id="18" name="Rect"/>
          <p:cNvSpPr/>
          <p:nvPr/>
        </p:nvSpPr>
        <p:spPr>
          <a:xfrm>
            <a:off x="8134350" y="1714500"/>
            <a:ext cx="3295650" cy="1714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19" name="Text"/>
          <p:cNvSpPr txBox="1"/>
          <p:nvPr/>
        </p:nvSpPr>
        <p:spPr>
          <a:xfrm>
            <a:off x="8420100" y="1962150"/>
            <a:ext cx="191947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B0B0B0"/>
                </a:solidFill>
                <a:latin typeface="Inter"/>
                <a:ea typeface="Noto Sans SC"/>
              </a:rPr>
              <a:t>企业 IT 预算中 AI 占比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8420100" y="2133600"/>
            <a:ext cx="1151382" cy="123063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6300" b="1" i="0">
                <a:solidFill>
                  <a:srgbClr val="111111"/>
                </a:solidFill>
                <a:latin typeface="Inter"/>
                <a:ea typeface="Noto Sans SC"/>
              </a:rPr>
              <a:t>52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9496425" y="2552700"/>
            <a:ext cx="3810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%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8420100" y="3105150"/>
            <a:ext cx="13994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较 2024 +14 pct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762000" y="3714750"/>
            <a:ext cx="354711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区域结构:北美领先,亚太增速最快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762000" y="3990975"/>
            <a:ext cx="303733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B0B0B0"/>
                </a:solidFill>
                <a:latin typeface="Inter"/>
                <a:ea typeface="Noto Sans SC"/>
              </a:rPr>
              <a:t>Regional share of 2026E AI spend · %</a:t>
            </a:r>
          </a:p>
        </p:txBody>
      </p:sp>
      <p:sp>
        <p:nvSpPr>
          <p:cNvPr id="25" name="Line"/>
          <p:cNvSpPr/>
          <p:nvPr/>
        </p:nvSpPr>
        <p:spPr>
          <a:xfrm>
            <a:off x="3414713" y="6176963"/>
            <a:ext cx="5743575" cy="38100"/>
          </a:xfrm>
          <a:custGeom>
            <a:avLst/>
            <a:gdLst/>
            <a:ahLst/>
            <a:cxnLst/>
            <a:rect l="0" t="0" r="100000" b="100000"/>
            <a:pathLst>
              <a:path w="5743575" h="38100">
                <a:moveTo>
                  <a:pt x="14288" y="14288"/>
                </a:moveTo>
                <a:lnTo>
                  <a:pt x="5729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26" name="Line"/>
          <p:cNvSpPr/>
          <p:nvPr/>
        </p:nvSpPr>
        <p:spPr>
          <a:xfrm>
            <a:off x="3414713" y="4271963"/>
            <a:ext cx="38100" cy="1933575"/>
          </a:xfrm>
          <a:custGeom>
            <a:avLst/>
            <a:gdLst/>
            <a:ahLst/>
            <a:cxnLst/>
            <a:rect l="0" t="0" r="100000" b="100000"/>
            <a:pathLst>
              <a:path w="38100" h="1933575">
                <a:moveTo>
                  <a:pt x="14288" y="14288"/>
                </a:moveTo>
                <a:lnTo>
                  <a:pt x="14288" y="1919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27" name="Line"/>
          <p:cNvSpPr/>
          <p:nvPr/>
        </p:nvSpPr>
        <p:spPr>
          <a:xfrm>
            <a:off x="3419475" y="4371975"/>
            <a:ext cx="28575" cy="1828800"/>
          </a:xfrm>
          <a:custGeom>
            <a:avLst/>
            <a:gdLst/>
            <a:ahLst/>
            <a:cxnLst/>
            <a:rect l="0" t="0" r="100000" b="100000"/>
            <a:pathLst>
              <a:path w="28575" h="1828800">
                <a:moveTo>
                  <a:pt x="9525" y="9525"/>
                </a:moveTo>
                <a:lnTo>
                  <a:pt x="9525" y="181927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8" name="Text"/>
          <p:cNvSpPr txBox="1"/>
          <p:nvPr/>
        </p:nvSpPr>
        <p:spPr>
          <a:xfrm>
            <a:off x="2971800" y="62103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0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4667250" y="62103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25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6096000" y="62103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50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7524750" y="62103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75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8953500" y="62103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100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2857500" y="45339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北美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2451259" y="4714875"/>
            <a:ext cx="78724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North America</a:t>
            </a:r>
          </a:p>
        </p:txBody>
      </p:sp>
      <p:sp>
        <p:nvSpPr>
          <p:cNvPr id="35" name="Rect"/>
          <p:cNvSpPr/>
          <p:nvPr/>
        </p:nvSpPr>
        <p:spPr>
          <a:xfrm>
            <a:off x="3429000" y="4552950"/>
            <a:ext cx="2400300" cy="2095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36" name="Text"/>
          <p:cNvSpPr txBox="1"/>
          <p:nvPr/>
        </p:nvSpPr>
        <p:spPr>
          <a:xfrm>
            <a:off x="5924550" y="45720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42%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2857500" y="49530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亚太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2508885" y="5133975"/>
            <a:ext cx="72961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Asia-Pacific</a:t>
            </a:r>
          </a:p>
        </p:txBody>
      </p:sp>
      <p:sp>
        <p:nvSpPr>
          <p:cNvPr id="39" name="Rect"/>
          <p:cNvSpPr/>
          <p:nvPr/>
        </p:nvSpPr>
        <p:spPr>
          <a:xfrm>
            <a:off x="3429000" y="4972050"/>
            <a:ext cx="1771650" cy="209550"/>
          </a:xfrm>
          <a:prstGeom prst="rect">
            <a:avLst/>
          </a:prstGeom>
          <a:solidFill>
            <a:srgbClr val="111111"/>
          </a:solidFill>
        </p:spPr>
      </p:sp>
      <p:sp>
        <p:nvSpPr>
          <p:cNvPr id="40" name="Text"/>
          <p:cNvSpPr txBox="1"/>
          <p:nvPr/>
        </p:nvSpPr>
        <p:spPr>
          <a:xfrm>
            <a:off x="5295900" y="49911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31%</a:t>
            </a:r>
          </a:p>
        </p:txBody>
      </p:sp>
      <p:sp>
        <p:nvSpPr>
          <p:cNvPr id="41" name="Rect"/>
          <p:cNvSpPr/>
          <p:nvPr/>
        </p:nvSpPr>
        <p:spPr>
          <a:xfrm>
            <a:off x="5667375" y="5029200"/>
            <a:ext cx="533400" cy="952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2" name="Text"/>
          <p:cNvSpPr txBox="1"/>
          <p:nvPr/>
        </p:nvSpPr>
        <p:spPr>
          <a:xfrm>
            <a:off x="6257925" y="5019675"/>
            <a:ext cx="59817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E30613"/>
                </a:solidFill>
                <a:latin typeface="Inter"/>
                <a:ea typeface="Noto Sans SC"/>
              </a:rPr>
              <a:t>增速最快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2857500" y="53721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欧洲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2854643" y="5553075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Europe</a:t>
            </a:r>
          </a:p>
        </p:txBody>
      </p:sp>
      <p:sp>
        <p:nvSpPr>
          <p:cNvPr id="45" name="Rect"/>
          <p:cNvSpPr/>
          <p:nvPr/>
        </p:nvSpPr>
        <p:spPr>
          <a:xfrm>
            <a:off x="3429000" y="5391150"/>
            <a:ext cx="1085850" cy="209550"/>
          </a:xfrm>
          <a:prstGeom prst="rect">
            <a:avLst/>
          </a:prstGeom>
          <a:solidFill>
            <a:srgbClr val="B0B0B0"/>
          </a:solidFill>
        </p:spPr>
      </p:sp>
      <p:sp>
        <p:nvSpPr>
          <p:cNvPr id="46" name="Text"/>
          <p:cNvSpPr txBox="1"/>
          <p:nvPr/>
        </p:nvSpPr>
        <p:spPr>
          <a:xfrm>
            <a:off x="4610100" y="54102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19%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2857500" y="57912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其他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2857500" y="59721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RoW</a:t>
            </a:r>
          </a:p>
        </p:txBody>
      </p:sp>
      <p:sp>
        <p:nvSpPr>
          <p:cNvPr id="49" name="Rect"/>
          <p:cNvSpPr/>
          <p:nvPr/>
        </p:nvSpPr>
        <p:spPr>
          <a:xfrm>
            <a:off x="3429000" y="5810250"/>
            <a:ext cx="457200" cy="209550"/>
          </a:xfrm>
          <a:prstGeom prst="rect">
            <a:avLst/>
          </a:prstGeom>
          <a:solidFill>
            <a:srgbClr val="B0B0B0"/>
          </a:solidFill>
        </p:spPr>
      </p:sp>
      <p:sp>
        <p:nvSpPr>
          <p:cNvPr id="50" name="Text"/>
          <p:cNvSpPr txBox="1"/>
          <p:nvPr/>
        </p:nvSpPr>
        <p:spPr>
          <a:xfrm>
            <a:off x="3981450" y="58293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8%</a:t>
            </a:r>
          </a:p>
        </p:txBody>
      </p:sp>
      <p:sp>
        <p:nvSpPr>
          <p:cNvPr id="51" name="Line"/>
          <p:cNvSpPr/>
          <p:nvPr/>
        </p:nvSpPr>
        <p:spPr>
          <a:xfrm>
            <a:off x="752475" y="64674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52" name="Text"/>
          <p:cNvSpPr txBox="1"/>
          <p:nvPr/>
        </p:nvSpPr>
        <p:spPr>
          <a:xfrm>
            <a:off x="762000" y="6562725"/>
            <a:ext cx="389229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欧洲受监管约束增长温和 · 数据为示意性结构,具体数值依简报为准</a:t>
            </a:r>
          </a:p>
        </p:txBody>
      </p:sp>
      <p:sp>
        <p:nvSpPr>
          <p:cNvPr id="53" name="Text"/>
          <p:cNvSpPr txBox="1"/>
          <p:nvPr/>
        </p:nvSpPr>
        <p:spPr>
          <a:xfrm>
            <a:off x="10988516" y="6562725"/>
            <a:ext cx="44148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457200"/>
            <a:ext cx="457200" cy="28575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" name="Text"/>
          <p:cNvSpPr txBox="1"/>
          <p:nvPr/>
        </p:nvSpPr>
        <p:spPr>
          <a:xfrm>
            <a:off x="1333500" y="409575"/>
            <a:ext cx="57931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200">
                <a:solidFill>
                  <a:srgbClr val="111111"/>
                </a:solidFill>
                <a:latin typeface="Inter"/>
                <a:ea typeface="Noto Sans SC"/>
              </a:rPr>
              <a:t>05 / 10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875996" y="409575"/>
            <a:ext cx="136350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 spc="200">
                <a:solidFill>
                  <a:srgbClr val="B0B0B0"/>
                </a:solidFill>
                <a:latin typeface="Inter"/>
                <a:ea typeface="Noto Sans SC"/>
              </a:rPr>
              <a:t>2026 AI INDUSTRY REPORT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838200"/>
            <a:ext cx="152857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300">
                <a:solidFill>
                  <a:srgbClr val="E30613"/>
                </a:solidFill>
                <a:latin typeface="Inter"/>
                <a:ea typeface="Noto Sans SC"/>
              </a:rPr>
              <a:t>CORE TECH EVOLUTION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762000" y="1066800"/>
            <a:ext cx="3387090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111111"/>
                </a:solidFill>
                <a:latin typeface="Inter"/>
                <a:ea typeface="Noto Sans SC"/>
              </a:rPr>
              <a:t>核心技术演进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762000" y="1714500"/>
            <a:ext cx="3295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0" i="0">
                <a:solidFill>
                  <a:srgbClr val="111111"/>
                </a:solidFill>
                <a:latin typeface="Inter"/>
                <a:ea typeface="Noto Sans SC"/>
              </a:rPr>
              <a:t>从规模扩张走向效率与能力并重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762000" y="23336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200">
                <a:solidFill>
                  <a:srgbClr val="B0B0B0"/>
                </a:solidFill>
                <a:latin typeface="Inter"/>
                <a:ea typeface="Noto Sans SC"/>
              </a:rPr>
              <a:t>2024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11046143" y="2333625"/>
            <a:ext cx="38385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1" i="0" spc="200">
                <a:solidFill>
                  <a:srgbClr val="B0B0B0"/>
                </a:solidFill>
                <a:latin typeface="Inter"/>
                <a:ea typeface="Noto Sans SC"/>
              </a:rPr>
              <a:t>2026 →</a:t>
            </a:r>
          </a:p>
        </p:txBody>
      </p:sp>
      <p:sp>
        <p:nvSpPr>
          <p:cNvPr id="11" name="Line"/>
          <p:cNvSpPr/>
          <p:nvPr/>
        </p:nvSpPr>
        <p:spPr>
          <a:xfrm>
            <a:off x="1509713" y="3795713"/>
            <a:ext cx="9172575" cy="38100"/>
          </a:xfrm>
          <a:custGeom>
            <a:avLst/>
            <a:gdLst/>
            <a:ahLst/>
            <a:cxnLst/>
            <a:rect l="0" t="0" r="100000" b="100000"/>
            <a:pathLst>
              <a:path w="9172575" h="38100">
                <a:moveTo>
                  <a:pt x="14288" y="14288"/>
                </a:moveTo>
                <a:lnTo>
                  <a:pt x="9158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12" name="Line"/>
          <p:cNvSpPr/>
          <p:nvPr/>
        </p:nvSpPr>
        <p:spPr>
          <a:xfrm>
            <a:off x="1514475" y="3038475"/>
            <a:ext cx="9163050" cy="28575"/>
          </a:xfrm>
          <a:custGeom>
            <a:avLst/>
            <a:gdLst/>
            <a:ahLst/>
            <a:cxnLst/>
            <a:rect l="0" t="0" r="100000" b="100000"/>
            <a:pathLst>
              <a:path w="9163050" h="28575">
                <a:moveTo>
                  <a:pt x="9525" y="9525"/>
                </a:moveTo>
                <a:lnTo>
                  <a:pt x="9153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3" name="Line"/>
          <p:cNvSpPr/>
          <p:nvPr/>
        </p:nvSpPr>
        <p:spPr>
          <a:xfrm>
            <a:off x="1514475" y="4562475"/>
            <a:ext cx="9163050" cy="28575"/>
          </a:xfrm>
          <a:custGeom>
            <a:avLst/>
            <a:gdLst/>
            <a:ahLst/>
            <a:cxnLst/>
            <a:rect l="0" t="0" r="100000" b="100000"/>
            <a:pathLst>
              <a:path w="9163050" h="28575">
                <a:moveTo>
                  <a:pt x="9525" y="9525"/>
                </a:moveTo>
                <a:lnTo>
                  <a:pt x="9153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4" name="Line"/>
          <p:cNvSpPr/>
          <p:nvPr/>
        </p:nvSpPr>
        <p:spPr>
          <a:xfrm>
            <a:off x="2124075" y="4562475"/>
            <a:ext cx="28575" cy="171450"/>
          </a:xfrm>
          <a:custGeom>
            <a:avLst/>
            <a:gdLst/>
            <a:ahLst/>
            <a:cxnLst/>
            <a:rect l="0" t="0" r="100000" b="100000"/>
            <a:pathLst>
              <a:path w="28575" h="171450">
                <a:moveTo>
                  <a:pt x="9525" y="9525"/>
                </a:moveTo>
                <a:lnTo>
                  <a:pt x="9525" y="1619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5" name="Line"/>
          <p:cNvSpPr/>
          <p:nvPr/>
        </p:nvSpPr>
        <p:spPr>
          <a:xfrm>
            <a:off x="3952875" y="4562475"/>
            <a:ext cx="28575" cy="171450"/>
          </a:xfrm>
          <a:custGeom>
            <a:avLst/>
            <a:gdLst/>
            <a:ahLst/>
            <a:cxnLst/>
            <a:rect l="0" t="0" r="100000" b="100000"/>
            <a:pathLst>
              <a:path w="28575" h="171450">
                <a:moveTo>
                  <a:pt x="9525" y="9525"/>
                </a:moveTo>
                <a:lnTo>
                  <a:pt x="9525" y="1619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6" name="Line"/>
          <p:cNvSpPr/>
          <p:nvPr/>
        </p:nvSpPr>
        <p:spPr>
          <a:xfrm>
            <a:off x="5781675" y="4562475"/>
            <a:ext cx="28575" cy="171450"/>
          </a:xfrm>
          <a:custGeom>
            <a:avLst/>
            <a:gdLst/>
            <a:ahLst/>
            <a:cxnLst/>
            <a:rect l="0" t="0" r="100000" b="100000"/>
            <a:pathLst>
              <a:path w="28575" h="171450">
                <a:moveTo>
                  <a:pt x="9525" y="9525"/>
                </a:moveTo>
                <a:lnTo>
                  <a:pt x="9525" y="1619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7" name="Line"/>
          <p:cNvSpPr/>
          <p:nvPr/>
        </p:nvSpPr>
        <p:spPr>
          <a:xfrm>
            <a:off x="7610475" y="4562475"/>
            <a:ext cx="28575" cy="171450"/>
          </a:xfrm>
          <a:custGeom>
            <a:avLst/>
            <a:gdLst/>
            <a:ahLst/>
            <a:cxnLst/>
            <a:rect l="0" t="0" r="100000" b="100000"/>
            <a:pathLst>
              <a:path w="28575" h="171450">
                <a:moveTo>
                  <a:pt x="9525" y="9525"/>
                </a:moveTo>
                <a:lnTo>
                  <a:pt x="9525" y="1619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8" name="Line"/>
          <p:cNvSpPr/>
          <p:nvPr/>
        </p:nvSpPr>
        <p:spPr>
          <a:xfrm>
            <a:off x="9439275" y="4562475"/>
            <a:ext cx="28575" cy="171450"/>
          </a:xfrm>
          <a:custGeom>
            <a:avLst/>
            <a:gdLst/>
            <a:ahLst/>
            <a:cxnLst/>
            <a:rect l="0" t="0" r="100000" b="100000"/>
            <a:pathLst>
              <a:path w="28575" h="171450">
                <a:moveTo>
                  <a:pt x="9525" y="9525"/>
                </a:moveTo>
                <a:lnTo>
                  <a:pt x="9525" y="1619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9" name="Line"/>
          <p:cNvSpPr/>
          <p:nvPr/>
        </p:nvSpPr>
        <p:spPr>
          <a:xfrm>
            <a:off x="2124075" y="3038475"/>
            <a:ext cx="28575" cy="704850"/>
          </a:xfrm>
          <a:custGeom>
            <a:avLst/>
            <a:gdLst/>
            <a:ahLst/>
            <a:cxnLst/>
            <a:rect l="0" t="0" r="100000" b="100000"/>
            <a:pathLst>
              <a:path w="28575" h="704850">
                <a:moveTo>
                  <a:pt x="9525" y="9525"/>
                </a:moveTo>
                <a:lnTo>
                  <a:pt x="9525" y="6953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0" name="Line"/>
          <p:cNvSpPr/>
          <p:nvPr/>
        </p:nvSpPr>
        <p:spPr>
          <a:xfrm>
            <a:off x="5781675" y="3038475"/>
            <a:ext cx="28575" cy="704850"/>
          </a:xfrm>
          <a:custGeom>
            <a:avLst/>
            <a:gdLst/>
            <a:ahLst/>
            <a:cxnLst/>
            <a:rect l="0" t="0" r="100000" b="100000"/>
            <a:pathLst>
              <a:path w="28575" h="704850">
                <a:moveTo>
                  <a:pt x="9525" y="9525"/>
                </a:moveTo>
                <a:lnTo>
                  <a:pt x="9525" y="6953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1" name="Line"/>
          <p:cNvSpPr/>
          <p:nvPr/>
        </p:nvSpPr>
        <p:spPr>
          <a:xfrm>
            <a:off x="9439275" y="3038475"/>
            <a:ext cx="28575" cy="704850"/>
          </a:xfrm>
          <a:custGeom>
            <a:avLst/>
            <a:gdLst/>
            <a:ahLst/>
            <a:cxnLst/>
            <a:rect l="0" t="0" r="100000" b="100000"/>
            <a:pathLst>
              <a:path w="28575" h="704850">
                <a:moveTo>
                  <a:pt x="9525" y="9525"/>
                </a:moveTo>
                <a:lnTo>
                  <a:pt x="9525" y="6953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2" name="Line"/>
          <p:cNvSpPr/>
          <p:nvPr/>
        </p:nvSpPr>
        <p:spPr>
          <a:xfrm>
            <a:off x="3952875" y="3876675"/>
            <a:ext cx="28575" cy="704850"/>
          </a:xfrm>
          <a:custGeom>
            <a:avLst/>
            <a:gdLst/>
            <a:ahLst/>
            <a:cxnLst/>
            <a:rect l="0" t="0" r="100000" b="100000"/>
            <a:pathLst>
              <a:path w="28575" h="704850">
                <a:moveTo>
                  <a:pt x="9525" y="9525"/>
                </a:moveTo>
                <a:lnTo>
                  <a:pt x="9525" y="6953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3" name="Line"/>
          <p:cNvSpPr/>
          <p:nvPr/>
        </p:nvSpPr>
        <p:spPr>
          <a:xfrm>
            <a:off x="7610475" y="3876675"/>
            <a:ext cx="28575" cy="704850"/>
          </a:xfrm>
          <a:custGeom>
            <a:avLst/>
            <a:gdLst/>
            <a:ahLst/>
            <a:cxnLst/>
            <a:rect l="0" t="0" r="100000" b="100000"/>
            <a:pathLst>
              <a:path w="28575" h="704850">
                <a:moveTo>
                  <a:pt x="9525" y="9525"/>
                </a:moveTo>
                <a:lnTo>
                  <a:pt x="9525" y="6953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4" name="Circle"/>
          <p:cNvSpPr/>
          <p:nvPr/>
        </p:nvSpPr>
        <p:spPr>
          <a:xfrm>
            <a:off x="2066925" y="3743325"/>
            <a:ext cx="133350" cy="1333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25" name="Circle"/>
          <p:cNvSpPr/>
          <p:nvPr/>
        </p:nvSpPr>
        <p:spPr>
          <a:xfrm>
            <a:off x="3895725" y="3743325"/>
            <a:ext cx="133350" cy="1333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26" name="Circle"/>
          <p:cNvSpPr/>
          <p:nvPr/>
        </p:nvSpPr>
        <p:spPr>
          <a:xfrm>
            <a:off x="5724525" y="3743325"/>
            <a:ext cx="133350" cy="1333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27" name="Circle"/>
          <p:cNvSpPr/>
          <p:nvPr/>
        </p:nvSpPr>
        <p:spPr>
          <a:xfrm>
            <a:off x="7553325" y="3743325"/>
            <a:ext cx="133350" cy="1333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28" name="Circle"/>
          <p:cNvSpPr/>
          <p:nvPr/>
        </p:nvSpPr>
        <p:spPr>
          <a:xfrm>
            <a:off x="9382125" y="3743325"/>
            <a:ext cx="133350" cy="1333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29" name="Circle"/>
          <p:cNvSpPr/>
          <p:nvPr/>
        </p:nvSpPr>
        <p:spPr>
          <a:xfrm>
            <a:off x="2105025" y="3781425"/>
            <a:ext cx="57150" cy="571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30" name="Circle"/>
          <p:cNvSpPr/>
          <p:nvPr/>
        </p:nvSpPr>
        <p:spPr>
          <a:xfrm>
            <a:off x="3933825" y="3781425"/>
            <a:ext cx="57150" cy="571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31" name="Circle"/>
          <p:cNvSpPr/>
          <p:nvPr/>
        </p:nvSpPr>
        <p:spPr>
          <a:xfrm>
            <a:off x="5762625" y="3781425"/>
            <a:ext cx="57150" cy="571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32" name="Circle"/>
          <p:cNvSpPr/>
          <p:nvPr/>
        </p:nvSpPr>
        <p:spPr>
          <a:xfrm>
            <a:off x="7591425" y="3781425"/>
            <a:ext cx="57150" cy="571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33" name="Circle"/>
          <p:cNvSpPr/>
          <p:nvPr/>
        </p:nvSpPr>
        <p:spPr>
          <a:xfrm>
            <a:off x="9420225" y="3781425"/>
            <a:ext cx="57150" cy="571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34" name="Text"/>
          <p:cNvSpPr txBox="1"/>
          <p:nvPr/>
        </p:nvSpPr>
        <p:spPr>
          <a:xfrm>
            <a:off x="1905000" y="3048000"/>
            <a:ext cx="4572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E30613"/>
                </a:solidFill>
                <a:latin typeface="Inter"/>
                <a:ea typeface="Noto Sans SC"/>
              </a:rPr>
              <a:t>01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1733550" y="2628900"/>
            <a:ext cx="8001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基础模型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1800225" y="2514600"/>
            <a:ext cx="66675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Noto Sans SC"/>
                <a:ea typeface="Noto Sans SC"/>
              </a:rPr>
              <a:t>FOUNDATION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5562600" y="3048000"/>
            <a:ext cx="4572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E30613"/>
                </a:solidFill>
                <a:latin typeface="Inter"/>
                <a:ea typeface="Noto Sans SC"/>
              </a:rPr>
              <a:t>03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5486400" y="2628900"/>
            <a:ext cx="6096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多模态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5457825" y="2514600"/>
            <a:ext cx="66675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Noto Sans SC"/>
                <a:ea typeface="Noto Sans SC"/>
              </a:rPr>
              <a:t>MULTIMODAL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9220200" y="3048000"/>
            <a:ext cx="4572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E30613"/>
                </a:solidFill>
                <a:latin typeface="Inter"/>
                <a:ea typeface="Noto Sans SC"/>
              </a:rPr>
              <a:t>05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8639175" y="2628900"/>
            <a:ext cx="16192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Agent 与工具调用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9241155" y="2514600"/>
            <a:ext cx="4152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Noto Sans SC"/>
                <a:ea typeface="Noto Sans SC"/>
              </a:rPr>
              <a:t>AGENTS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3733800" y="3810000"/>
            <a:ext cx="4572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E30613"/>
                </a:solidFill>
                <a:latin typeface="Inter"/>
                <a:ea typeface="Noto Sans SC"/>
              </a:rPr>
              <a:t>02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3562350" y="4610100"/>
            <a:ext cx="8001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推理优化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3660458" y="4876800"/>
            <a:ext cx="60388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Noto Sans SC"/>
                <a:ea typeface="Noto Sans SC"/>
              </a:rPr>
              <a:t>INFERENCE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7391400" y="3810000"/>
            <a:ext cx="45720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E30613"/>
                </a:solidFill>
                <a:latin typeface="Inter"/>
                <a:ea typeface="Noto Sans SC"/>
              </a:rPr>
              <a:t>04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7219950" y="4610100"/>
            <a:ext cx="8001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111111"/>
                </a:solidFill>
                <a:latin typeface="Inter"/>
                <a:ea typeface="Noto Sans SC"/>
              </a:rPr>
              <a:t>安全对齐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7318058" y="4876800"/>
            <a:ext cx="60388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200">
                <a:solidFill>
                  <a:srgbClr val="B0B0B0"/>
                </a:solidFill>
                <a:latin typeface="Noto Sans SC"/>
                <a:ea typeface="Noto Sans SC"/>
              </a:rPr>
              <a:t>ALIGNMENT</a:t>
            </a:r>
          </a:p>
        </p:txBody>
      </p:sp>
      <p:sp>
        <p:nvSpPr>
          <p:cNvPr id="49" name="Rect"/>
          <p:cNvSpPr/>
          <p:nvPr/>
        </p:nvSpPr>
        <p:spPr>
          <a:xfrm>
            <a:off x="1219200" y="5334000"/>
            <a:ext cx="1828800" cy="952500"/>
          </a:xfrm>
          <a:prstGeom prst="rect">
            <a:avLst/>
          </a:prstGeom>
          <a:ln w="14288">
            <a:solidFill>
              <a:srgbClr val="E30613"/>
            </a:solidFill>
          </a:ln>
        </p:spPr>
      </p:sp>
      <p:sp>
        <p:nvSpPr>
          <p:cNvPr id="50" name="Text"/>
          <p:cNvSpPr txBox="1"/>
          <p:nvPr/>
        </p:nvSpPr>
        <p:spPr>
          <a:xfrm>
            <a:off x="1371600" y="5448300"/>
            <a:ext cx="10210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E30613"/>
                </a:solidFill>
                <a:latin typeface="Noto Sans SC"/>
                <a:ea typeface="Noto Sans SC"/>
              </a:rPr>
              <a:t>基础模型 · 01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1371600" y="5667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参数规模趋稳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1371600" y="58578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转向数据质量</a:t>
            </a:r>
          </a:p>
        </p:txBody>
      </p:sp>
      <p:sp>
        <p:nvSpPr>
          <p:cNvPr id="53" name="Text"/>
          <p:cNvSpPr txBox="1"/>
          <p:nvPr/>
        </p:nvSpPr>
        <p:spPr>
          <a:xfrm>
            <a:off x="1371600" y="6048375"/>
            <a:ext cx="8382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与训练效率</a:t>
            </a:r>
          </a:p>
        </p:txBody>
      </p:sp>
      <p:sp>
        <p:nvSpPr>
          <p:cNvPr id="54" name="Rect"/>
          <p:cNvSpPr/>
          <p:nvPr/>
        </p:nvSpPr>
        <p:spPr>
          <a:xfrm>
            <a:off x="3048000" y="5334000"/>
            <a:ext cx="1828800" cy="952500"/>
          </a:xfrm>
          <a:prstGeom prst="rect">
            <a:avLst/>
          </a:prstGeom>
          <a:ln w="9525">
            <a:solidFill>
              <a:srgbClr val="B0B0B0"/>
            </a:solidFill>
          </a:ln>
        </p:spPr>
      </p:sp>
      <p:sp>
        <p:nvSpPr>
          <p:cNvPr id="55" name="Text"/>
          <p:cNvSpPr txBox="1"/>
          <p:nvPr/>
        </p:nvSpPr>
        <p:spPr>
          <a:xfrm>
            <a:off x="3200400" y="5448300"/>
            <a:ext cx="10210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111111"/>
                </a:solidFill>
                <a:latin typeface="Noto Sans SC"/>
                <a:ea typeface="Noto Sans SC"/>
              </a:rPr>
              <a:t>推理优化 · 02</a:t>
            </a:r>
          </a:p>
        </p:txBody>
      </p:sp>
      <p:sp>
        <p:nvSpPr>
          <p:cNvPr id="56" name="Text"/>
          <p:cNvSpPr txBox="1"/>
          <p:nvPr/>
        </p:nvSpPr>
        <p:spPr>
          <a:xfrm>
            <a:off x="3200400" y="5667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蒸馏、量化、</a:t>
            </a:r>
          </a:p>
        </p:txBody>
      </p:sp>
      <p:sp>
        <p:nvSpPr>
          <p:cNvPr id="57" name="Text"/>
          <p:cNvSpPr txBox="1"/>
          <p:nvPr/>
        </p:nvSpPr>
        <p:spPr>
          <a:xfrm>
            <a:off x="3200400" y="5857875"/>
            <a:ext cx="8382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稀疏化技术</a:t>
            </a:r>
          </a:p>
        </p:txBody>
      </p:sp>
      <p:sp>
        <p:nvSpPr>
          <p:cNvPr id="58" name="Text"/>
          <p:cNvSpPr txBox="1"/>
          <p:nvPr/>
        </p:nvSpPr>
        <p:spPr>
          <a:xfrm>
            <a:off x="3200400" y="6048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降低单位成本</a:t>
            </a:r>
          </a:p>
        </p:txBody>
      </p:sp>
      <p:sp>
        <p:nvSpPr>
          <p:cNvPr id="59" name="Rect"/>
          <p:cNvSpPr/>
          <p:nvPr/>
        </p:nvSpPr>
        <p:spPr>
          <a:xfrm>
            <a:off x="4876800" y="5334000"/>
            <a:ext cx="1828800" cy="952500"/>
          </a:xfrm>
          <a:prstGeom prst="rect">
            <a:avLst/>
          </a:prstGeom>
          <a:ln w="9525">
            <a:solidFill>
              <a:srgbClr val="B0B0B0"/>
            </a:solidFill>
          </a:ln>
        </p:spPr>
      </p:sp>
      <p:sp>
        <p:nvSpPr>
          <p:cNvPr id="60" name="Text"/>
          <p:cNvSpPr txBox="1"/>
          <p:nvPr/>
        </p:nvSpPr>
        <p:spPr>
          <a:xfrm>
            <a:off x="5029200" y="5448300"/>
            <a:ext cx="88392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111111"/>
                </a:solidFill>
                <a:latin typeface="Noto Sans SC"/>
                <a:ea typeface="Noto Sans SC"/>
              </a:rPr>
              <a:t>多模态 · 03</a:t>
            </a:r>
          </a:p>
        </p:txBody>
      </p:sp>
      <p:sp>
        <p:nvSpPr>
          <p:cNvPr id="61" name="Text"/>
          <p:cNvSpPr txBox="1"/>
          <p:nvPr/>
        </p:nvSpPr>
        <p:spPr>
          <a:xfrm>
            <a:off x="5029200" y="5667375"/>
            <a:ext cx="1150239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文本-图像-视频</a:t>
            </a:r>
          </a:p>
        </p:txBody>
      </p:sp>
      <p:sp>
        <p:nvSpPr>
          <p:cNvPr id="62" name="Text"/>
          <p:cNvSpPr txBox="1"/>
          <p:nvPr/>
        </p:nvSpPr>
        <p:spPr>
          <a:xfrm>
            <a:off x="5029200" y="5857875"/>
            <a:ext cx="106851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-音频统一表征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5029200" y="6048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成为标准能力</a:t>
            </a:r>
          </a:p>
        </p:txBody>
      </p:sp>
      <p:sp>
        <p:nvSpPr>
          <p:cNvPr id="64" name="Rect"/>
          <p:cNvSpPr/>
          <p:nvPr/>
        </p:nvSpPr>
        <p:spPr>
          <a:xfrm>
            <a:off x="6705600" y="5334000"/>
            <a:ext cx="1828800" cy="952500"/>
          </a:xfrm>
          <a:prstGeom prst="rect">
            <a:avLst/>
          </a:prstGeom>
          <a:ln w="9525">
            <a:solidFill>
              <a:srgbClr val="B0B0B0"/>
            </a:solidFill>
          </a:ln>
        </p:spPr>
      </p:sp>
      <p:sp>
        <p:nvSpPr>
          <p:cNvPr id="65" name="Text"/>
          <p:cNvSpPr txBox="1"/>
          <p:nvPr/>
        </p:nvSpPr>
        <p:spPr>
          <a:xfrm>
            <a:off x="6858000" y="5448300"/>
            <a:ext cx="10210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111111"/>
                </a:solidFill>
                <a:latin typeface="Noto Sans SC"/>
                <a:ea typeface="Noto Sans SC"/>
              </a:rPr>
              <a:t>安全对齐 · 04</a:t>
            </a:r>
          </a:p>
        </p:txBody>
      </p:sp>
      <p:sp>
        <p:nvSpPr>
          <p:cNvPr id="66" name="Text"/>
          <p:cNvSpPr txBox="1"/>
          <p:nvPr/>
        </p:nvSpPr>
        <p:spPr>
          <a:xfrm>
            <a:off x="6858000" y="5667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可解释性研究</a:t>
            </a:r>
          </a:p>
        </p:txBody>
      </p:sp>
      <p:sp>
        <p:nvSpPr>
          <p:cNvPr id="67" name="Text"/>
          <p:cNvSpPr txBox="1"/>
          <p:nvPr/>
        </p:nvSpPr>
        <p:spPr>
          <a:xfrm>
            <a:off x="6858000" y="58578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红队测试前置</a:t>
            </a:r>
          </a:p>
        </p:txBody>
      </p:sp>
      <p:sp>
        <p:nvSpPr>
          <p:cNvPr id="68" name="Text"/>
          <p:cNvSpPr txBox="1"/>
          <p:nvPr/>
        </p:nvSpPr>
        <p:spPr>
          <a:xfrm>
            <a:off x="6858000" y="60483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发布必经环节</a:t>
            </a:r>
          </a:p>
        </p:txBody>
      </p:sp>
      <p:sp>
        <p:nvSpPr>
          <p:cNvPr id="69" name="Rect"/>
          <p:cNvSpPr/>
          <p:nvPr/>
        </p:nvSpPr>
        <p:spPr>
          <a:xfrm>
            <a:off x="8534400" y="5334000"/>
            <a:ext cx="1828800" cy="952500"/>
          </a:xfrm>
          <a:prstGeom prst="rect">
            <a:avLst/>
          </a:prstGeom>
          <a:ln w="9525">
            <a:solidFill>
              <a:srgbClr val="B0B0B0"/>
            </a:solidFill>
          </a:ln>
        </p:spPr>
      </p:sp>
      <p:sp>
        <p:nvSpPr>
          <p:cNvPr id="70" name="Text"/>
          <p:cNvSpPr txBox="1"/>
          <p:nvPr/>
        </p:nvSpPr>
        <p:spPr>
          <a:xfrm>
            <a:off x="8686800" y="5448300"/>
            <a:ext cx="8496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111111"/>
                </a:solidFill>
                <a:latin typeface="Noto Sans SC"/>
                <a:ea typeface="Noto Sans SC"/>
              </a:rPr>
              <a:t>Agent · 05</a:t>
            </a:r>
          </a:p>
        </p:txBody>
      </p:sp>
      <p:sp>
        <p:nvSpPr>
          <p:cNvPr id="71" name="Text"/>
          <p:cNvSpPr txBox="1"/>
          <p:nvPr/>
        </p:nvSpPr>
        <p:spPr>
          <a:xfrm>
            <a:off x="8686800" y="5667375"/>
            <a:ext cx="8382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从对话助手</a:t>
            </a:r>
          </a:p>
        </p:txBody>
      </p:sp>
      <p:sp>
        <p:nvSpPr>
          <p:cNvPr id="72" name="Text"/>
          <p:cNvSpPr txBox="1"/>
          <p:nvPr/>
        </p:nvSpPr>
        <p:spPr>
          <a:xfrm>
            <a:off x="8686800" y="5857875"/>
            <a:ext cx="98679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走向自主任务</a:t>
            </a:r>
          </a:p>
        </p:txBody>
      </p:sp>
      <p:sp>
        <p:nvSpPr>
          <p:cNvPr id="73" name="Text"/>
          <p:cNvSpPr txBox="1"/>
          <p:nvPr/>
        </p:nvSpPr>
        <p:spPr>
          <a:xfrm>
            <a:off x="8686800" y="6048375"/>
            <a:ext cx="8382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111111"/>
                </a:solidFill>
                <a:latin typeface="Noto Sans SC"/>
                <a:ea typeface="Noto Sans SC"/>
              </a:rPr>
              <a:t>执行与编排</a:t>
            </a:r>
          </a:p>
        </p:txBody>
      </p:sp>
      <p:sp>
        <p:nvSpPr>
          <p:cNvPr id="74" name="Line"/>
          <p:cNvSpPr/>
          <p:nvPr/>
        </p:nvSpPr>
        <p:spPr>
          <a:xfrm>
            <a:off x="752475" y="656272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75" name="Text"/>
          <p:cNvSpPr txBox="1"/>
          <p:nvPr/>
        </p:nvSpPr>
        <p:spPr>
          <a:xfrm>
            <a:off x="762000" y="6648450"/>
            <a:ext cx="172974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750" b="0" i="0" spc="200">
                <a:solidFill>
                  <a:srgbClr val="B0B0B0"/>
                </a:solidFill>
                <a:latin typeface="Inter"/>
                <a:ea typeface="Noto Sans SC"/>
              </a:rPr>
              <a:t>SOURCE · INDUSTRY ANALYSIS</a:t>
            </a:r>
          </a:p>
        </p:txBody>
      </p:sp>
      <p:sp>
        <p:nvSpPr>
          <p:cNvPr id="76" name="Text"/>
          <p:cNvSpPr txBox="1"/>
          <p:nvPr/>
        </p:nvSpPr>
        <p:spPr>
          <a:xfrm>
            <a:off x="10972800" y="6648450"/>
            <a:ext cx="4572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1" i="0" spc="200">
                <a:solidFill>
                  <a:srgbClr val="111111"/>
                </a:solidFill>
                <a:latin typeface="Inter"/>
                <a:ea typeface="Noto Sans SC"/>
              </a:rPr>
              <a:t>SLIDE 05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Line"/>
          <p:cNvSpPr/>
          <p:nvPr/>
        </p:nvSpPr>
        <p:spPr>
          <a:xfrm>
            <a:off x="747713" y="59531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4" name="Text"/>
          <p:cNvSpPr txBox="1"/>
          <p:nvPr/>
        </p:nvSpPr>
        <p:spPr>
          <a:xfrm>
            <a:off x="762000" y="361950"/>
            <a:ext cx="623316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06 / 10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477375" y="361950"/>
            <a:ext cx="195262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666750"/>
            <a:ext cx="430149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生成式 AI 应用版图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762000" y="1238250"/>
            <a:ext cx="1946910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0" i="0">
                <a:solidFill>
                  <a:srgbClr val="B0B0B0"/>
                </a:solidFill>
                <a:latin typeface="Inter"/>
                <a:ea typeface="Noto Sans SC"/>
              </a:rPr>
              <a:t>四象限看赛道成熟度</a:t>
            </a:r>
          </a:p>
        </p:txBody>
      </p:sp>
      <p:sp>
        <p:nvSpPr>
          <p:cNvPr id="8" name="Line"/>
          <p:cNvSpPr/>
          <p:nvPr/>
        </p:nvSpPr>
        <p:spPr>
          <a:xfrm>
            <a:off x="747713" y="1700213"/>
            <a:ext cx="4410075" cy="38100"/>
          </a:xfrm>
          <a:custGeom>
            <a:avLst/>
            <a:gdLst/>
            <a:ahLst/>
            <a:cxnLst/>
            <a:rect l="0" t="0" r="100000" b="100000"/>
            <a:pathLst>
              <a:path w="4410075" h="38100">
                <a:moveTo>
                  <a:pt x="14288" y="14288"/>
                </a:moveTo>
                <a:lnTo>
                  <a:pt x="4395788" y="14288"/>
                </a:lnTo>
              </a:path>
            </a:pathLst>
          </a:custGeom>
          <a:ln w="19050">
            <a:solidFill>
              <a:srgbClr val="E30613"/>
            </a:solidFill>
          </a:ln>
        </p:spPr>
      </p:sp>
      <p:sp>
        <p:nvSpPr>
          <p:cNvPr id="9" name="Text"/>
          <p:cNvSpPr txBox="1"/>
          <p:nvPr/>
        </p:nvSpPr>
        <p:spPr>
          <a:xfrm>
            <a:off x="762000" y="1905000"/>
            <a:ext cx="5067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坐标轴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762000" y="2095500"/>
            <a:ext cx="215150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横轴:技术成熟度 (低 → 高)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762000" y="2286000"/>
            <a:ext cx="231152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纵轴:商业化渗透率 (低 → 高)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762000" y="2686050"/>
            <a:ext cx="150799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高 / 高 · 成熟主战场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762000" y="2876550"/>
            <a:ext cx="233553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办公协同、代码生成、内容创作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762000" y="3733800"/>
            <a:ext cx="13708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高 / 低 · 潜力长尾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762000" y="3924300"/>
            <a:ext cx="233553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医疗诊断、法律咨询、教育辅导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762000" y="4781550"/>
            <a:ext cx="13708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低 / 高 · 流量红利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762000" y="4972050"/>
            <a:ext cx="249555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营销文案、客服自动化、电商推荐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762000" y="5829300"/>
            <a:ext cx="13708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200">
                <a:solidFill>
                  <a:srgbClr val="111111"/>
                </a:solidFill>
                <a:latin typeface="Inter"/>
                <a:ea typeface="Noto Sans SC"/>
              </a:rPr>
              <a:t>低 / 低 · 远期探索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762000" y="6019800"/>
            <a:ext cx="233553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具身智能、科学发现、复杂决策</a:t>
            </a:r>
          </a:p>
        </p:txBody>
      </p:sp>
      <p:sp>
        <p:nvSpPr>
          <p:cNvPr id="20" name="Rect"/>
          <p:cNvSpPr/>
          <p:nvPr/>
        </p:nvSpPr>
        <p:spPr>
          <a:xfrm>
            <a:off x="5762625" y="3714750"/>
            <a:ext cx="2476500" cy="2476500"/>
          </a:xfrm>
          <a:prstGeom prst="rect">
            <a:avLst/>
          </a:prstGeom>
          <a:solidFill>
            <a:srgbClr val="FFFFFF"/>
          </a:solidFill>
          <a:ln w="9525">
            <a:solidFill>
              <a:srgbClr val="B0B0B0"/>
            </a:solidFill>
          </a:ln>
        </p:spPr>
      </p:sp>
      <p:sp>
        <p:nvSpPr>
          <p:cNvPr id="21" name="Rect"/>
          <p:cNvSpPr/>
          <p:nvPr/>
        </p:nvSpPr>
        <p:spPr>
          <a:xfrm>
            <a:off x="8239125" y="3714750"/>
            <a:ext cx="2476500" cy="2476500"/>
          </a:xfrm>
          <a:prstGeom prst="rect">
            <a:avLst/>
          </a:prstGeom>
          <a:solidFill>
            <a:srgbClr val="FFFFFF"/>
          </a:solidFill>
          <a:ln w="9525">
            <a:solidFill>
              <a:srgbClr val="B0B0B0"/>
            </a:solidFill>
          </a:ln>
        </p:spPr>
      </p:sp>
      <p:sp>
        <p:nvSpPr>
          <p:cNvPr id="22" name="Rect"/>
          <p:cNvSpPr/>
          <p:nvPr/>
        </p:nvSpPr>
        <p:spPr>
          <a:xfrm>
            <a:off x="5762625" y="1238250"/>
            <a:ext cx="2476500" cy="2476500"/>
          </a:xfrm>
          <a:prstGeom prst="rect">
            <a:avLst/>
          </a:prstGeom>
          <a:solidFill>
            <a:srgbClr val="FFFFFF"/>
          </a:solidFill>
          <a:ln w="9525">
            <a:solidFill>
              <a:srgbClr val="B0B0B0"/>
            </a:solidFill>
          </a:ln>
        </p:spPr>
      </p:sp>
      <p:sp>
        <p:nvSpPr>
          <p:cNvPr id="23" name="Rect"/>
          <p:cNvSpPr/>
          <p:nvPr/>
        </p:nvSpPr>
        <p:spPr>
          <a:xfrm>
            <a:off x="8239125" y="1238250"/>
            <a:ext cx="2476500" cy="2476500"/>
          </a:xfrm>
          <a:prstGeom prst="rect">
            <a:avLst/>
          </a:prstGeom>
          <a:solidFill>
            <a:srgbClr val="FFFFFF"/>
          </a:solidFill>
          <a:ln w="19050">
            <a:solidFill>
              <a:srgbClr val="E30613"/>
            </a:solidFill>
          </a:ln>
        </p:spPr>
      </p:sp>
      <p:sp>
        <p:nvSpPr>
          <p:cNvPr id="24" name="Rect"/>
          <p:cNvSpPr/>
          <p:nvPr/>
        </p:nvSpPr>
        <p:spPr>
          <a:xfrm>
            <a:off x="5762625" y="952500"/>
            <a:ext cx="2476500" cy="133350"/>
          </a:xfrm>
          <a:prstGeom prst="rect">
            <a:avLst/>
          </a:prstGeom>
          <a:solidFill>
            <a:srgbClr val="FFFFFF"/>
          </a:solidFill>
          <a:ln w="9525">
            <a:solidFill>
              <a:srgbClr val="B0B0B0"/>
            </a:solidFill>
          </a:ln>
        </p:spPr>
      </p:sp>
      <p:sp>
        <p:nvSpPr>
          <p:cNvPr id="25" name="Rect"/>
          <p:cNvSpPr/>
          <p:nvPr/>
        </p:nvSpPr>
        <p:spPr>
          <a:xfrm>
            <a:off x="8239125" y="952500"/>
            <a:ext cx="2476500" cy="1333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26" name="Text"/>
          <p:cNvSpPr txBox="1"/>
          <p:nvPr/>
        </p:nvSpPr>
        <p:spPr>
          <a:xfrm>
            <a:off x="5762625" y="7905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低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10334625" y="7905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高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6667500" y="790575"/>
            <a:ext cx="66675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商业化渗透率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10000298" y="1409700"/>
            <a:ext cx="52482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 spc="200">
                <a:solidFill>
                  <a:srgbClr val="E30613"/>
                </a:solidFill>
                <a:latin typeface="Inter"/>
                <a:ea typeface="Noto Sans SC"/>
              </a:rPr>
              <a:t>高 / 高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9963150" y="1666875"/>
            <a:ext cx="56197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成熟主战场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8429625" y="1981200"/>
            <a:ext cx="110109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E30613"/>
                </a:solidFill>
                <a:latin typeface="Noto Sans SC"/>
                <a:ea typeface="Noto Sans SC"/>
              </a:rPr>
              <a:t>办公协同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8429625" y="2286000"/>
            <a:ext cx="110109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E30613"/>
                </a:solidFill>
                <a:latin typeface="Noto Sans SC"/>
                <a:ea typeface="Noto Sans SC"/>
              </a:rPr>
              <a:t>代码生成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8429625" y="2590800"/>
            <a:ext cx="110109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1" i="0">
                <a:solidFill>
                  <a:srgbClr val="E30613"/>
                </a:solidFill>
                <a:latin typeface="Noto Sans SC"/>
                <a:ea typeface="Noto Sans SC"/>
              </a:rPr>
              <a:t>内容创作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8429625" y="3038475"/>
            <a:ext cx="154743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规模化变现,头部格局初定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5953125" y="1409700"/>
            <a:ext cx="67932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200">
                <a:solidFill>
                  <a:srgbClr val="111111"/>
                </a:solidFill>
                <a:latin typeface="Inter"/>
                <a:ea typeface="Noto Sans SC"/>
              </a:rPr>
              <a:t>低 / 高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5953125" y="1666875"/>
            <a:ext cx="59817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流量红利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5953125" y="20002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营销文案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5953125" y="2305050"/>
            <a:ext cx="12382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客服自动化</a:t>
            </a:r>
          </a:p>
        </p:txBody>
      </p:sp>
      <p:sp>
        <p:nvSpPr>
          <p:cNvPr id="39" name="Text"/>
          <p:cNvSpPr txBox="1"/>
          <p:nvPr/>
        </p:nvSpPr>
        <p:spPr>
          <a:xfrm>
            <a:off x="5953125" y="26098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电商推荐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5953125" y="3038475"/>
            <a:ext cx="147828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门槛低、流量大、毛利薄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5953125" y="3886200"/>
            <a:ext cx="67932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 spc="200">
                <a:solidFill>
                  <a:srgbClr val="111111"/>
                </a:solidFill>
                <a:latin typeface="Inter"/>
                <a:ea typeface="Noto Sans SC"/>
              </a:rPr>
              <a:t>低 / 低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5953125" y="4143375"/>
            <a:ext cx="59817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远期探索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5953125" y="44767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具身智能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5953125" y="47815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科学发现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5953125" y="50863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复杂决策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5953125" y="5514975"/>
            <a:ext cx="1641729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前沿研究,商业化待 3–5 年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10000298" y="3886200"/>
            <a:ext cx="52482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 spc="200">
                <a:solidFill>
                  <a:srgbClr val="111111"/>
                </a:solidFill>
                <a:latin typeface="Inter"/>
                <a:ea typeface="Noto Sans SC"/>
              </a:rPr>
              <a:t>高 / 低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10067925" y="4143375"/>
            <a:ext cx="4572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潜力长尾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8429625" y="44767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医疗诊断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8429625" y="47815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法律咨询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8429625" y="5086350"/>
            <a:ext cx="10096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111111"/>
                </a:solidFill>
                <a:latin typeface="Noto Sans SC"/>
                <a:ea typeface="Noto Sans SC"/>
              </a:rPr>
              <a:t>教育辅导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8429625" y="5514975"/>
            <a:ext cx="192462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技术成熟,合规与付费意愿待突破</a:t>
            </a:r>
          </a:p>
        </p:txBody>
      </p:sp>
      <p:sp>
        <p:nvSpPr>
          <p:cNvPr id="53" name="Circle"/>
          <p:cNvSpPr/>
          <p:nvPr/>
        </p:nvSpPr>
        <p:spPr>
          <a:xfrm>
            <a:off x="8191500" y="3667125"/>
            <a:ext cx="95250" cy="9525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54" name="Circle"/>
          <p:cNvSpPr/>
          <p:nvPr/>
        </p:nvSpPr>
        <p:spPr>
          <a:xfrm>
            <a:off x="8134350" y="3609975"/>
            <a:ext cx="209550" cy="209550"/>
          </a:xfrm>
          <a:prstGeom prst="ellipse">
            <a:avLst/>
          </a:prstGeom>
          <a:ln w="9525">
            <a:solidFill>
              <a:srgbClr val="E30613"/>
            </a:solidFill>
          </a:ln>
        </p:spPr>
      </p:sp>
      <p:sp>
        <p:nvSpPr>
          <p:cNvPr id="55" name="Line"/>
          <p:cNvSpPr/>
          <p:nvPr/>
        </p:nvSpPr>
        <p:spPr>
          <a:xfrm>
            <a:off x="5700713" y="6272213"/>
            <a:ext cx="5124450" cy="38100"/>
          </a:xfrm>
          <a:custGeom>
            <a:avLst/>
            <a:gdLst/>
            <a:ahLst/>
            <a:cxnLst/>
            <a:rect l="0" t="0" r="100000" b="100000"/>
            <a:pathLst>
              <a:path w="5124450" h="38100">
                <a:moveTo>
                  <a:pt x="14288" y="14288"/>
                </a:moveTo>
                <a:lnTo>
                  <a:pt x="5110163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56" name="Path"/>
          <p:cNvSpPr/>
          <p:nvPr/>
        </p:nvSpPr>
        <p:spPr>
          <a:xfrm>
            <a:off x="10715625" y="6248400"/>
            <a:ext cx="95250" cy="76200"/>
          </a:xfrm>
          <a:custGeom>
            <a:avLst/>
            <a:gdLst/>
            <a:ahLst/>
            <a:cxnLst/>
            <a:rect l="0" t="0" r="100000" b="100000"/>
            <a:pathLst>
              <a:path w="95250" h="76200">
                <a:moveTo>
                  <a:pt x="95250" y="38100"/>
                </a:moveTo>
                <a:lnTo>
                  <a:pt x="0" y="0"/>
                </a:lnTo>
                <a:lnTo>
                  <a:pt x="0" y="76200"/>
                </a:lnTo>
                <a:close/>
              </a:path>
            </a:pathLst>
          </a:custGeom>
          <a:solidFill>
            <a:srgbClr val="111111"/>
          </a:solidFill>
        </p:spPr>
      </p:sp>
      <p:sp>
        <p:nvSpPr>
          <p:cNvPr id="57" name="Text"/>
          <p:cNvSpPr txBox="1"/>
          <p:nvPr/>
        </p:nvSpPr>
        <p:spPr>
          <a:xfrm>
            <a:off x="5762625" y="64008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低</a:t>
            </a:r>
          </a:p>
        </p:txBody>
      </p:sp>
      <p:sp>
        <p:nvSpPr>
          <p:cNvPr id="58" name="Text"/>
          <p:cNvSpPr txBox="1"/>
          <p:nvPr/>
        </p:nvSpPr>
        <p:spPr>
          <a:xfrm>
            <a:off x="7934325" y="6400800"/>
            <a:ext cx="6096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技术成熟度</a:t>
            </a:r>
          </a:p>
        </p:txBody>
      </p:sp>
      <p:sp>
        <p:nvSpPr>
          <p:cNvPr id="59" name="Text"/>
          <p:cNvSpPr txBox="1"/>
          <p:nvPr/>
        </p:nvSpPr>
        <p:spPr>
          <a:xfrm>
            <a:off x="10382250" y="64008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高</a:t>
            </a:r>
          </a:p>
        </p:txBody>
      </p:sp>
      <p:sp>
        <p:nvSpPr>
          <p:cNvPr id="60" name="Line"/>
          <p:cNvSpPr/>
          <p:nvPr/>
        </p:nvSpPr>
        <p:spPr>
          <a:xfrm>
            <a:off x="5605463" y="1128713"/>
            <a:ext cx="38100" cy="5076825"/>
          </a:xfrm>
          <a:custGeom>
            <a:avLst/>
            <a:gdLst/>
            <a:ahLst/>
            <a:cxnLst/>
            <a:rect l="0" t="0" r="100000" b="100000"/>
            <a:pathLst>
              <a:path w="38100" h="5076825">
                <a:moveTo>
                  <a:pt x="14288" y="5062538"/>
                </a:moveTo>
                <a:lnTo>
                  <a:pt x="14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61" name="Path"/>
          <p:cNvSpPr/>
          <p:nvPr/>
        </p:nvSpPr>
        <p:spPr>
          <a:xfrm>
            <a:off x="5581650" y="1143000"/>
            <a:ext cx="76200" cy="95250"/>
          </a:xfrm>
          <a:custGeom>
            <a:avLst/>
            <a:gdLst/>
            <a:ahLst/>
            <a:cxnLst/>
            <a:rect l="0" t="0" r="100000" b="100000"/>
            <a:pathLst>
              <a:path w="76200" h="95250">
                <a:moveTo>
                  <a:pt x="38100" y="0"/>
                </a:moveTo>
                <a:lnTo>
                  <a:pt x="0" y="95250"/>
                </a:lnTo>
                <a:lnTo>
                  <a:pt x="76200" y="95250"/>
                </a:lnTo>
                <a:close/>
              </a:path>
            </a:pathLst>
          </a:custGeom>
          <a:solidFill>
            <a:srgbClr val="111111"/>
          </a:solidFill>
        </p:spPr>
      </p:sp>
      <p:sp>
        <p:nvSpPr>
          <p:cNvPr id="62" name="Line"/>
          <p:cNvSpPr/>
          <p:nvPr/>
        </p:nvSpPr>
        <p:spPr>
          <a:xfrm>
            <a:off x="752475" y="66198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63" name="Text"/>
          <p:cNvSpPr txBox="1"/>
          <p:nvPr/>
        </p:nvSpPr>
        <p:spPr>
          <a:xfrm>
            <a:off x="762000" y="6667500"/>
            <a:ext cx="1198245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750" b="0" i="0">
                <a:solidFill>
                  <a:srgbClr val="B0B0B0"/>
                </a:solidFill>
                <a:latin typeface="Inter"/>
                <a:ea typeface="Noto Sans SC"/>
              </a:rPr>
              <a:t>数据示意 · 示意结构</a:t>
            </a:r>
          </a:p>
        </p:txBody>
      </p:sp>
      <p:sp>
        <p:nvSpPr>
          <p:cNvPr id="64" name="Text"/>
          <p:cNvSpPr txBox="1"/>
          <p:nvPr/>
        </p:nvSpPr>
        <p:spPr>
          <a:xfrm>
            <a:off x="11025188" y="6667500"/>
            <a:ext cx="404813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B0B0B0"/>
                </a:solidFill>
                <a:latin typeface="Inter"/>
                <a:ea typeface="Noto Sans SC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762000" y="438150"/>
            <a:ext cx="4484370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111111"/>
                </a:solidFill>
                <a:latin typeface="Inter"/>
                <a:ea typeface="Noto Sans SC"/>
              </a:rPr>
              <a:t>行业落地案例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762000" y="1200150"/>
            <a:ext cx="286131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650" b="0" i="0">
                <a:solidFill>
                  <a:srgbClr val="B0B0B0"/>
                </a:solidFill>
                <a:latin typeface="Inter"/>
                <a:ea typeface="Noto Sans SC"/>
              </a:rPr>
              <a:t>从概念验证走向生产部署</a:t>
            </a:r>
          </a:p>
        </p:txBody>
      </p:sp>
      <p:sp>
        <p:nvSpPr>
          <p:cNvPr id="5" name="Rect"/>
          <p:cNvSpPr/>
          <p:nvPr/>
        </p:nvSpPr>
        <p:spPr>
          <a:xfrm>
            <a:off x="762000" y="1524000"/>
            <a:ext cx="1143000" cy="28575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6" name="Text"/>
          <p:cNvSpPr txBox="1"/>
          <p:nvPr/>
        </p:nvSpPr>
        <p:spPr>
          <a:xfrm>
            <a:off x="10805160" y="895350"/>
            <a:ext cx="62484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200" b="0" i="0">
                <a:solidFill>
                  <a:srgbClr val="B0B0B0"/>
                </a:solidFill>
                <a:latin typeface="Inter"/>
                <a:ea typeface="Noto Sans SC"/>
              </a:rPr>
              <a:t>07 / 10</a:t>
            </a:r>
          </a:p>
        </p:txBody>
      </p:sp>
      <p:grpSp>
        <p:nvGrpSpPr>
          <p:cNvPr id="24" name="Group"/>
          <p:cNvGrpSpPr/>
          <p:nvPr/>
        </p:nvGrpSpPr>
        <p:grpSpPr>
          <a:xfrm>
            <a:off x="762000" y="1809750"/>
            <a:ext cx="1981200" cy="4286250"/>
            <a:chOff x="762000" y="1809750"/>
            <a:chExt cx="1981200" cy="4286250"/>
          </a:xfrm>
        </p:grpSpPr>
        <p:sp>
          <p:nvSpPr>
            <p:cNvPr id="7" name="Rect"/>
            <p:cNvSpPr/>
            <p:nvPr/>
          </p:nvSpPr>
          <p:spPr>
            <a:xfrm>
              <a:off x="762000" y="1809750"/>
              <a:ext cx="1981200" cy="42862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11111"/>
              </a:solidFill>
            </a:ln>
          </p:spPr>
        </p:sp>
        <p:sp>
          <p:nvSpPr>
            <p:cNvPr id="8" name="Rect"/>
            <p:cNvSpPr/>
            <p:nvPr/>
          </p:nvSpPr>
          <p:spPr>
            <a:xfrm>
              <a:off x="990600" y="2095500"/>
              <a:ext cx="133350" cy="38100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9" name="Rect"/>
            <p:cNvSpPr/>
            <p:nvPr/>
          </p:nvSpPr>
          <p:spPr>
            <a:xfrm>
              <a:off x="1181100" y="2209800"/>
              <a:ext cx="133350" cy="26670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10" name="Rect"/>
            <p:cNvSpPr/>
            <p:nvPr/>
          </p:nvSpPr>
          <p:spPr>
            <a:xfrm>
              <a:off x="1371600" y="2324100"/>
              <a:ext cx="133350" cy="152400"/>
            </a:xfrm>
            <a:prstGeom prst="rect">
              <a:avLst/>
            </a:prstGeom>
            <a:solidFill>
              <a:srgbClr val="E30613"/>
            </a:solidFill>
          </p:spPr>
        </p:sp>
        <p:sp>
          <p:nvSpPr>
            <p:cNvPr id="11" name="Rect"/>
            <p:cNvSpPr/>
            <p:nvPr/>
          </p:nvSpPr>
          <p:spPr>
            <a:xfrm>
              <a:off x="1562100" y="2400300"/>
              <a:ext cx="133350" cy="7620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12" name="Text"/>
            <p:cNvSpPr txBox="1"/>
            <p:nvPr/>
          </p:nvSpPr>
          <p:spPr>
            <a:xfrm>
              <a:off x="990600" y="2590800"/>
              <a:ext cx="689610" cy="51244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950" b="1" i="0">
                  <a:solidFill>
                    <a:srgbClr val="111111"/>
                  </a:solidFill>
                  <a:latin typeface="Inter"/>
                  <a:ea typeface="Noto Sans SC"/>
                </a:rPr>
                <a:t>金融</a:t>
              </a:r>
            </a:p>
          </p:txBody>
        </p:sp>
        <p:sp>
          <p:nvSpPr>
            <p:cNvPr id="13" name="Line"/>
            <p:cNvSpPr/>
            <p:nvPr/>
          </p:nvSpPr>
          <p:spPr>
            <a:xfrm>
              <a:off x="981075" y="3000375"/>
              <a:ext cx="1543050" cy="28575"/>
            </a:xfrm>
            <a:custGeom>
              <a:avLst/>
              <a:gdLst/>
              <a:ahLst/>
              <a:cxnLst/>
              <a:rect l="0" t="0" r="100000" b="100000"/>
              <a:pathLst>
                <a:path w="1543050" h="28575">
                  <a:moveTo>
                    <a:pt x="9525" y="9525"/>
                  </a:moveTo>
                  <a:lnTo>
                    <a:pt x="1533525" y="9525"/>
                  </a:lnTo>
                </a:path>
              </a:pathLst>
            </a:custGeom>
            <a:ln w="9525">
              <a:solidFill>
                <a:srgbClr val="B0B0B0"/>
              </a:solidFill>
            </a:ln>
          </p:spPr>
        </p:sp>
        <p:sp>
          <p:nvSpPr>
            <p:cNvPr id="14" name="Text"/>
            <p:cNvSpPr txBox="1"/>
            <p:nvPr/>
          </p:nvSpPr>
          <p:spPr>
            <a:xfrm>
              <a:off x="990600" y="31908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智能投研</a:t>
              </a:r>
            </a:p>
          </p:txBody>
        </p:sp>
        <p:sp>
          <p:nvSpPr>
            <p:cNvPr id="15" name="Text"/>
            <p:cNvSpPr txBox="1"/>
            <p:nvPr/>
          </p:nvSpPr>
          <p:spPr>
            <a:xfrm>
              <a:off x="990600" y="34575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风控建模</a:t>
              </a:r>
            </a:p>
          </p:txBody>
        </p:sp>
        <p:sp>
          <p:nvSpPr>
            <p:cNvPr id="16" name="Text"/>
            <p:cNvSpPr txBox="1"/>
            <p:nvPr/>
          </p:nvSpPr>
          <p:spPr>
            <a:xfrm>
              <a:off x="990600" y="3724275"/>
              <a:ext cx="9525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客服自动化</a:t>
              </a:r>
            </a:p>
          </p:txBody>
        </p:sp>
        <p:sp>
          <p:nvSpPr>
            <p:cNvPr id="17" name="Text"/>
            <p:cNvSpPr txBox="1"/>
            <p:nvPr/>
          </p:nvSpPr>
          <p:spPr>
            <a:xfrm>
              <a:off x="990600" y="5514975"/>
              <a:ext cx="54102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B0B0B0"/>
                  </a:solidFill>
                  <a:latin typeface="Inter"/>
                  <a:ea typeface="Noto Sans SC"/>
                </a:rPr>
                <a:t>成熟度</a:t>
              </a:r>
            </a:p>
          </p:txBody>
        </p:sp>
        <p:sp>
          <p:nvSpPr>
            <p:cNvPr id="18" name="Circle"/>
            <p:cNvSpPr/>
            <p:nvPr/>
          </p:nvSpPr>
          <p:spPr>
            <a:xfrm>
              <a:off x="14382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19" name="Circle"/>
            <p:cNvSpPr/>
            <p:nvPr/>
          </p:nvSpPr>
          <p:spPr>
            <a:xfrm>
              <a:off x="15906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20" name="Circle"/>
            <p:cNvSpPr/>
            <p:nvPr/>
          </p:nvSpPr>
          <p:spPr>
            <a:xfrm>
              <a:off x="17430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21" name="Circle"/>
            <p:cNvSpPr/>
            <p:nvPr/>
          </p:nvSpPr>
          <p:spPr>
            <a:xfrm>
              <a:off x="18954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22" name="Circle"/>
            <p:cNvSpPr/>
            <p:nvPr/>
          </p:nvSpPr>
          <p:spPr>
            <a:xfrm>
              <a:off x="20478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23" name="Text"/>
            <p:cNvSpPr txBox="1"/>
            <p:nvPr/>
          </p:nvSpPr>
          <p:spPr>
            <a:xfrm>
              <a:off x="2247900" y="5514975"/>
              <a:ext cx="38100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111111"/>
                  </a:solidFill>
                  <a:latin typeface="Inter"/>
                  <a:ea typeface="Noto Sans SC"/>
                </a:rPr>
                <a:t>L4</a:t>
              </a:r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2895600" y="1809750"/>
            <a:ext cx="1981200" cy="4286250"/>
            <a:chOff x="2895600" y="1809750"/>
            <a:chExt cx="1981200" cy="4286250"/>
          </a:xfrm>
        </p:grpSpPr>
        <p:sp>
          <p:nvSpPr>
            <p:cNvPr id="25" name="Rect"/>
            <p:cNvSpPr/>
            <p:nvPr/>
          </p:nvSpPr>
          <p:spPr>
            <a:xfrm>
              <a:off x="2895600" y="1809750"/>
              <a:ext cx="1981200" cy="42862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11111"/>
              </a:solidFill>
            </a:ln>
          </p:spPr>
        </p:sp>
        <p:sp>
          <p:nvSpPr>
            <p:cNvPr id="26" name="Circle"/>
            <p:cNvSpPr/>
            <p:nvPr/>
          </p:nvSpPr>
          <p:spPr>
            <a:xfrm>
              <a:off x="3181350" y="2076450"/>
              <a:ext cx="419100" cy="419100"/>
            </a:xfrm>
            <a:prstGeom prst="ellipse">
              <a:avLst/>
            </a:prstGeom>
            <a:ln w="28575">
              <a:solidFill>
                <a:srgbClr val="111111"/>
              </a:solidFill>
            </a:ln>
          </p:spPr>
        </p:sp>
        <p:sp>
          <p:nvSpPr>
            <p:cNvPr id="27" name="Circle"/>
            <p:cNvSpPr/>
            <p:nvPr/>
          </p:nvSpPr>
          <p:spPr>
            <a:xfrm>
              <a:off x="3314700" y="2209800"/>
              <a:ext cx="152400" cy="15240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28" name="Line"/>
            <p:cNvSpPr/>
            <p:nvPr/>
          </p:nvSpPr>
          <p:spPr>
            <a:xfrm>
              <a:off x="3371850" y="1981200"/>
              <a:ext cx="47625" cy="114300"/>
            </a:xfrm>
            <a:custGeom>
              <a:avLst/>
              <a:gdLst/>
              <a:ahLst/>
              <a:cxnLst/>
              <a:rect l="0" t="0" r="100000" b="100000"/>
              <a:pathLst>
                <a:path w="47625" h="114300">
                  <a:moveTo>
                    <a:pt x="19050" y="19050"/>
                  </a:moveTo>
                  <a:lnTo>
                    <a:pt x="19050" y="95250"/>
                  </a:lnTo>
                </a:path>
              </a:pathLst>
            </a:custGeom>
            <a:ln w="28575">
              <a:solidFill>
                <a:srgbClr val="111111"/>
              </a:solidFill>
            </a:ln>
          </p:spPr>
        </p:sp>
        <p:sp>
          <p:nvSpPr>
            <p:cNvPr id="29" name="Line"/>
            <p:cNvSpPr/>
            <p:nvPr/>
          </p:nvSpPr>
          <p:spPr>
            <a:xfrm>
              <a:off x="3371850" y="2476500"/>
              <a:ext cx="47625" cy="114300"/>
            </a:xfrm>
            <a:custGeom>
              <a:avLst/>
              <a:gdLst/>
              <a:ahLst/>
              <a:cxnLst/>
              <a:rect l="0" t="0" r="100000" b="100000"/>
              <a:pathLst>
                <a:path w="47625" h="114300">
                  <a:moveTo>
                    <a:pt x="19050" y="19050"/>
                  </a:moveTo>
                  <a:lnTo>
                    <a:pt x="19050" y="95250"/>
                  </a:lnTo>
                </a:path>
              </a:pathLst>
            </a:custGeom>
            <a:ln w="28575">
              <a:solidFill>
                <a:srgbClr val="111111"/>
              </a:solidFill>
            </a:ln>
          </p:spPr>
        </p:sp>
        <p:sp>
          <p:nvSpPr>
            <p:cNvPr id="30" name="Line"/>
            <p:cNvSpPr/>
            <p:nvPr/>
          </p:nvSpPr>
          <p:spPr>
            <a:xfrm>
              <a:off x="3086100" y="2266950"/>
              <a:ext cx="114300" cy="47625"/>
            </a:xfrm>
            <a:custGeom>
              <a:avLst/>
              <a:gdLst/>
              <a:ahLst/>
              <a:cxnLst/>
              <a:rect l="0" t="0" r="100000" b="100000"/>
              <a:pathLst>
                <a:path w="114300" h="47625">
                  <a:moveTo>
                    <a:pt x="19050" y="19050"/>
                  </a:moveTo>
                  <a:lnTo>
                    <a:pt x="95250" y="19050"/>
                  </a:lnTo>
                </a:path>
              </a:pathLst>
            </a:custGeom>
            <a:ln w="28575">
              <a:solidFill>
                <a:srgbClr val="111111"/>
              </a:solidFill>
            </a:ln>
          </p:spPr>
        </p:sp>
        <p:sp>
          <p:nvSpPr>
            <p:cNvPr id="31" name="Line"/>
            <p:cNvSpPr/>
            <p:nvPr/>
          </p:nvSpPr>
          <p:spPr>
            <a:xfrm>
              <a:off x="3581400" y="2266950"/>
              <a:ext cx="114300" cy="47625"/>
            </a:xfrm>
            <a:custGeom>
              <a:avLst/>
              <a:gdLst/>
              <a:ahLst/>
              <a:cxnLst/>
              <a:rect l="0" t="0" r="100000" b="100000"/>
              <a:pathLst>
                <a:path w="114300" h="47625">
                  <a:moveTo>
                    <a:pt x="19050" y="19050"/>
                  </a:moveTo>
                  <a:lnTo>
                    <a:pt x="95250" y="19050"/>
                  </a:lnTo>
                </a:path>
              </a:pathLst>
            </a:custGeom>
            <a:ln w="28575">
              <a:solidFill>
                <a:srgbClr val="111111"/>
              </a:solidFill>
            </a:ln>
          </p:spPr>
        </p:sp>
        <p:sp>
          <p:nvSpPr>
            <p:cNvPr id="32" name="Text"/>
            <p:cNvSpPr txBox="1"/>
            <p:nvPr/>
          </p:nvSpPr>
          <p:spPr>
            <a:xfrm>
              <a:off x="3124200" y="2590800"/>
              <a:ext cx="689610" cy="51244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950" b="1" i="0">
                  <a:solidFill>
                    <a:srgbClr val="111111"/>
                  </a:solidFill>
                  <a:latin typeface="Inter"/>
                  <a:ea typeface="Noto Sans SC"/>
                </a:rPr>
                <a:t>制造</a:t>
              </a:r>
            </a:p>
          </p:txBody>
        </p:sp>
        <p:sp>
          <p:nvSpPr>
            <p:cNvPr id="33" name="Line"/>
            <p:cNvSpPr/>
            <p:nvPr/>
          </p:nvSpPr>
          <p:spPr>
            <a:xfrm>
              <a:off x="3114675" y="3000375"/>
              <a:ext cx="1543050" cy="28575"/>
            </a:xfrm>
            <a:custGeom>
              <a:avLst/>
              <a:gdLst/>
              <a:ahLst/>
              <a:cxnLst/>
              <a:rect l="0" t="0" r="100000" b="100000"/>
              <a:pathLst>
                <a:path w="1543050" h="28575">
                  <a:moveTo>
                    <a:pt x="9525" y="9525"/>
                  </a:moveTo>
                  <a:lnTo>
                    <a:pt x="1533525" y="9525"/>
                  </a:lnTo>
                </a:path>
              </a:pathLst>
            </a:custGeom>
            <a:ln w="9525">
              <a:solidFill>
                <a:srgbClr val="B0B0B0"/>
              </a:solidFill>
            </a:ln>
          </p:spPr>
        </p:sp>
        <p:sp>
          <p:nvSpPr>
            <p:cNvPr id="34" name="Text"/>
            <p:cNvSpPr txBox="1"/>
            <p:nvPr/>
          </p:nvSpPr>
          <p:spPr>
            <a:xfrm>
              <a:off x="3124200" y="31908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视觉质检</a:t>
              </a:r>
            </a:p>
          </p:txBody>
        </p:sp>
        <p:sp>
          <p:nvSpPr>
            <p:cNvPr id="35" name="Text"/>
            <p:cNvSpPr txBox="1"/>
            <p:nvPr/>
          </p:nvSpPr>
          <p:spPr>
            <a:xfrm>
              <a:off x="3124200" y="34575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工艺优化</a:t>
              </a:r>
            </a:p>
          </p:txBody>
        </p:sp>
        <p:sp>
          <p:nvSpPr>
            <p:cNvPr id="36" name="Text"/>
            <p:cNvSpPr txBox="1"/>
            <p:nvPr/>
          </p:nvSpPr>
          <p:spPr>
            <a:xfrm>
              <a:off x="3124200" y="3724275"/>
              <a:ext cx="9525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预测性维护</a:t>
              </a:r>
            </a:p>
          </p:txBody>
        </p:sp>
        <p:sp>
          <p:nvSpPr>
            <p:cNvPr id="37" name="Text"/>
            <p:cNvSpPr txBox="1"/>
            <p:nvPr/>
          </p:nvSpPr>
          <p:spPr>
            <a:xfrm>
              <a:off x="3124200" y="5514975"/>
              <a:ext cx="54102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B0B0B0"/>
                  </a:solidFill>
                  <a:latin typeface="Inter"/>
                  <a:ea typeface="Noto Sans SC"/>
                </a:rPr>
                <a:t>成熟度</a:t>
              </a:r>
            </a:p>
          </p:txBody>
        </p:sp>
        <p:sp>
          <p:nvSpPr>
            <p:cNvPr id="38" name="Circle"/>
            <p:cNvSpPr/>
            <p:nvPr/>
          </p:nvSpPr>
          <p:spPr>
            <a:xfrm>
              <a:off x="35718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39" name="Circle"/>
            <p:cNvSpPr/>
            <p:nvPr/>
          </p:nvSpPr>
          <p:spPr>
            <a:xfrm>
              <a:off x="37242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40" name="Circle"/>
            <p:cNvSpPr/>
            <p:nvPr/>
          </p:nvSpPr>
          <p:spPr>
            <a:xfrm>
              <a:off x="38766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41" name="Circle"/>
            <p:cNvSpPr/>
            <p:nvPr/>
          </p:nvSpPr>
          <p:spPr>
            <a:xfrm>
              <a:off x="40290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42" name="Circle"/>
            <p:cNvSpPr/>
            <p:nvPr/>
          </p:nvSpPr>
          <p:spPr>
            <a:xfrm>
              <a:off x="41814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43" name="Text"/>
            <p:cNvSpPr txBox="1"/>
            <p:nvPr/>
          </p:nvSpPr>
          <p:spPr>
            <a:xfrm>
              <a:off x="4381500" y="5514975"/>
              <a:ext cx="38100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111111"/>
                  </a:solidFill>
                  <a:latin typeface="Inter"/>
                  <a:ea typeface="Noto Sans SC"/>
                </a:rPr>
                <a:t>L4</a:t>
              </a:r>
            </a:p>
          </p:txBody>
        </p:sp>
      </p:grpSp>
      <p:grpSp>
        <p:nvGrpSpPr>
          <p:cNvPr id="60" name="Group"/>
          <p:cNvGrpSpPr/>
          <p:nvPr/>
        </p:nvGrpSpPr>
        <p:grpSpPr>
          <a:xfrm>
            <a:off x="5029200" y="1809750"/>
            <a:ext cx="1981200" cy="4286250"/>
            <a:chOff x="5029200" y="1809750"/>
            <a:chExt cx="1981200" cy="4286250"/>
          </a:xfrm>
        </p:grpSpPr>
        <p:sp>
          <p:nvSpPr>
            <p:cNvPr id="45" name="Rect"/>
            <p:cNvSpPr/>
            <p:nvPr/>
          </p:nvSpPr>
          <p:spPr>
            <a:xfrm>
              <a:off x="5029200" y="1809750"/>
              <a:ext cx="1981200" cy="42862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11111"/>
              </a:solidFill>
            </a:ln>
          </p:spPr>
        </p:sp>
        <p:sp>
          <p:nvSpPr>
            <p:cNvPr id="46" name="Rect"/>
            <p:cNvSpPr/>
            <p:nvPr/>
          </p:nvSpPr>
          <p:spPr>
            <a:xfrm>
              <a:off x="5448300" y="2057400"/>
              <a:ext cx="152400" cy="45720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47" name="Rect"/>
            <p:cNvSpPr/>
            <p:nvPr/>
          </p:nvSpPr>
          <p:spPr>
            <a:xfrm>
              <a:off x="5295900" y="2209800"/>
              <a:ext cx="457200" cy="152400"/>
            </a:xfrm>
            <a:prstGeom prst="rect">
              <a:avLst/>
            </a:prstGeom>
            <a:solidFill>
              <a:srgbClr val="E30613"/>
            </a:solidFill>
          </p:spPr>
        </p:sp>
        <p:sp>
          <p:nvSpPr>
            <p:cNvPr id="48" name="Text"/>
            <p:cNvSpPr txBox="1"/>
            <p:nvPr/>
          </p:nvSpPr>
          <p:spPr>
            <a:xfrm>
              <a:off x="5257800" y="2590800"/>
              <a:ext cx="689610" cy="51244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950" b="1" i="0">
                  <a:solidFill>
                    <a:srgbClr val="111111"/>
                  </a:solidFill>
                  <a:latin typeface="Inter"/>
                  <a:ea typeface="Noto Sans SC"/>
                </a:rPr>
                <a:t>医疗</a:t>
              </a:r>
            </a:p>
          </p:txBody>
        </p:sp>
        <p:sp>
          <p:nvSpPr>
            <p:cNvPr id="49" name="Line"/>
            <p:cNvSpPr/>
            <p:nvPr/>
          </p:nvSpPr>
          <p:spPr>
            <a:xfrm>
              <a:off x="5248275" y="3000375"/>
              <a:ext cx="1543050" cy="28575"/>
            </a:xfrm>
            <a:custGeom>
              <a:avLst/>
              <a:gdLst/>
              <a:ahLst/>
              <a:cxnLst/>
              <a:rect l="0" t="0" r="100000" b="100000"/>
              <a:pathLst>
                <a:path w="1543050" h="28575">
                  <a:moveTo>
                    <a:pt x="9525" y="9525"/>
                  </a:moveTo>
                  <a:lnTo>
                    <a:pt x="1533525" y="9525"/>
                  </a:lnTo>
                </a:path>
              </a:pathLst>
            </a:custGeom>
            <a:ln w="9525">
              <a:solidFill>
                <a:srgbClr val="B0B0B0"/>
              </a:solidFill>
            </a:ln>
          </p:spPr>
        </p:sp>
        <p:sp>
          <p:nvSpPr>
            <p:cNvPr id="50" name="Text"/>
            <p:cNvSpPr txBox="1"/>
            <p:nvPr/>
          </p:nvSpPr>
          <p:spPr>
            <a:xfrm>
              <a:off x="5257800" y="31908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影像辅助</a:t>
              </a:r>
            </a:p>
          </p:txBody>
        </p:sp>
        <p:sp>
          <p:nvSpPr>
            <p:cNvPr id="51" name="Text"/>
            <p:cNvSpPr txBox="1"/>
            <p:nvPr/>
          </p:nvSpPr>
          <p:spPr>
            <a:xfrm>
              <a:off x="5257800" y="34575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药物发现</a:t>
              </a:r>
            </a:p>
          </p:txBody>
        </p:sp>
        <p:sp>
          <p:nvSpPr>
            <p:cNvPr id="52" name="Text"/>
            <p:cNvSpPr txBox="1"/>
            <p:nvPr/>
          </p:nvSpPr>
          <p:spPr>
            <a:xfrm>
              <a:off x="5257800" y="3724275"/>
              <a:ext cx="11239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临床文档生成</a:t>
              </a:r>
            </a:p>
          </p:txBody>
        </p:sp>
        <p:sp>
          <p:nvSpPr>
            <p:cNvPr id="53" name="Text"/>
            <p:cNvSpPr txBox="1"/>
            <p:nvPr/>
          </p:nvSpPr>
          <p:spPr>
            <a:xfrm>
              <a:off x="5257800" y="5514975"/>
              <a:ext cx="54102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B0B0B0"/>
                  </a:solidFill>
                  <a:latin typeface="Inter"/>
                  <a:ea typeface="Noto Sans SC"/>
                </a:rPr>
                <a:t>成熟度</a:t>
              </a:r>
            </a:p>
          </p:txBody>
        </p:sp>
        <p:sp>
          <p:nvSpPr>
            <p:cNvPr id="54" name="Circle"/>
            <p:cNvSpPr/>
            <p:nvPr/>
          </p:nvSpPr>
          <p:spPr>
            <a:xfrm>
              <a:off x="57054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55" name="Circle"/>
            <p:cNvSpPr/>
            <p:nvPr/>
          </p:nvSpPr>
          <p:spPr>
            <a:xfrm>
              <a:off x="58578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56" name="Circle"/>
            <p:cNvSpPr/>
            <p:nvPr/>
          </p:nvSpPr>
          <p:spPr>
            <a:xfrm>
              <a:off x="60102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57" name="Circle"/>
            <p:cNvSpPr/>
            <p:nvPr/>
          </p:nvSpPr>
          <p:spPr>
            <a:xfrm>
              <a:off x="61626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58" name="Circle"/>
            <p:cNvSpPr/>
            <p:nvPr/>
          </p:nvSpPr>
          <p:spPr>
            <a:xfrm>
              <a:off x="63150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59" name="Text"/>
            <p:cNvSpPr txBox="1"/>
            <p:nvPr/>
          </p:nvSpPr>
          <p:spPr>
            <a:xfrm>
              <a:off x="6515100" y="5514975"/>
              <a:ext cx="38100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111111"/>
                  </a:solidFill>
                  <a:latin typeface="Inter"/>
                  <a:ea typeface="Noto Sans SC"/>
                </a:rPr>
                <a:t>L3</a:t>
              </a:r>
            </a:p>
          </p:txBody>
        </p:sp>
      </p:grpSp>
      <p:grpSp>
        <p:nvGrpSpPr>
          <p:cNvPr id="77" name="Group"/>
          <p:cNvGrpSpPr/>
          <p:nvPr/>
        </p:nvGrpSpPr>
        <p:grpSpPr>
          <a:xfrm>
            <a:off x="7162800" y="1809750"/>
            <a:ext cx="1981200" cy="4286250"/>
            <a:chOff x="7162800" y="1809750"/>
            <a:chExt cx="1981200" cy="4286250"/>
          </a:xfrm>
        </p:grpSpPr>
        <p:sp>
          <p:nvSpPr>
            <p:cNvPr id="61" name="Rect"/>
            <p:cNvSpPr/>
            <p:nvPr/>
          </p:nvSpPr>
          <p:spPr>
            <a:xfrm>
              <a:off x="7162800" y="1809750"/>
              <a:ext cx="1981200" cy="42862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11111"/>
              </a:solidFill>
            </a:ln>
          </p:spPr>
        </p:sp>
        <p:sp>
          <p:nvSpPr>
            <p:cNvPr id="62" name="Path"/>
            <p:cNvSpPr/>
            <p:nvPr/>
          </p:nvSpPr>
          <p:spPr>
            <a:xfrm>
              <a:off x="7486650" y="2000250"/>
              <a:ext cx="419100" cy="152400"/>
            </a:xfrm>
            <a:custGeom>
              <a:avLst/>
              <a:gdLst/>
              <a:ahLst/>
              <a:cxnLst/>
              <a:rect l="0" t="0" r="100000" b="100000"/>
              <a:pathLst>
                <a:path w="419100" h="152400">
                  <a:moveTo>
                    <a:pt x="0" y="152400"/>
                  </a:moveTo>
                  <a:lnTo>
                    <a:pt x="0" y="95250"/>
                  </a:lnTo>
                  <a:cubicBezTo>
                    <a:pt x="0" y="31750"/>
                    <a:pt x="31750" y="0"/>
                    <a:pt x="95250" y="0"/>
                  </a:cubicBezTo>
                  <a:lnTo>
                    <a:pt x="323850" y="0"/>
                  </a:lnTo>
                  <a:cubicBezTo>
                    <a:pt x="387350" y="0"/>
                    <a:pt x="419100" y="31750"/>
                    <a:pt x="419100" y="95250"/>
                  </a:cubicBezTo>
                  <a:lnTo>
                    <a:pt x="419100" y="152400"/>
                  </a:lnTo>
                </a:path>
              </a:pathLst>
            </a:custGeom>
            <a:ln w="28575">
              <a:solidFill>
                <a:srgbClr val="111111"/>
              </a:solidFill>
            </a:ln>
          </p:spPr>
        </p:sp>
        <p:sp>
          <p:nvSpPr>
            <p:cNvPr id="63" name="Rect"/>
            <p:cNvSpPr/>
            <p:nvPr/>
          </p:nvSpPr>
          <p:spPr>
            <a:xfrm>
              <a:off x="7429500" y="2152650"/>
              <a:ext cx="533400" cy="361950"/>
            </a:xfrm>
            <a:prstGeom prst="rect">
              <a:avLst/>
            </a:prstGeom>
            <a:ln w="28575">
              <a:solidFill>
                <a:srgbClr val="111111"/>
              </a:solidFill>
            </a:ln>
          </p:spPr>
        </p:sp>
        <p:sp>
          <p:nvSpPr>
            <p:cNvPr id="64" name="Circle"/>
            <p:cNvSpPr/>
            <p:nvPr/>
          </p:nvSpPr>
          <p:spPr>
            <a:xfrm>
              <a:off x="7658100" y="2295525"/>
              <a:ext cx="76200" cy="7620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65" name="Text"/>
            <p:cNvSpPr txBox="1"/>
            <p:nvPr/>
          </p:nvSpPr>
          <p:spPr>
            <a:xfrm>
              <a:off x="7391400" y="2590800"/>
              <a:ext cx="689610" cy="51244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950" b="1" i="0">
                  <a:solidFill>
                    <a:srgbClr val="111111"/>
                  </a:solidFill>
                  <a:latin typeface="Inter"/>
                  <a:ea typeface="Noto Sans SC"/>
                </a:rPr>
                <a:t>零售</a:t>
              </a:r>
            </a:p>
          </p:txBody>
        </p:sp>
        <p:sp>
          <p:nvSpPr>
            <p:cNvPr id="66" name="Line"/>
            <p:cNvSpPr/>
            <p:nvPr/>
          </p:nvSpPr>
          <p:spPr>
            <a:xfrm>
              <a:off x="7381875" y="3000375"/>
              <a:ext cx="1543050" cy="28575"/>
            </a:xfrm>
            <a:custGeom>
              <a:avLst/>
              <a:gdLst/>
              <a:ahLst/>
              <a:cxnLst/>
              <a:rect l="0" t="0" r="100000" b="100000"/>
              <a:pathLst>
                <a:path w="1543050" h="28575">
                  <a:moveTo>
                    <a:pt x="9525" y="9525"/>
                  </a:moveTo>
                  <a:lnTo>
                    <a:pt x="1533525" y="9525"/>
                  </a:lnTo>
                </a:path>
              </a:pathLst>
            </a:custGeom>
            <a:ln w="9525">
              <a:solidFill>
                <a:srgbClr val="B0B0B0"/>
              </a:solidFill>
            </a:ln>
          </p:spPr>
        </p:sp>
        <p:sp>
          <p:nvSpPr>
            <p:cNvPr id="67" name="Text"/>
            <p:cNvSpPr txBox="1"/>
            <p:nvPr/>
          </p:nvSpPr>
          <p:spPr>
            <a:xfrm>
              <a:off x="7391400" y="3190875"/>
              <a:ext cx="9525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个性化推荐</a:t>
              </a:r>
            </a:p>
          </p:txBody>
        </p:sp>
        <p:sp>
          <p:nvSpPr>
            <p:cNvPr id="68" name="Text"/>
            <p:cNvSpPr txBox="1"/>
            <p:nvPr/>
          </p:nvSpPr>
          <p:spPr>
            <a:xfrm>
              <a:off x="7391400" y="34575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虚拟试穿</a:t>
              </a:r>
            </a:p>
          </p:txBody>
        </p:sp>
        <p:sp>
          <p:nvSpPr>
            <p:cNvPr id="69" name="Text"/>
            <p:cNvSpPr txBox="1"/>
            <p:nvPr/>
          </p:nvSpPr>
          <p:spPr>
            <a:xfrm>
              <a:off x="7391400" y="3724275"/>
              <a:ext cx="95250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供应链预测</a:t>
              </a:r>
            </a:p>
          </p:txBody>
        </p:sp>
        <p:sp>
          <p:nvSpPr>
            <p:cNvPr id="70" name="Text"/>
            <p:cNvSpPr txBox="1"/>
            <p:nvPr/>
          </p:nvSpPr>
          <p:spPr>
            <a:xfrm>
              <a:off x="7391400" y="5514975"/>
              <a:ext cx="54102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B0B0B0"/>
                  </a:solidFill>
                  <a:latin typeface="Inter"/>
                  <a:ea typeface="Noto Sans SC"/>
                </a:rPr>
                <a:t>成熟度</a:t>
              </a:r>
            </a:p>
          </p:txBody>
        </p:sp>
        <p:sp>
          <p:nvSpPr>
            <p:cNvPr id="71" name="Circle"/>
            <p:cNvSpPr/>
            <p:nvPr/>
          </p:nvSpPr>
          <p:spPr>
            <a:xfrm>
              <a:off x="78390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72" name="Circle"/>
            <p:cNvSpPr/>
            <p:nvPr/>
          </p:nvSpPr>
          <p:spPr>
            <a:xfrm>
              <a:off x="79914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73" name="Circle"/>
            <p:cNvSpPr/>
            <p:nvPr/>
          </p:nvSpPr>
          <p:spPr>
            <a:xfrm>
              <a:off x="81438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74" name="Circle"/>
            <p:cNvSpPr/>
            <p:nvPr/>
          </p:nvSpPr>
          <p:spPr>
            <a:xfrm>
              <a:off x="82962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75" name="Circle"/>
            <p:cNvSpPr/>
            <p:nvPr/>
          </p:nvSpPr>
          <p:spPr>
            <a:xfrm>
              <a:off x="84486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76" name="Text"/>
            <p:cNvSpPr txBox="1"/>
            <p:nvPr/>
          </p:nvSpPr>
          <p:spPr>
            <a:xfrm>
              <a:off x="8648700" y="5514975"/>
              <a:ext cx="38100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111111"/>
                  </a:solidFill>
                  <a:latin typeface="Inter"/>
                  <a:ea typeface="Noto Sans SC"/>
                </a:rPr>
                <a:t>L3</a:t>
              </a:r>
            </a:p>
          </p:txBody>
        </p:sp>
      </p:grpSp>
      <p:grpSp>
        <p:nvGrpSpPr>
          <p:cNvPr id="100" name="Group"/>
          <p:cNvGrpSpPr/>
          <p:nvPr/>
        </p:nvGrpSpPr>
        <p:grpSpPr>
          <a:xfrm>
            <a:off x="9296400" y="1809750"/>
            <a:ext cx="1981200" cy="4286250"/>
            <a:chOff x="9296400" y="1809750"/>
            <a:chExt cx="1981200" cy="4286250"/>
          </a:xfrm>
        </p:grpSpPr>
        <p:sp>
          <p:nvSpPr>
            <p:cNvPr id="78" name="Rect"/>
            <p:cNvSpPr/>
            <p:nvPr/>
          </p:nvSpPr>
          <p:spPr>
            <a:xfrm>
              <a:off x="9296400" y="1809750"/>
              <a:ext cx="1981200" cy="428625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11111"/>
              </a:solidFill>
            </a:ln>
          </p:spPr>
        </p:sp>
        <p:sp>
          <p:nvSpPr>
            <p:cNvPr id="79" name="Path"/>
            <p:cNvSpPr/>
            <p:nvPr/>
          </p:nvSpPr>
          <p:spPr>
            <a:xfrm>
              <a:off x="9563100" y="1962150"/>
              <a:ext cx="1447800" cy="114300"/>
            </a:xfrm>
            <a:custGeom>
              <a:avLst/>
              <a:gdLst/>
              <a:ahLst/>
              <a:cxnLst/>
              <a:rect l="0" t="0" r="100000" b="100000"/>
              <a:pathLst>
                <a:path w="1447800" h="114300">
                  <a:moveTo>
                    <a:pt x="0" y="114300"/>
                  </a:moveTo>
                  <a:lnTo>
                    <a:pt x="1447800" y="114300"/>
                  </a:lnTo>
                  <a:lnTo>
                    <a:pt x="1295400" y="0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111111"/>
            </a:solidFill>
          </p:spPr>
        </p:sp>
        <p:sp>
          <p:nvSpPr>
            <p:cNvPr id="80" name="Rect"/>
            <p:cNvSpPr/>
            <p:nvPr/>
          </p:nvSpPr>
          <p:spPr>
            <a:xfrm>
              <a:off x="975360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1" name="Rect"/>
            <p:cNvSpPr/>
            <p:nvPr/>
          </p:nvSpPr>
          <p:spPr>
            <a:xfrm>
              <a:off x="992505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2" name="Rect"/>
            <p:cNvSpPr/>
            <p:nvPr/>
          </p:nvSpPr>
          <p:spPr>
            <a:xfrm>
              <a:off x="1009650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3" name="Rect"/>
            <p:cNvSpPr/>
            <p:nvPr/>
          </p:nvSpPr>
          <p:spPr>
            <a:xfrm>
              <a:off x="10267950" y="2095500"/>
              <a:ext cx="76200" cy="361950"/>
            </a:xfrm>
            <a:prstGeom prst="rect">
              <a:avLst/>
            </a:prstGeom>
            <a:solidFill>
              <a:srgbClr val="E30613"/>
            </a:solidFill>
          </p:spPr>
        </p:sp>
        <p:sp>
          <p:nvSpPr>
            <p:cNvPr id="84" name="Rect"/>
            <p:cNvSpPr/>
            <p:nvPr/>
          </p:nvSpPr>
          <p:spPr>
            <a:xfrm>
              <a:off x="1043940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5" name="Rect"/>
            <p:cNvSpPr/>
            <p:nvPr/>
          </p:nvSpPr>
          <p:spPr>
            <a:xfrm>
              <a:off x="1061085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6" name="Rect"/>
            <p:cNvSpPr/>
            <p:nvPr/>
          </p:nvSpPr>
          <p:spPr>
            <a:xfrm>
              <a:off x="10782300" y="2095500"/>
              <a:ext cx="76200" cy="3619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7" name="Rect"/>
            <p:cNvSpPr/>
            <p:nvPr/>
          </p:nvSpPr>
          <p:spPr>
            <a:xfrm>
              <a:off x="9563100" y="2457450"/>
              <a:ext cx="1447800" cy="57150"/>
            </a:xfrm>
            <a:prstGeom prst="rect">
              <a:avLst/>
            </a:prstGeom>
            <a:solidFill>
              <a:srgbClr val="111111"/>
            </a:solidFill>
          </p:spPr>
        </p:sp>
        <p:sp>
          <p:nvSpPr>
            <p:cNvPr id="88" name="Text"/>
            <p:cNvSpPr txBox="1"/>
            <p:nvPr/>
          </p:nvSpPr>
          <p:spPr>
            <a:xfrm>
              <a:off x="9525000" y="2609850"/>
              <a:ext cx="1192530" cy="48768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800" b="1" i="0">
                  <a:solidFill>
                    <a:srgbClr val="111111"/>
                  </a:solidFill>
                  <a:latin typeface="Inter"/>
                  <a:ea typeface="Noto Sans SC"/>
                </a:rPr>
                <a:t>公共服务</a:t>
              </a:r>
            </a:p>
          </p:txBody>
        </p:sp>
        <p:sp>
          <p:nvSpPr>
            <p:cNvPr id="89" name="Line"/>
            <p:cNvSpPr/>
            <p:nvPr/>
          </p:nvSpPr>
          <p:spPr>
            <a:xfrm>
              <a:off x="9515475" y="3000375"/>
              <a:ext cx="1543050" cy="28575"/>
            </a:xfrm>
            <a:custGeom>
              <a:avLst/>
              <a:gdLst/>
              <a:ahLst/>
              <a:cxnLst/>
              <a:rect l="0" t="0" r="100000" b="100000"/>
              <a:pathLst>
                <a:path w="1543050" h="28575">
                  <a:moveTo>
                    <a:pt x="9525" y="9525"/>
                  </a:moveTo>
                  <a:lnTo>
                    <a:pt x="1533525" y="9525"/>
                  </a:lnTo>
                </a:path>
              </a:pathLst>
            </a:custGeom>
            <a:ln w="9525">
              <a:solidFill>
                <a:srgbClr val="B0B0B0"/>
              </a:solidFill>
            </a:ln>
          </p:spPr>
        </p:sp>
        <p:sp>
          <p:nvSpPr>
            <p:cNvPr id="90" name="Text"/>
            <p:cNvSpPr txBox="1"/>
            <p:nvPr/>
          </p:nvSpPr>
          <p:spPr>
            <a:xfrm>
              <a:off x="9525000" y="31908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政务问答</a:t>
              </a:r>
            </a:p>
          </p:txBody>
        </p:sp>
        <p:sp>
          <p:nvSpPr>
            <p:cNvPr id="91" name="Text"/>
            <p:cNvSpPr txBox="1"/>
            <p:nvPr/>
          </p:nvSpPr>
          <p:spPr>
            <a:xfrm>
              <a:off x="9525000" y="34575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城市治理</a:t>
              </a:r>
            </a:p>
          </p:txBody>
        </p:sp>
        <p:sp>
          <p:nvSpPr>
            <p:cNvPr id="92" name="Text"/>
            <p:cNvSpPr txBox="1"/>
            <p:nvPr/>
          </p:nvSpPr>
          <p:spPr>
            <a:xfrm>
              <a:off x="9525000" y="3724275"/>
              <a:ext cx="781050" cy="37623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125" b="0" i="0">
                  <a:solidFill>
                    <a:srgbClr val="111111"/>
                  </a:solidFill>
                  <a:latin typeface="Inter"/>
                  <a:ea typeface="Noto Sans SC"/>
                </a:rPr>
                <a:t>教育辅助</a:t>
              </a:r>
            </a:p>
          </p:txBody>
        </p:sp>
        <p:sp>
          <p:nvSpPr>
            <p:cNvPr id="93" name="Text"/>
            <p:cNvSpPr txBox="1"/>
            <p:nvPr/>
          </p:nvSpPr>
          <p:spPr>
            <a:xfrm>
              <a:off x="9525000" y="5514975"/>
              <a:ext cx="54102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0" i="0">
                  <a:solidFill>
                    <a:srgbClr val="B0B0B0"/>
                  </a:solidFill>
                  <a:latin typeface="Inter"/>
                  <a:ea typeface="Noto Sans SC"/>
                </a:rPr>
                <a:t>成熟度</a:t>
              </a:r>
            </a:p>
          </p:txBody>
        </p:sp>
        <p:sp>
          <p:nvSpPr>
            <p:cNvPr id="94" name="Circle"/>
            <p:cNvSpPr/>
            <p:nvPr/>
          </p:nvSpPr>
          <p:spPr>
            <a:xfrm>
              <a:off x="99726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95" name="Circle"/>
            <p:cNvSpPr/>
            <p:nvPr/>
          </p:nvSpPr>
          <p:spPr>
            <a:xfrm>
              <a:off x="10125075" y="5553075"/>
              <a:ext cx="95250" cy="95250"/>
            </a:xfrm>
            <a:prstGeom prst="ellipse">
              <a:avLst/>
            </a:prstGeom>
            <a:solidFill>
              <a:srgbClr val="E30613"/>
            </a:solidFill>
          </p:spPr>
        </p:sp>
        <p:sp>
          <p:nvSpPr>
            <p:cNvPr id="96" name="Circle"/>
            <p:cNvSpPr/>
            <p:nvPr/>
          </p:nvSpPr>
          <p:spPr>
            <a:xfrm>
              <a:off x="102774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97" name="Circle"/>
            <p:cNvSpPr/>
            <p:nvPr/>
          </p:nvSpPr>
          <p:spPr>
            <a:xfrm>
              <a:off x="104298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98" name="Circle"/>
            <p:cNvSpPr/>
            <p:nvPr/>
          </p:nvSpPr>
          <p:spPr>
            <a:xfrm>
              <a:off x="10582275" y="5553075"/>
              <a:ext cx="95250" cy="95250"/>
            </a:xfrm>
            <a:prstGeom prst="ellipse">
              <a:avLst/>
            </a:prstGeom>
            <a:ln w="14288">
              <a:solidFill>
                <a:srgbClr val="B0B0B0"/>
              </a:solidFill>
            </a:ln>
          </p:spPr>
        </p:sp>
        <p:sp>
          <p:nvSpPr>
            <p:cNvPr id="99" name="Text"/>
            <p:cNvSpPr txBox="1"/>
            <p:nvPr/>
          </p:nvSpPr>
          <p:spPr>
            <a:xfrm>
              <a:off x="10782300" y="5514975"/>
              <a:ext cx="38100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111111"/>
                  </a:solidFill>
                  <a:latin typeface="Inter"/>
                  <a:ea typeface="Noto Sans SC"/>
                </a:rPr>
                <a:t>L2</a:t>
              </a:r>
            </a:p>
          </p:txBody>
        </p:sp>
      </p:grpSp>
      <p:sp>
        <p:nvSpPr>
          <p:cNvPr id="101" name="Line"/>
          <p:cNvSpPr/>
          <p:nvPr/>
        </p:nvSpPr>
        <p:spPr>
          <a:xfrm>
            <a:off x="752475" y="64674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02" name="Text"/>
          <p:cNvSpPr txBox="1"/>
          <p:nvPr/>
        </p:nvSpPr>
        <p:spPr>
          <a:xfrm>
            <a:off x="762000" y="6572250"/>
            <a:ext cx="23926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</a:t>
            </a:r>
          </a:p>
        </p:txBody>
      </p:sp>
      <p:sp>
        <p:nvSpPr>
          <p:cNvPr id="103" name="Text"/>
          <p:cNvSpPr txBox="1"/>
          <p:nvPr/>
        </p:nvSpPr>
        <p:spPr>
          <a:xfrm>
            <a:off x="8322945" y="6572250"/>
            <a:ext cx="31070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L1 试点 · L2 验证 · L3 生产 · L4 规模化 · L5 自适应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762000" y="228600"/>
            <a:ext cx="811911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算力与成本:供给扩张驱动推理价格下行</a:t>
            </a:r>
          </a:p>
        </p:txBody>
      </p:sp>
      <p:sp>
        <p:nvSpPr>
          <p:cNvPr id="4" name="Text"/>
          <p:cNvSpPr txBox="1"/>
          <p:nvPr/>
        </p:nvSpPr>
        <p:spPr>
          <a:xfrm>
            <a:off x="762000" y="742950"/>
            <a:ext cx="273558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B0B0B0"/>
                </a:solidFill>
                <a:latin typeface="Inter"/>
                <a:ea typeface="Noto Sans SC"/>
              </a:rPr>
              <a:t>Compute &amp; Cost  ·  2024 — 2026</a:t>
            </a:r>
          </a:p>
        </p:txBody>
      </p:sp>
      <p:sp>
        <p:nvSpPr>
          <p:cNvPr id="5" name="Line"/>
          <p:cNvSpPr/>
          <p:nvPr/>
        </p:nvSpPr>
        <p:spPr>
          <a:xfrm>
            <a:off x="747713" y="103346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6" name="Text"/>
          <p:cNvSpPr txBox="1"/>
          <p:nvPr/>
        </p:nvSpPr>
        <p:spPr>
          <a:xfrm>
            <a:off x="10878503" y="476250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1" i="0">
                <a:solidFill>
                  <a:srgbClr val="111111"/>
                </a:solidFill>
                <a:latin typeface="Inter"/>
                <a:ea typeface="Noto Sans SC"/>
              </a:rPr>
              <a:t>08 / 10</a:t>
            </a:r>
          </a:p>
        </p:txBody>
      </p:sp>
      <p:sp>
        <p:nvSpPr>
          <p:cNvPr id="7" name="Rect"/>
          <p:cNvSpPr/>
          <p:nvPr/>
        </p:nvSpPr>
        <p:spPr>
          <a:xfrm>
            <a:off x="762000" y="1714500"/>
            <a:ext cx="2495550" cy="1619250"/>
          </a:xfrm>
          <a:prstGeom prst="rect">
            <a:avLst/>
          </a:prstGeom>
          <a:solidFill>
            <a:srgbClr val="FFFFFF"/>
          </a:solidFill>
          <a:ln w="14288">
            <a:solidFill>
              <a:srgbClr val="111111"/>
            </a:solidFill>
          </a:ln>
        </p:spPr>
      </p:sp>
      <p:sp>
        <p:nvSpPr>
          <p:cNvPr id="8" name="Text"/>
          <p:cNvSpPr txBox="1"/>
          <p:nvPr/>
        </p:nvSpPr>
        <p:spPr>
          <a:xfrm>
            <a:off x="933450" y="184785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111111"/>
                </a:solidFill>
                <a:latin typeface="Inter"/>
                <a:ea typeface="Noto Sans SC"/>
              </a:rPr>
              <a:t>全球总算力规模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933450" y="2009775"/>
            <a:ext cx="1547431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Global Compute, 2026E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933450" y="2305050"/>
            <a:ext cx="1905762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111111"/>
                </a:solidFill>
                <a:latin typeface="Inter"/>
                <a:ea typeface="Noto Sans SC"/>
              </a:rPr>
              <a:t>1.8 EF</a:t>
            </a:r>
          </a:p>
        </p:txBody>
      </p:sp>
      <p:sp>
        <p:nvSpPr>
          <p:cNvPr id="11" name="Text"/>
          <p:cNvSpPr txBox="1"/>
          <p:nvPr/>
        </p:nvSpPr>
        <p:spPr>
          <a:xfrm>
            <a:off x="933450" y="3009900"/>
            <a:ext cx="147370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GPU + ASIC 产能放量</a:t>
            </a:r>
          </a:p>
        </p:txBody>
      </p:sp>
      <p:sp>
        <p:nvSpPr>
          <p:cNvPr id="12" name="Rect"/>
          <p:cNvSpPr/>
          <p:nvPr/>
        </p:nvSpPr>
        <p:spPr>
          <a:xfrm>
            <a:off x="3486150" y="1714500"/>
            <a:ext cx="2495550" cy="1619250"/>
          </a:xfrm>
          <a:prstGeom prst="rect">
            <a:avLst/>
          </a:prstGeom>
          <a:solidFill>
            <a:srgbClr val="FFFFFF"/>
          </a:solidFill>
          <a:ln w="14288">
            <a:solidFill>
              <a:srgbClr val="111111"/>
            </a:solidFill>
          </a:ln>
        </p:spPr>
      </p:sp>
      <p:sp>
        <p:nvSpPr>
          <p:cNvPr id="13" name="Text"/>
          <p:cNvSpPr txBox="1"/>
          <p:nvPr/>
        </p:nvSpPr>
        <p:spPr>
          <a:xfrm>
            <a:off x="3657600" y="1847850"/>
            <a:ext cx="119253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111111"/>
                </a:solidFill>
                <a:latin typeface="Inter"/>
                <a:ea typeface="Noto Sans SC"/>
              </a:rPr>
              <a:t>千亿参数训练成本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3657600" y="2009775"/>
            <a:ext cx="182403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Training / 100B-param run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3657600" y="2305050"/>
            <a:ext cx="1604010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111111"/>
                </a:solidFill>
                <a:latin typeface="Inter"/>
                <a:ea typeface="Noto Sans SC"/>
              </a:rPr>
              <a:t>$120M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3657600" y="3009900"/>
            <a:ext cx="9182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边际增速放缓</a:t>
            </a:r>
          </a:p>
        </p:txBody>
      </p:sp>
      <p:sp>
        <p:nvSpPr>
          <p:cNvPr id="17" name="Rect"/>
          <p:cNvSpPr/>
          <p:nvPr/>
        </p:nvSpPr>
        <p:spPr>
          <a:xfrm>
            <a:off x="6210300" y="1714500"/>
            <a:ext cx="2495550" cy="1619250"/>
          </a:xfrm>
          <a:prstGeom prst="rect">
            <a:avLst/>
          </a:prstGeom>
          <a:solidFill>
            <a:srgbClr val="FFFFFF"/>
          </a:solidFill>
          <a:ln w="19050">
            <a:solidFill>
              <a:srgbClr val="E30613"/>
            </a:solidFill>
          </a:ln>
        </p:spPr>
      </p:sp>
      <p:sp>
        <p:nvSpPr>
          <p:cNvPr id="18" name="Text"/>
          <p:cNvSpPr txBox="1"/>
          <p:nvPr/>
        </p:nvSpPr>
        <p:spPr>
          <a:xfrm>
            <a:off x="6381750" y="1847850"/>
            <a:ext cx="99364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E30613"/>
                </a:solidFill>
                <a:latin typeface="Inter"/>
                <a:ea typeface="Noto Sans SC"/>
              </a:rPr>
              <a:t>推理单价 降幅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6381750" y="2009775"/>
            <a:ext cx="175488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Inference, $ / 1K tokens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6381750" y="2305050"/>
            <a:ext cx="1302258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E30613"/>
                </a:solidFill>
                <a:latin typeface="Inter"/>
                <a:ea typeface="Noto Sans SC"/>
              </a:rPr>
              <a:t>−72%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6381750" y="3009900"/>
            <a:ext cx="105537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应用大规模铺开</a:t>
            </a:r>
          </a:p>
        </p:txBody>
      </p:sp>
      <p:sp>
        <p:nvSpPr>
          <p:cNvPr id="22" name="Rect"/>
          <p:cNvSpPr/>
          <p:nvPr/>
        </p:nvSpPr>
        <p:spPr>
          <a:xfrm>
            <a:off x="8934450" y="1714500"/>
            <a:ext cx="2495550" cy="1619250"/>
          </a:xfrm>
          <a:prstGeom prst="rect">
            <a:avLst/>
          </a:prstGeom>
          <a:solidFill>
            <a:srgbClr val="FFFFFF"/>
          </a:solidFill>
          <a:ln w="14288">
            <a:solidFill>
              <a:srgbClr val="111111"/>
            </a:solidFill>
          </a:ln>
        </p:spPr>
      </p:sp>
      <p:sp>
        <p:nvSpPr>
          <p:cNvPr id="23" name="Text"/>
          <p:cNvSpPr txBox="1"/>
          <p:nvPr/>
        </p:nvSpPr>
        <p:spPr>
          <a:xfrm>
            <a:off x="9105900" y="1847850"/>
            <a:ext cx="9182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111111"/>
                </a:solidFill>
                <a:latin typeface="Inter"/>
                <a:ea typeface="Noto Sans SC"/>
              </a:rPr>
              <a:t>数据中心能耗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9105900" y="2009775"/>
            <a:ext cx="168573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Data-center electricity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9105900" y="2305050"/>
            <a:ext cx="1905762" cy="78486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600" b="1" i="0">
                <a:solidFill>
                  <a:srgbClr val="111111"/>
                </a:solidFill>
                <a:latin typeface="Inter"/>
                <a:ea typeface="Noto Sans SC"/>
              </a:rPr>
              <a:t>48 TWh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9105900" y="3009900"/>
            <a:ext cx="146685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电力与绿色算力成瓶颈</a:t>
            </a:r>
          </a:p>
        </p:txBody>
      </p:sp>
      <p:sp>
        <p:nvSpPr>
          <p:cNvPr id="27" name="Rect"/>
          <p:cNvSpPr/>
          <p:nvPr/>
        </p:nvSpPr>
        <p:spPr>
          <a:xfrm>
            <a:off x="762000" y="3810000"/>
            <a:ext cx="10668000" cy="2286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8" name="Text"/>
          <p:cNvSpPr txBox="1"/>
          <p:nvPr/>
        </p:nvSpPr>
        <p:spPr>
          <a:xfrm>
            <a:off x="762000" y="3581400"/>
            <a:ext cx="4426077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111111"/>
                </a:solidFill>
                <a:latin typeface="Inter"/>
                <a:ea typeface="Noto Sans SC"/>
              </a:rPr>
              <a:t>推理单价  $ / 1K tokens  ·  2022 — 2026</a:t>
            </a:r>
          </a:p>
        </p:txBody>
      </p:sp>
      <p:sp>
        <p:nvSpPr>
          <p:cNvPr id="29" name="Line"/>
          <p:cNvSpPr/>
          <p:nvPr/>
        </p:nvSpPr>
        <p:spPr>
          <a:xfrm>
            <a:off x="1131094" y="3988594"/>
            <a:ext cx="33338" cy="1738313"/>
          </a:xfrm>
          <a:custGeom>
            <a:avLst/>
            <a:gdLst/>
            <a:ahLst/>
            <a:cxnLst/>
            <a:rect l="0" t="0" r="100000" b="100000"/>
            <a:pathLst>
              <a:path w="33338" h="1738313">
                <a:moveTo>
                  <a:pt x="11906" y="11906"/>
                </a:moveTo>
                <a:lnTo>
                  <a:pt x="11906" y="17264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0" name="Line"/>
          <p:cNvSpPr/>
          <p:nvPr/>
        </p:nvSpPr>
        <p:spPr>
          <a:xfrm>
            <a:off x="1092994" y="4083844"/>
            <a:ext cx="61913" cy="33338"/>
          </a:xfrm>
          <a:custGeom>
            <a:avLst/>
            <a:gdLst/>
            <a:ahLst/>
            <a:cxnLst/>
            <a:rect l="0" t="0" r="100000" b="100000"/>
            <a:pathLst>
              <a:path w="61913" h="33338">
                <a:moveTo>
                  <a:pt x="11906" y="11906"/>
                </a:moveTo>
                <a:lnTo>
                  <a:pt x="500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1" name="Text"/>
          <p:cNvSpPr txBox="1"/>
          <p:nvPr/>
        </p:nvSpPr>
        <p:spPr>
          <a:xfrm>
            <a:off x="685800" y="40290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$30</a:t>
            </a:r>
          </a:p>
        </p:txBody>
      </p:sp>
      <p:sp>
        <p:nvSpPr>
          <p:cNvPr id="32" name="Line"/>
          <p:cNvSpPr/>
          <p:nvPr/>
        </p:nvSpPr>
        <p:spPr>
          <a:xfrm>
            <a:off x="1092994" y="4464844"/>
            <a:ext cx="61913" cy="33338"/>
          </a:xfrm>
          <a:custGeom>
            <a:avLst/>
            <a:gdLst/>
            <a:ahLst/>
            <a:cxnLst/>
            <a:rect l="0" t="0" r="100000" b="100000"/>
            <a:pathLst>
              <a:path w="61913" h="33338">
                <a:moveTo>
                  <a:pt x="11906" y="11906"/>
                </a:moveTo>
                <a:lnTo>
                  <a:pt x="500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3" name="Text"/>
          <p:cNvSpPr txBox="1"/>
          <p:nvPr/>
        </p:nvSpPr>
        <p:spPr>
          <a:xfrm>
            <a:off x="685800" y="44100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$20</a:t>
            </a:r>
          </a:p>
        </p:txBody>
      </p:sp>
      <p:sp>
        <p:nvSpPr>
          <p:cNvPr id="34" name="Line"/>
          <p:cNvSpPr/>
          <p:nvPr/>
        </p:nvSpPr>
        <p:spPr>
          <a:xfrm>
            <a:off x="1092994" y="4845844"/>
            <a:ext cx="61913" cy="33338"/>
          </a:xfrm>
          <a:custGeom>
            <a:avLst/>
            <a:gdLst/>
            <a:ahLst/>
            <a:cxnLst/>
            <a:rect l="0" t="0" r="100000" b="100000"/>
            <a:pathLst>
              <a:path w="61913" h="33338">
                <a:moveTo>
                  <a:pt x="11906" y="11906"/>
                </a:moveTo>
                <a:lnTo>
                  <a:pt x="500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5" name="Text"/>
          <p:cNvSpPr txBox="1"/>
          <p:nvPr/>
        </p:nvSpPr>
        <p:spPr>
          <a:xfrm>
            <a:off x="685800" y="479107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$10</a:t>
            </a:r>
          </a:p>
        </p:txBody>
      </p:sp>
      <p:sp>
        <p:nvSpPr>
          <p:cNvPr id="36" name="Line"/>
          <p:cNvSpPr/>
          <p:nvPr/>
        </p:nvSpPr>
        <p:spPr>
          <a:xfrm>
            <a:off x="1092994" y="5322094"/>
            <a:ext cx="61913" cy="33338"/>
          </a:xfrm>
          <a:custGeom>
            <a:avLst/>
            <a:gdLst/>
            <a:ahLst/>
            <a:cxnLst/>
            <a:rect l="0" t="0" r="100000" b="100000"/>
            <a:pathLst>
              <a:path w="61913" h="33338">
                <a:moveTo>
                  <a:pt x="11906" y="11906"/>
                </a:moveTo>
                <a:lnTo>
                  <a:pt x="500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7" name="Text"/>
          <p:cNvSpPr txBox="1"/>
          <p:nvPr/>
        </p:nvSpPr>
        <p:spPr>
          <a:xfrm>
            <a:off x="685800" y="52673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$5</a:t>
            </a:r>
          </a:p>
        </p:txBody>
      </p:sp>
      <p:sp>
        <p:nvSpPr>
          <p:cNvPr id="38" name="Line"/>
          <p:cNvSpPr/>
          <p:nvPr/>
        </p:nvSpPr>
        <p:spPr>
          <a:xfrm>
            <a:off x="1092994" y="5703094"/>
            <a:ext cx="61913" cy="33338"/>
          </a:xfrm>
          <a:custGeom>
            <a:avLst/>
            <a:gdLst/>
            <a:ahLst/>
            <a:cxnLst/>
            <a:rect l="0" t="0" r="100000" b="100000"/>
            <a:pathLst>
              <a:path w="61913" h="33338">
                <a:moveTo>
                  <a:pt x="11906" y="11906"/>
                </a:moveTo>
                <a:lnTo>
                  <a:pt x="500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39" name="Text"/>
          <p:cNvSpPr txBox="1"/>
          <p:nvPr/>
        </p:nvSpPr>
        <p:spPr>
          <a:xfrm>
            <a:off x="685800" y="56483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$0</a:t>
            </a:r>
          </a:p>
        </p:txBody>
      </p:sp>
      <p:sp>
        <p:nvSpPr>
          <p:cNvPr id="40" name="Line"/>
          <p:cNvSpPr/>
          <p:nvPr/>
        </p:nvSpPr>
        <p:spPr>
          <a:xfrm>
            <a:off x="1131094" y="5703094"/>
            <a:ext cx="10120313" cy="33338"/>
          </a:xfrm>
          <a:custGeom>
            <a:avLst/>
            <a:gdLst/>
            <a:ahLst/>
            <a:cxnLst/>
            <a:rect l="0" t="0" r="100000" b="100000"/>
            <a:pathLst>
              <a:path w="10120313" h="33338">
                <a:moveTo>
                  <a:pt x="11906" y="11906"/>
                </a:moveTo>
                <a:lnTo>
                  <a:pt x="10108406" y="119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41" name="Line"/>
          <p:cNvSpPr/>
          <p:nvPr/>
        </p:nvSpPr>
        <p:spPr>
          <a:xfrm>
            <a:off x="1133475" y="4086225"/>
            <a:ext cx="10115550" cy="28575"/>
          </a:xfrm>
          <a:custGeom>
            <a:avLst/>
            <a:gdLst/>
            <a:ahLst/>
            <a:cxnLst/>
            <a:rect l="0" t="0" r="100000" b="100000"/>
            <a:pathLst>
              <a:path w="10115550" h="28575">
                <a:moveTo>
                  <a:pt x="9525" y="9525"/>
                </a:moveTo>
                <a:lnTo>
                  <a:pt x="101060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42" name="Line"/>
          <p:cNvSpPr/>
          <p:nvPr/>
        </p:nvSpPr>
        <p:spPr>
          <a:xfrm>
            <a:off x="1133475" y="4467225"/>
            <a:ext cx="10115550" cy="28575"/>
          </a:xfrm>
          <a:custGeom>
            <a:avLst/>
            <a:gdLst/>
            <a:ahLst/>
            <a:cxnLst/>
            <a:rect l="0" t="0" r="100000" b="100000"/>
            <a:pathLst>
              <a:path w="10115550" h="28575">
                <a:moveTo>
                  <a:pt x="9525" y="9525"/>
                </a:moveTo>
                <a:lnTo>
                  <a:pt x="101060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43" name="Line"/>
          <p:cNvSpPr/>
          <p:nvPr/>
        </p:nvSpPr>
        <p:spPr>
          <a:xfrm>
            <a:off x="1133475" y="4848225"/>
            <a:ext cx="10115550" cy="28575"/>
          </a:xfrm>
          <a:custGeom>
            <a:avLst/>
            <a:gdLst/>
            <a:ahLst/>
            <a:cxnLst/>
            <a:rect l="0" t="0" r="100000" b="100000"/>
            <a:pathLst>
              <a:path w="10115550" h="28575">
                <a:moveTo>
                  <a:pt x="9525" y="9525"/>
                </a:moveTo>
                <a:lnTo>
                  <a:pt x="101060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44" name="Line"/>
          <p:cNvSpPr/>
          <p:nvPr/>
        </p:nvSpPr>
        <p:spPr>
          <a:xfrm>
            <a:off x="1133475" y="5324475"/>
            <a:ext cx="10115550" cy="28575"/>
          </a:xfrm>
          <a:custGeom>
            <a:avLst/>
            <a:gdLst/>
            <a:ahLst/>
            <a:cxnLst/>
            <a:rect l="0" t="0" r="100000" b="100000"/>
            <a:pathLst>
              <a:path w="10115550" h="28575">
                <a:moveTo>
                  <a:pt x="9525" y="9525"/>
                </a:moveTo>
                <a:lnTo>
                  <a:pt x="101060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45" name="Line"/>
          <p:cNvSpPr/>
          <p:nvPr/>
        </p:nvSpPr>
        <p:spPr>
          <a:xfrm>
            <a:off x="1893094" y="5703094"/>
            <a:ext cx="33338" cy="61913"/>
          </a:xfrm>
          <a:custGeom>
            <a:avLst/>
            <a:gdLst/>
            <a:ahLst/>
            <a:cxnLst/>
            <a:rect l="0" t="0" r="100000" b="100000"/>
            <a:pathLst>
              <a:path w="33338" h="61913">
                <a:moveTo>
                  <a:pt x="11906" y="11906"/>
                </a:moveTo>
                <a:lnTo>
                  <a:pt x="11906" y="500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46" name="Text"/>
          <p:cNvSpPr txBox="1"/>
          <p:nvPr/>
        </p:nvSpPr>
        <p:spPr>
          <a:xfrm>
            <a:off x="1714500" y="58007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2022</a:t>
            </a:r>
          </a:p>
        </p:txBody>
      </p:sp>
      <p:sp>
        <p:nvSpPr>
          <p:cNvPr id="47" name="Line"/>
          <p:cNvSpPr/>
          <p:nvPr/>
        </p:nvSpPr>
        <p:spPr>
          <a:xfrm>
            <a:off x="4179094" y="5703094"/>
            <a:ext cx="33338" cy="61913"/>
          </a:xfrm>
          <a:custGeom>
            <a:avLst/>
            <a:gdLst/>
            <a:ahLst/>
            <a:cxnLst/>
            <a:rect l="0" t="0" r="100000" b="100000"/>
            <a:pathLst>
              <a:path w="33338" h="61913">
                <a:moveTo>
                  <a:pt x="11906" y="11906"/>
                </a:moveTo>
                <a:lnTo>
                  <a:pt x="11906" y="500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48" name="Text"/>
          <p:cNvSpPr txBox="1"/>
          <p:nvPr/>
        </p:nvSpPr>
        <p:spPr>
          <a:xfrm>
            <a:off x="4000500" y="58007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2023</a:t>
            </a:r>
          </a:p>
        </p:txBody>
      </p:sp>
      <p:sp>
        <p:nvSpPr>
          <p:cNvPr id="49" name="Line"/>
          <p:cNvSpPr/>
          <p:nvPr/>
        </p:nvSpPr>
        <p:spPr>
          <a:xfrm>
            <a:off x="6465094" y="5703094"/>
            <a:ext cx="33338" cy="61913"/>
          </a:xfrm>
          <a:custGeom>
            <a:avLst/>
            <a:gdLst/>
            <a:ahLst/>
            <a:cxnLst/>
            <a:rect l="0" t="0" r="100000" b="100000"/>
            <a:pathLst>
              <a:path w="33338" h="61913">
                <a:moveTo>
                  <a:pt x="11906" y="11906"/>
                </a:moveTo>
                <a:lnTo>
                  <a:pt x="11906" y="500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50" name="Text"/>
          <p:cNvSpPr txBox="1"/>
          <p:nvPr/>
        </p:nvSpPr>
        <p:spPr>
          <a:xfrm>
            <a:off x="6286500" y="58007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2024</a:t>
            </a:r>
          </a:p>
        </p:txBody>
      </p:sp>
      <p:sp>
        <p:nvSpPr>
          <p:cNvPr id="51" name="Line"/>
          <p:cNvSpPr/>
          <p:nvPr/>
        </p:nvSpPr>
        <p:spPr>
          <a:xfrm>
            <a:off x="8751094" y="5703094"/>
            <a:ext cx="33338" cy="61913"/>
          </a:xfrm>
          <a:custGeom>
            <a:avLst/>
            <a:gdLst/>
            <a:ahLst/>
            <a:cxnLst/>
            <a:rect l="0" t="0" r="100000" b="100000"/>
            <a:pathLst>
              <a:path w="33338" h="61913">
                <a:moveTo>
                  <a:pt x="11906" y="11906"/>
                </a:moveTo>
                <a:lnTo>
                  <a:pt x="11906" y="500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52" name="Text"/>
          <p:cNvSpPr txBox="1"/>
          <p:nvPr/>
        </p:nvSpPr>
        <p:spPr>
          <a:xfrm>
            <a:off x="8572500" y="58007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2025</a:t>
            </a:r>
          </a:p>
        </p:txBody>
      </p:sp>
      <p:sp>
        <p:nvSpPr>
          <p:cNvPr id="53" name="Line"/>
          <p:cNvSpPr/>
          <p:nvPr/>
        </p:nvSpPr>
        <p:spPr>
          <a:xfrm>
            <a:off x="11037094" y="5703094"/>
            <a:ext cx="33338" cy="61913"/>
          </a:xfrm>
          <a:custGeom>
            <a:avLst/>
            <a:gdLst/>
            <a:ahLst/>
            <a:cxnLst/>
            <a:rect l="0" t="0" r="100000" b="100000"/>
            <a:pathLst>
              <a:path w="33338" h="61913">
                <a:moveTo>
                  <a:pt x="11906" y="11906"/>
                </a:moveTo>
                <a:lnTo>
                  <a:pt x="11906" y="50006"/>
                </a:lnTo>
              </a:path>
            </a:pathLst>
          </a:custGeom>
          <a:ln w="14288">
            <a:solidFill>
              <a:srgbClr val="111111"/>
            </a:solidFill>
          </a:ln>
        </p:spPr>
      </p:sp>
      <p:sp>
        <p:nvSpPr>
          <p:cNvPr id="54" name="Text"/>
          <p:cNvSpPr txBox="1"/>
          <p:nvPr/>
        </p:nvSpPr>
        <p:spPr>
          <a:xfrm>
            <a:off x="10858500" y="58007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111111"/>
                </a:solidFill>
                <a:latin typeface="Inter"/>
                <a:ea typeface="Noto Sans SC"/>
              </a:rPr>
              <a:t>2026</a:t>
            </a:r>
          </a:p>
        </p:txBody>
      </p:sp>
      <p:sp>
        <p:nvSpPr>
          <p:cNvPr id="55" name="Path"/>
          <p:cNvSpPr/>
          <p:nvPr/>
        </p:nvSpPr>
        <p:spPr>
          <a:xfrm>
            <a:off x="1905000" y="4095750"/>
            <a:ext cx="9144000" cy="866775"/>
          </a:xfrm>
          <a:custGeom>
            <a:avLst/>
            <a:gdLst/>
            <a:ahLst/>
            <a:cxnLst/>
            <a:rect l="0" t="0" r="100000" b="100000"/>
            <a:pathLst>
              <a:path w="9144000" h="866775">
                <a:moveTo>
                  <a:pt x="0" y="0"/>
                </a:moveTo>
                <a:lnTo>
                  <a:pt x="2286000" y="238125"/>
                </a:lnTo>
                <a:lnTo>
                  <a:pt x="4572000" y="495300"/>
                </a:lnTo>
                <a:lnTo>
                  <a:pt x="6858000" y="762000"/>
                </a:lnTo>
                <a:lnTo>
                  <a:pt x="9144000" y="866775"/>
                </a:lnTo>
              </a:path>
            </a:pathLst>
          </a:custGeom>
          <a:ln w="28575">
            <a:solidFill>
              <a:srgbClr val="E30613"/>
            </a:solidFill>
            <a:rnd/>
            <a:round/>
          </a:ln>
        </p:spPr>
      </p:sp>
      <p:sp>
        <p:nvSpPr>
          <p:cNvPr id="56" name="Circle"/>
          <p:cNvSpPr/>
          <p:nvPr/>
        </p:nvSpPr>
        <p:spPr>
          <a:xfrm>
            <a:off x="1866900" y="4057650"/>
            <a:ext cx="76200" cy="7620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57" name="Circle"/>
          <p:cNvSpPr/>
          <p:nvPr/>
        </p:nvSpPr>
        <p:spPr>
          <a:xfrm>
            <a:off x="4152900" y="4295775"/>
            <a:ext cx="76200" cy="7620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58" name="Circle"/>
          <p:cNvSpPr/>
          <p:nvPr/>
        </p:nvSpPr>
        <p:spPr>
          <a:xfrm>
            <a:off x="6438900" y="4552950"/>
            <a:ext cx="76200" cy="7620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59" name="Circle"/>
          <p:cNvSpPr/>
          <p:nvPr/>
        </p:nvSpPr>
        <p:spPr>
          <a:xfrm>
            <a:off x="8724900" y="4819650"/>
            <a:ext cx="76200" cy="7620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60" name="Circle"/>
          <p:cNvSpPr/>
          <p:nvPr/>
        </p:nvSpPr>
        <p:spPr>
          <a:xfrm>
            <a:off x="11010900" y="4924425"/>
            <a:ext cx="76200" cy="76200"/>
          </a:xfrm>
          <a:prstGeom prst="ellipse">
            <a:avLst/>
          </a:prstGeom>
          <a:solidFill>
            <a:srgbClr val="E30613"/>
          </a:solidFill>
        </p:spPr>
      </p:sp>
      <p:sp>
        <p:nvSpPr>
          <p:cNvPr id="61" name="Text"/>
          <p:cNvSpPr txBox="1"/>
          <p:nvPr/>
        </p:nvSpPr>
        <p:spPr>
          <a:xfrm>
            <a:off x="1714500" y="384810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111111"/>
                </a:solidFill>
                <a:latin typeface="Inter"/>
                <a:ea typeface="Noto Sans SC"/>
              </a:rPr>
              <a:t>$30.0</a:t>
            </a:r>
          </a:p>
        </p:txBody>
      </p:sp>
      <p:sp>
        <p:nvSpPr>
          <p:cNvPr id="62" name="Text"/>
          <p:cNvSpPr txBox="1"/>
          <p:nvPr/>
        </p:nvSpPr>
        <p:spPr>
          <a:xfrm>
            <a:off x="10858500" y="4714875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1" i="0">
                <a:solidFill>
                  <a:srgbClr val="E30613"/>
                </a:solidFill>
                <a:latin typeface="Inter"/>
                <a:ea typeface="Noto Sans SC"/>
              </a:rPr>
              <a:t>$8.4</a:t>
            </a:r>
          </a:p>
        </p:txBody>
      </p:sp>
      <p:sp>
        <p:nvSpPr>
          <p:cNvPr id="63" name="Text"/>
          <p:cNvSpPr txBox="1"/>
          <p:nvPr/>
        </p:nvSpPr>
        <p:spPr>
          <a:xfrm>
            <a:off x="10858500" y="4581525"/>
            <a:ext cx="38100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−72%</a:t>
            </a:r>
          </a:p>
        </p:txBody>
      </p:sp>
      <p:sp>
        <p:nvSpPr>
          <p:cNvPr id="64" name="Line"/>
          <p:cNvSpPr/>
          <p:nvPr/>
        </p:nvSpPr>
        <p:spPr>
          <a:xfrm>
            <a:off x="11227594" y="4083844"/>
            <a:ext cx="33338" cy="890588"/>
          </a:xfrm>
          <a:custGeom>
            <a:avLst/>
            <a:gdLst/>
            <a:ahLst/>
            <a:cxnLst/>
            <a:rect l="0" t="0" r="100000" b="100000"/>
            <a:pathLst>
              <a:path w="33338" h="890588">
                <a:moveTo>
                  <a:pt x="11906" y="11906"/>
                </a:moveTo>
                <a:lnTo>
                  <a:pt x="11906" y="878681"/>
                </a:lnTo>
              </a:path>
            </a:pathLst>
          </a:custGeom>
          <a:ln w="14288">
            <a:solidFill>
              <a:srgbClr val="B0B0B0"/>
            </a:solidFill>
          </a:ln>
        </p:spPr>
      </p:sp>
      <p:sp>
        <p:nvSpPr>
          <p:cNvPr id="65" name="Path"/>
          <p:cNvSpPr/>
          <p:nvPr/>
        </p:nvSpPr>
        <p:spPr>
          <a:xfrm>
            <a:off x="11191875" y="4953000"/>
            <a:ext cx="95250" cy="95250"/>
          </a:xfrm>
          <a:custGeom>
            <a:avLst/>
            <a:gdLst/>
            <a:ahLst/>
            <a:cxnLst/>
            <a:rect l="0" t="0" r="100000" b="100000"/>
            <a:pathLst>
              <a:path w="95250" h="95250">
                <a:moveTo>
                  <a:pt x="47625" y="95250"/>
                </a:moveTo>
                <a:lnTo>
                  <a:pt x="0" y="0"/>
                </a:lnTo>
                <a:lnTo>
                  <a:pt x="95250" y="0"/>
                </a:lnTo>
                <a:close/>
              </a:path>
            </a:pathLst>
          </a:custGeom>
          <a:solidFill>
            <a:srgbClr val="B0B0B0"/>
          </a:solidFill>
        </p:spPr>
      </p:sp>
      <p:sp>
        <p:nvSpPr>
          <p:cNvPr id="66" name="Rect"/>
          <p:cNvSpPr/>
          <p:nvPr/>
        </p:nvSpPr>
        <p:spPr>
          <a:xfrm>
            <a:off x="1238250" y="6210300"/>
            <a:ext cx="133350" cy="1333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67" name="Text"/>
          <p:cNvSpPr txBox="1"/>
          <p:nvPr/>
        </p:nvSpPr>
        <p:spPr>
          <a:xfrm>
            <a:off x="1447800" y="6210300"/>
            <a:ext cx="197434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111111"/>
                </a:solidFill>
                <a:latin typeface="Inter"/>
                <a:ea typeface="Noto Sans SC"/>
              </a:rPr>
              <a:t>推理价格 (每千 token, USD)</a:t>
            </a:r>
          </a:p>
        </p:txBody>
      </p:sp>
      <p:sp>
        <p:nvSpPr>
          <p:cNvPr id="68" name="Line"/>
          <p:cNvSpPr/>
          <p:nvPr/>
        </p:nvSpPr>
        <p:spPr>
          <a:xfrm>
            <a:off x="752475" y="6467475"/>
            <a:ext cx="10687050" cy="28575"/>
          </a:xfrm>
          <a:custGeom>
            <a:avLst/>
            <a:gdLst/>
            <a:ahLst/>
            <a:cxnLst/>
            <a:rect l="0" t="0" r="100000" b="100000"/>
            <a:pathLst>
              <a:path w="10687050" h="28575">
                <a:moveTo>
                  <a:pt x="9525" y="9525"/>
                </a:moveTo>
                <a:lnTo>
                  <a:pt x="10677525" y="9525"/>
                </a:lnTo>
              </a:path>
            </a:pathLst>
          </a:custGeom>
          <a:ln w="9525">
            <a:solidFill>
              <a:srgbClr val="111111"/>
            </a:solidFill>
          </a:ln>
        </p:spPr>
      </p:sp>
      <p:sp>
        <p:nvSpPr>
          <p:cNvPr id="69" name="Text"/>
          <p:cNvSpPr txBox="1"/>
          <p:nvPr/>
        </p:nvSpPr>
        <p:spPr>
          <a:xfrm>
            <a:off x="762000" y="6581775"/>
            <a:ext cx="317563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  ·  数据为示意</a:t>
            </a:r>
          </a:p>
        </p:txBody>
      </p:sp>
      <p:sp>
        <p:nvSpPr>
          <p:cNvPr id="70" name="Text"/>
          <p:cNvSpPr txBox="1"/>
          <p:nvPr/>
        </p:nvSpPr>
        <p:spPr>
          <a:xfrm>
            <a:off x="10930890" y="6581775"/>
            <a:ext cx="49911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1" i="0">
                <a:solidFill>
                  <a:srgbClr val="111111"/>
                </a:solidFill>
                <a:latin typeface="Inter"/>
                <a:ea typeface="Noto Sans SC"/>
              </a:rPr>
              <a:t>SLIDE 08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762000" y="876300"/>
            <a:ext cx="133350" cy="13335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4" name="Text"/>
          <p:cNvSpPr txBox="1"/>
          <p:nvPr/>
        </p:nvSpPr>
        <p:spPr>
          <a:xfrm>
            <a:off x="1028700" y="304800"/>
            <a:ext cx="13664946" cy="98298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4800" b="1" i="0">
                <a:solidFill>
                  <a:srgbClr val="111111"/>
                </a:solidFill>
                <a:latin typeface="Inter"/>
                <a:ea typeface="Noto Sans SC"/>
              </a:rPr>
              <a:t>监管与安全:三大司法辖区的治理路径分化</a:t>
            </a:r>
          </a:p>
        </p:txBody>
      </p:sp>
      <p:sp>
        <p:nvSpPr>
          <p:cNvPr id="5" name="Line"/>
          <p:cNvSpPr/>
          <p:nvPr/>
        </p:nvSpPr>
        <p:spPr>
          <a:xfrm>
            <a:off x="747713" y="1662113"/>
            <a:ext cx="10696575" cy="38100"/>
          </a:xfrm>
          <a:custGeom>
            <a:avLst/>
            <a:gdLst/>
            <a:ahLst/>
            <a:cxnLst/>
            <a:rect l="0" t="0" r="100000" b="100000"/>
            <a:pathLst>
              <a:path w="10696575" h="38100">
                <a:moveTo>
                  <a:pt x="14288" y="14288"/>
                </a:moveTo>
                <a:lnTo>
                  <a:pt x="10682288" y="14288"/>
                </a:lnTo>
              </a:path>
            </a:pathLst>
          </a:custGeom>
          <a:ln w="19050">
            <a:solidFill>
              <a:srgbClr val="111111"/>
            </a:solidFill>
          </a:ln>
        </p:spPr>
      </p:sp>
      <p:sp>
        <p:nvSpPr>
          <p:cNvPr id="6" name="Text"/>
          <p:cNvSpPr txBox="1"/>
          <p:nvPr/>
        </p:nvSpPr>
        <p:spPr>
          <a:xfrm>
            <a:off x="762000" y="1771650"/>
            <a:ext cx="3391662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B0B0B0"/>
                </a:solidFill>
                <a:latin typeface="Inter"/>
                <a:ea typeface="Noto Sans SC"/>
              </a:rPr>
              <a:t>2026 全球人工智能行业趋势研究报告  /  09</a:t>
            </a:r>
          </a:p>
        </p:txBody>
      </p:sp>
      <p:sp>
        <p:nvSpPr>
          <p:cNvPr id="7" name="Rect"/>
          <p:cNvSpPr/>
          <p:nvPr/>
        </p:nvSpPr>
        <p:spPr>
          <a:xfrm>
            <a:off x="762000" y="2057400"/>
            <a:ext cx="3429000" cy="4000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8" name="Rect"/>
          <p:cNvSpPr/>
          <p:nvPr/>
        </p:nvSpPr>
        <p:spPr>
          <a:xfrm>
            <a:off x="762000" y="2057400"/>
            <a:ext cx="3429000" cy="38100"/>
          </a:xfrm>
          <a:prstGeom prst="rect">
            <a:avLst/>
          </a:prstGeom>
          <a:solidFill>
            <a:srgbClr val="E30613"/>
          </a:solidFill>
        </p:spPr>
      </p:sp>
      <p:sp>
        <p:nvSpPr>
          <p:cNvPr id="9" name="Text"/>
          <p:cNvSpPr txBox="1"/>
          <p:nvPr/>
        </p:nvSpPr>
        <p:spPr>
          <a:xfrm>
            <a:off x="952500" y="2247900"/>
            <a:ext cx="176403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欧盟 EU</a:t>
            </a:r>
          </a:p>
        </p:txBody>
      </p:sp>
      <p:sp>
        <p:nvSpPr>
          <p:cNvPr id="10" name="Text"/>
          <p:cNvSpPr txBox="1"/>
          <p:nvPr/>
        </p:nvSpPr>
        <p:spPr>
          <a:xfrm>
            <a:off x="952500" y="2781300"/>
            <a:ext cx="115138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EUROPEAN UNION</a:t>
            </a:r>
          </a:p>
        </p:txBody>
      </p:sp>
      <p:sp>
        <p:nvSpPr>
          <p:cNvPr id="11" name="Line"/>
          <p:cNvSpPr/>
          <p:nvPr/>
        </p:nvSpPr>
        <p:spPr>
          <a:xfrm>
            <a:off x="942975" y="3057525"/>
            <a:ext cx="3067050" cy="28575"/>
          </a:xfrm>
          <a:custGeom>
            <a:avLst/>
            <a:gdLst/>
            <a:ahLst/>
            <a:cxnLst/>
            <a:rect l="0" t="0" r="100000" b="100000"/>
            <a:pathLst>
              <a:path w="3067050" h="28575">
                <a:moveTo>
                  <a:pt x="9525" y="9525"/>
                </a:moveTo>
                <a:lnTo>
                  <a:pt x="305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12" name="Text"/>
          <p:cNvSpPr txBox="1"/>
          <p:nvPr/>
        </p:nvSpPr>
        <p:spPr>
          <a:xfrm>
            <a:off x="952500" y="3190875"/>
            <a:ext cx="115138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监管工具 / TOOLS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952500" y="3371850"/>
            <a:ext cx="1896618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AI Act 风险分级体系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952500" y="3581400"/>
            <a:ext cx="174117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高风险场景合规义务</a:t>
            </a:r>
          </a:p>
        </p:txBody>
      </p:sp>
      <p:sp>
        <p:nvSpPr>
          <p:cNvPr id="15" name="Text"/>
          <p:cNvSpPr txBox="1"/>
          <p:nvPr/>
        </p:nvSpPr>
        <p:spPr>
          <a:xfrm>
            <a:off x="952500" y="379095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禁止性应用清单</a:t>
            </a:r>
          </a:p>
        </p:txBody>
      </p:sp>
      <p:sp>
        <p:nvSpPr>
          <p:cNvPr id="16" name="Text"/>
          <p:cNvSpPr txBox="1"/>
          <p:nvPr/>
        </p:nvSpPr>
        <p:spPr>
          <a:xfrm>
            <a:off x="952500" y="4162425"/>
            <a:ext cx="161029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关键时间节点 / TIMELINE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952500" y="4343400"/>
            <a:ext cx="207035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2024.08  AI Act 生效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952500" y="4552950"/>
            <a:ext cx="209778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2025.02  禁止条款适用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952500" y="4762500"/>
            <a:ext cx="173202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2026.08  全面合规</a:t>
            </a:r>
          </a:p>
        </p:txBody>
      </p:sp>
      <p:sp>
        <p:nvSpPr>
          <p:cNvPr id="20" name="Text"/>
          <p:cNvSpPr txBox="1"/>
          <p:nvPr/>
        </p:nvSpPr>
        <p:spPr>
          <a:xfrm>
            <a:off x="952500" y="5133975"/>
            <a:ext cx="117652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特征 / CHARACTER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952500" y="531495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全球示范效应强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952500" y="5524500"/>
            <a:ext cx="186004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统一规则 + 域外效力</a:t>
            </a:r>
          </a:p>
        </p:txBody>
      </p:sp>
      <p:sp>
        <p:nvSpPr>
          <p:cNvPr id="23" name="Rect"/>
          <p:cNvSpPr/>
          <p:nvPr/>
        </p:nvSpPr>
        <p:spPr>
          <a:xfrm>
            <a:off x="4343400" y="2057400"/>
            <a:ext cx="3429000" cy="4000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24" name="Text"/>
          <p:cNvSpPr txBox="1"/>
          <p:nvPr/>
        </p:nvSpPr>
        <p:spPr>
          <a:xfrm>
            <a:off x="4533900" y="2247900"/>
            <a:ext cx="176403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美国 US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4533900" y="2781300"/>
            <a:ext cx="107594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UNITED STATES</a:t>
            </a:r>
          </a:p>
        </p:txBody>
      </p:sp>
      <p:sp>
        <p:nvSpPr>
          <p:cNvPr id="26" name="Line"/>
          <p:cNvSpPr/>
          <p:nvPr/>
        </p:nvSpPr>
        <p:spPr>
          <a:xfrm>
            <a:off x="4524375" y="3057525"/>
            <a:ext cx="3067050" cy="28575"/>
          </a:xfrm>
          <a:custGeom>
            <a:avLst/>
            <a:gdLst/>
            <a:ahLst/>
            <a:cxnLst/>
            <a:rect l="0" t="0" r="100000" b="100000"/>
            <a:pathLst>
              <a:path w="3067050" h="28575">
                <a:moveTo>
                  <a:pt x="9525" y="9525"/>
                </a:moveTo>
                <a:lnTo>
                  <a:pt x="305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27" name="Text"/>
          <p:cNvSpPr txBox="1"/>
          <p:nvPr/>
        </p:nvSpPr>
        <p:spPr>
          <a:xfrm>
            <a:off x="4533900" y="3190875"/>
            <a:ext cx="115138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监管工具 / TOOLS</a:t>
            </a:r>
          </a:p>
        </p:txBody>
      </p:sp>
      <p:sp>
        <p:nvSpPr>
          <p:cNvPr id="28" name="Text"/>
          <p:cNvSpPr txBox="1"/>
          <p:nvPr/>
        </p:nvSpPr>
        <p:spPr>
          <a:xfrm>
            <a:off x="4533900" y="3371850"/>
            <a:ext cx="15582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联邦层面立法推进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4533900" y="3581400"/>
            <a:ext cx="169545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行业自律指南 NIST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4533900" y="3790950"/>
            <a:ext cx="204292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州级法规并行 (加州等)</a:t>
            </a:r>
          </a:p>
        </p:txBody>
      </p:sp>
      <p:sp>
        <p:nvSpPr>
          <p:cNvPr id="31" name="Text"/>
          <p:cNvSpPr txBox="1"/>
          <p:nvPr/>
        </p:nvSpPr>
        <p:spPr>
          <a:xfrm>
            <a:off x="4533900" y="4162425"/>
            <a:ext cx="161029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关键时间节点 / TIMELINE</a:t>
            </a:r>
          </a:p>
        </p:txBody>
      </p:sp>
      <p:sp>
        <p:nvSpPr>
          <p:cNvPr id="32" name="Text"/>
          <p:cNvSpPr txBox="1"/>
          <p:nvPr/>
        </p:nvSpPr>
        <p:spPr>
          <a:xfrm>
            <a:off x="4533900" y="4343400"/>
            <a:ext cx="215265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2023.10  行政令 14110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4533900" y="4552950"/>
            <a:ext cx="211607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2024       州法落地潮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4533900" y="4762500"/>
            <a:ext cx="209778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2025-26  联邦立法博弈</a:t>
            </a:r>
          </a:p>
        </p:txBody>
      </p:sp>
      <p:sp>
        <p:nvSpPr>
          <p:cNvPr id="35" name="Text"/>
          <p:cNvSpPr txBox="1"/>
          <p:nvPr/>
        </p:nvSpPr>
        <p:spPr>
          <a:xfrm>
            <a:off x="4533900" y="5133975"/>
            <a:ext cx="117652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特征 / CHARACTER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4533900" y="5314950"/>
            <a:ext cx="167716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碎片化 + 创新优先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4533900" y="5524500"/>
            <a:ext cx="15582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出口管制同步收紧</a:t>
            </a:r>
          </a:p>
        </p:txBody>
      </p:sp>
      <p:sp>
        <p:nvSpPr>
          <p:cNvPr id="38" name="Rect"/>
          <p:cNvSpPr/>
          <p:nvPr/>
        </p:nvSpPr>
        <p:spPr>
          <a:xfrm>
            <a:off x="7924800" y="2057400"/>
            <a:ext cx="3429000" cy="4000500"/>
          </a:xfrm>
          <a:prstGeom prst="rect">
            <a:avLst/>
          </a:prstGeom>
          <a:solidFill>
            <a:srgbClr val="FFFFFF"/>
          </a:solidFill>
          <a:ln w="14288">
            <a:solidFill>
              <a:srgbClr val="B0B0B0"/>
            </a:solidFill>
          </a:ln>
        </p:spPr>
      </p:sp>
      <p:sp>
        <p:nvSpPr>
          <p:cNvPr id="39" name="Text"/>
          <p:cNvSpPr txBox="1"/>
          <p:nvPr/>
        </p:nvSpPr>
        <p:spPr>
          <a:xfrm>
            <a:off x="8115300" y="2247900"/>
            <a:ext cx="176403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3000" b="1" i="0">
                <a:solidFill>
                  <a:srgbClr val="111111"/>
                </a:solidFill>
                <a:latin typeface="Inter"/>
                <a:ea typeface="Noto Sans SC"/>
              </a:rPr>
              <a:t>中国 CN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8115300" y="2781300"/>
            <a:ext cx="20566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PEOPLE'S REPUBLIC OF CHINA</a:t>
            </a:r>
          </a:p>
        </p:txBody>
      </p:sp>
      <p:sp>
        <p:nvSpPr>
          <p:cNvPr id="41" name="Line"/>
          <p:cNvSpPr/>
          <p:nvPr/>
        </p:nvSpPr>
        <p:spPr>
          <a:xfrm>
            <a:off x="8105775" y="3057525"/>
            <a:ext cx="3067050" cy="28575"/>
          </a:xfrm>
          <a:custGeom>
            <a:avLst/>
            <a:gdLst/>
            <a:ahLst/>
            <a:cxnLst/>
            <a:rect l="0" t="0" r="100000" b="100000"/>
            <a:pathLst>
              <a:path w="3067050" h="28575">
                <a:moveTo>
                  <a:pt x="9525" y="9525"/>
                </a:moveTo>
                <a:lnTo>
                  <a:pt x="3057525" y="9525"/>
                </a:lnTo>
              </a:path>
            </a:pathLst>
          </a:custGeom>
          <a:ln w="9525">
            <a:solidFill>
              <a:srgbClr val="B0B0B0"/>
            </a:solidFill>
          </a:ln>
        </p:spPr>
      </p:sp>
      <p:sp>
        <p:nvSpPr>
          <p:cNvPr id="42" name="Text"/>
          <p:cNvSpPr txBox="1"/>
          <p:nvPr/>
        </p:nvSpPr>
        <p:spPr>
          <a:xfrm>
            <a:off x="8115300" y="3190875"/>
            <a:ext cx="115138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监管工具 / TOOLS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8115300" y="3371850"/>
            <a:ext cx="177774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生成式 AI 管理办法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8115300" y="3581400"/>
            <a:ext cx="204292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算法备案制 + 安全评估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8115300" y="3790950"/>
            <a:ext cx="186004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内容安全 + 数据合规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8115300" y="4162425"/>
            <a:ext cx="1610296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关键时间节点 / TIMELINE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8115300" y="4343400"/>
            <a:ext cx="2097786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2023.08  暂行办法施行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8115300" y="4552950"/>
            <a:ext cx="2481834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2024       备案号批量下发</a:t>
            </a:r>
          </a:p>
        </p:txBody>
      </p:sp>
      <p:sp>
        <p:nvSpPr>
          <p:cNvPr id="49" name="Text"/>
          <p:cNvSpPr txBox="1"/>
          <p:nvPr/>
        </p:nvSpPr>
        <p:spPr>
          <a:xfrm>
            <a:off x="8115300" y="4762500"/>
            <a:ext cx="2216658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2025-26  AI 法草案推进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8115300" y="5133975"/>
            <a:ext cx="117652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1" i="0" spc="100">
                <a:solidFill>
                  <a:srgbClr val="E30613"/>
                </a:solidFill>
                <a:latin typeface="Inter"/>
                <a:ea typeface="Noto Sans SC"/>
              </a:rPr>
              <a:t>特征 / CHARACTER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8115300" y="5314950"/>
            <a:ext cx="167716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强行政 + 敏捷迭代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8115300" y="552450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111111"/>
                </a:solidFill>
                <a:latin typeface="Inter"/>
                <a:ea typeface="Noto Sans SC"/>
              </a:rPr>
              <a:t>场景化分级落地</a:t>
            </a:r>
          </a:p>
        </p:txBody>
      </p:sp>
      <p:sp>
        <p:nvSpPr>
          <p:cNvPr id="53" name="Rect"/>
          <p:cNvSpPr/>
          <p:nvPr/>
        </p:nvSpPr>
        <p:spPr>
          <a:xfrm>
            <a:off x="762000" y="6286500"/>
            <a:ext cx="10668000" cy="342900"/>
          </a:xfrm>
          <a:prstGeom prst="rect">
            <a:avLst/>
          </a:prstGeom>
          <a:solidFill>
            <a:srgbClr val="F4F4F4"/>
          </a:solidFill>
        </p:spPr>
      </p:sp>
      <p:sp>
        <p:nvSpPr>
          <p:cNvPr id="54" name="Text"/>
          <p:cNvSpPr txBox="1"/>
          <p:nvPr/>
        </p:nvSpPr>
        <p:spPr>
          <a:xfrm>
            <a:off x="952500" y="6400800"/>
            <a:ext cx="6438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 spc="100">
                <a:solidFill>
                  <a:srgbClr val="E30613"/>
                </a:solidFill>
                <a:latin typeface="Inter"/>
                <a:ea typeface="Noto Sans SC"/>
              </a:rPr>
              <a:t>共同议题</a:t>
            </a:r>
          </a:p>
        </p:txBody>
      </p:sp>
      <p:sp>
        <p:nvSpPr>
          <p:cNvPr id="55" name="Text"/>
          <p:cNvSpPr txBox="1"/>
          <p:nvPr/>
        </p:nvSpPr>
        <p:spPr>
          <a:xfrm>
            <a:off x="1752600" y="6381750"/>
            <a:ext cx="626402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111111"/>
                </a:solidFill>
                <a:latin typeface="Inter"/>
                <a:ea typeface="Noto Sans SC"/>
              </a:rPr>
              <a:t>训练数据版权   ·   模型可解释性   ·   滥用与深度伪造治理   ·   跨境数据流动</a:t>
            </a:r>
          </a:p>
        </p:txBody>
      </p:sp>
      <p:sp>
        <p:nvSpPr>
          <p:cNvPr id="56" name="Text"/>
          <p:cNvSpPr txBox="1"/>
          <p:nvPr/>
        </p:nvSpPr>
        <p:spPr>
          <a:xfrm>
            <a:off x="10761345" y="6400800"/>
            <a:ext cx="47815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B0B0B0"/>
                </a:solidFill>
                <a:latin typeface="Inter"/>
                <a:ea typeface="Noto Sans SC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